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88" r:id="rId5"/>
    <p:sldId id="289" r:id="rId6"/>
    <p:sldId id="487" r:id="rId7"/>
    <p:sldId id="503" r:id="rId8"/>
    <p:sldId id="506" r:id="rId9"/>
    <p:sldId id="505" r:id="rId10"/>
    <p:sldId id="504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6" r:id="rId20"/>
    <p:sldId id="517" r:id="rId21"/>
    <p:sldId id="518" r:id="rId22"/>
    <p:sldId id="519" r:id="rId23"/>
    <p:sldId id="520" r:id="rId24"/>
    <p:sldId id="287" r:id="rId25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231A"/>
    <a:srgbClr val="3E8DDD"/>
    <a:srgbClr val="6F7170"/>
    <a:srgbClr val="4AC0E0"/>
    <a:srgbClr val="6ABF4A"/>
    <a:srgbClr val="FFFFFF"/>
    <a:srgbClr val="FF6A00"/>
    <a:srgbClr val="E96BAF"/>
    <a:srgbClr val="C4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55204" autoAdjust="0"/>
  </p:normalViewPr>
  <p:slideViewPr>
    <p:cSldViewPr snapToGrid="0" snapToObjects="1">
      <p:cViewPr varScale="1">
        <p:scale>
          <a:sx n="39" d="100"/>
          <a:sy n="39" d="100"/>
        </p:scale>
        <p:origin x="1500" y="60"/>
      </p:cViewPr>
      <p:guideLst>
        <p:guide orient="horz" pos="501"/>
        <p:guide orient="horz" pos="4252"/>
        <p:guide orient="horz" pos="3813"/>
        <p:guide pos="3878"/>
        <p:guide pos="2364"/>
        <p:guide pos="5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960"/>
        <p:guide pos="21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BE7E4F-B4BD-4444-815B-4339BBDB1C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6DB88DA6-973E-4FE3-BB02-3B5D480A1590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52"/>
            <a:ext cx="4423766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7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3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7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0" y="1"/>
            <a:ext cx="12191998" cy="6857107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1" name="Picture 60" descr="title-back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894"/>
            <a:ext cx="12191999" cy="6856213"/>
          </a:xfrm>
          <a:prstGeom prst="rect">
            <a:avLst/>
          </a:prstGeom>
        </p:spPr>
      </p:pic>
      <p:sp>
        <p:nvSpPr>
          <p:cNvPr id="51" name="Freeform 50"/>
          <p:cNvSpPr/>
          <p:nvPr userDrawn="1"/>
        </p:nvSpPr>
        <p:spPr>
          <a:xfrm rot="-1260000">
            <a:off x="-937713" y="1197704"/>
            <a:ext cx="13627623" cy="2723194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-1" fmla="*/ 167130 w 12200027"/>
              <a:gd name="connsiteY0-2" fmla="*/ 23345 h 2717800"/>
              <a:gd name="connsiteX1-3" fmla="*/ 12200027 w 12200027"/>
              <a:gd name="connsiteY1-4" fmla="*/ 0 h 2717800"/>
              <a:gd name="connsiteX2-5" fmla="*/ 12200027 w 12200027"/>
              <a:gd name="connsiteY2-6" fmla="*/ 2717800 h 2717800"/>
              <a:gd name="connsiteX3-7" fmla="*/ 0 w 12200027"/>
              <a:gd name="connsiteY3-8" fmla="*/ 2717800 h 2717800"/>
              <a:gd name="connsiteX4-9" fmla="*/ 167130 w 12200027"/>
              <a:gd name="connsiteY4-10" fmla="*/ 23345 h 2717800"/>
              <a:gd name="connsiteX0-11" fmla="*/ 1025170 w 13058067"/>
              <a:gd name="connsiteY0-12" fmla="*/ 23345 h 2717800"/>
              <a:gd name="connsiteX1-13" fmla="*/ 13058067 w 13058067"/>
              <a:gd name="connsiteY1-14" fmla="*/ 0 h 2717800"/>
              <a:gd name="connsiteX2-15" fmla="*/ 13058067 w 13058067"/>
              <a:gd name="connsiteY2-16" fmla="*/ 2717800 h 2717800"/>
              <a:gd name="connsiteX3-17" fmla="*/ 0 w 13058067"/>
              <a:gd name="connsiteY3-18" fmla="*/ 2694004 h 2717800"/>
              <a:gd name="connsiteX4-19" fmla="*/ 1025170 w 13058067"/>
              <a:gd name="connsiteY4-20" fmla="*/ 23345 h 2717800"/>
              <a:gd name="connsiteX0-21" fmla="*/ 1025170 w 13058067"/>
              <a:gd name="connsiteY0-22" fmla="*/ 0 h 2694455"/>
              <a:gd name="connsiteX1-23" fmla="*/ 12001451 w 13058067"/>
              <a:gd name="connsiteY1-24" fmla="*/ 992749 h 2694455"/>
              <a:gd name="connsiteX2-25" fmla="*/ 13058067 w 13058067"/>
              <a:gd name="connsiteY2-26" fmla="*/ 2694455 h 2694455"/>
              <a:gd name="connsiteX3-27" fmla="*/ 0 w 13058067"/>
              <a:gd name="connsiteY3-28" fmla="*/ 2670659 h 2694455"/>
              <a:gd name="connsiteX4-29" fmla="*/ 1025170 w 13058067"/>
              <a:gd name="connsiteY4-30" fmla="*/ 0 h 2694455"/>
              <a:gd name="connsiteX0-31" fmla="*/ 1025170 w 13058067"/>
              <a:gd name="connsiteY0-32" fmla="*/ 44589 h 2739044"/>
              <a:gd name="connsiteX1-33" fmla="*/ 10185052 w 13058067"/>
              <a:gd name="connsiteY1-34" fmla="*/ 0 h 2739044"/>
              <a:gd name="connsiteX2-35" fmla="*/ 13058067 w 13058067"/>
              <a:gd name="connsiteY2-36" fmla="*/ 2739044 h 2739044"/>
              <a:gd name="connsiteX3-37" fmla="*/ 0 w 13058067"/>
              <a:gd name="connsiteY3-38" fmla="*/ 2715248 h 2739044"/>
              <a:gd name="connsiteX4-39" fmla="*/ 1025170 w 13058067"/>
              <a:gd name="connsiteY4-40" fmla="*/ 44589 h 2739044"/>
              <a:gd name="connsiteX0-41" fmla="*/ 1025170 w 13058067"/>
              <a:gd name="connsiteY0-42" fmla="*/ 44589 h 2739044"/>
              <a:gd name="connsiteX1-43" fmla="*/ 10185052 w 13058067"/>
              <a:gd name="connsiteY1-44" fmla="*/ 0 h 2739044"/>
              <a:gd name="connsiteX2-45" fmla="*/ 11594561 w 13058067"/>
              <a:gd name="connsiteY2-46" fmla="*/ 1357272 h 2739044"/>
              <a:gd name="connsiteX3-47" fmla="*/ 13058067 w 13058067"/>
              <a:gd name="connsiteY3-48" fmla="*/ 2739044 h 2739044"/>
              <a:gd name="connsiteX4-49" fmla="*/ 0 w 13058067"/>
              <a:gd name="connsiteY4-50" fmla="*/ 2715248 h 2739044"/>
              <a:gd name="connsiteX5" fmla="*/ 1025170 w 13058067"/>
              <a:gd name="connsiteY5" fmla="*/ 44589 h 2739044"/>
              <a:gd name="connsiteX0-51" fmla="*/ 1025170 w 13595398"/>
              <a:gd name="connsiteY0-52" fmla="*/ 44589 h 2739044"/>
              <a:gd name="connsiteX1-53" fmla="*/ 10185052 w 13595398"/>
              <a:gd name="connsiteY1-54" fmla="*/ 0 h 2739044"/>
              <a:gd name="connsiteX2-55" fmla="*/ 13595398 w 13595398"/>
              <a:gd name="connsiteY2-56" fmla="*/ 1310066 h 2739044"/>
              <a:gd name="connsiteX3-57" fmla="*/ 13058067 w 13595398"/>
              <a:gd name="connsiteY3-58" fmla="*/ 2739044 h 2739044"/>
              <a:gd name="connsiteX4-59" fmla="*/ 0 w 13595398"/>
              <a:gd name="connsiteY4-60" fmla="*/ 2715248 h 2739044"/>
              <a:gd name="connsiteX5-61" fmla="*/ 1025170 w 13595398"/>
              <a:gd name="connsiteY5-62" fmla="*/ 44589 h 2739044"/>
              <a:gd name="connsiteX0-63" fmla="*/ 1025170 w 13595398"/>
              <a:gd name="connsiteY0-64" fmla="*/ 44589 h 2715248"/>
              <a:gd name="connsiteX1-65" fmla="*/ 10185052 w 13595398"/>
              <a:gd name="connsiteY1-66" fmla="*/ 0 h 2715248"/>
              <a:gd name="connsiteX2-67" fmla="*/ 13595398 w 13595398"/>
              <a:gd name="connsiteY2-68" fmla="*/ 1310066 h 2715248"/>
              <a:gd name="connsiteX3-69" fmla="*/ 13112020 w 13595398"/>
              <a:gd name="connsiteY3-70" fmla="*/ 2569307 h 2715248"/>
              <a:gd name="connsiteX4-71" fmla="*/ 0 w 13595398"/>
              <a:gd name="connsiteY4-72" fmla="*/ 2715248 h 2715248"/>
              <a:gd name="connsiteX5-73" fmla="*/ 1025170 w 13595398"/>
              <a:gd name="connsiteY5-74" fmla="*/ 44589 h 2715248"/>
              <a:gd name="connsiteX0-75" fmla="*/ 1025170 w 13595398"/>
              <a:gd name="connsiteY0-76" fmla="*/ 44589 h 2747154"/>
              <a:gd name="connsiteX1-77" fmla="*/ 10185052 w 13595398"/>
              <a:gd name="connsiteY1-78" fmla="*/ 0 h 2747154"/>
              <a:gd name="connsiteX2-79" fmla="*/ 13595398 w 13595398"/>
              <a:gd name="connsiteY2-80" fmla="*/ 1310066 h 2747154"/>
              <a:gd name="connsiteX3-81" fmla="*/ 13043751 w 13595398"/>
              <a:gd name="connsiteY3-82" fmla="*/ 2747154 h 2747154"/>
              <a:gd name="connsiteX4-83" fmla="*/ 0 w 13595398"/>
              <a:gd name="connsiteY4-84" fmla="*/ 2715248 h 2747154"/>
              <a:gd name="connsiteX5-85" fmla="*/ 1025170 w 13595398"/>
              <a:gd name="connsiteY5-86" fmla="*/ 44589 h 2747154"/>
              <a:gd name="connsiteX0-87" fmla="*/ 1025170 w 13595398"/>
              <a:gd name="connsiteY0-88" fmla="*/ 44589 h 2715248"/>
              <a:gd name="connsiteX1-89" fmla="*/ 10185052 w 13595398"/>
              <a:gd name="connsiteY1-90" fmla="*/ 0 h 2715248"/>
              <a:gd name="connsiteX2-91" fmla="*/ 13595398 w 13595398"/>
              <a:gd name="connsiteY2-92" fmla="*/ 1310066 h 2715248"/>
              <a:gd name="connsiteX3-93" fmla="*/ 13098366 w 13595398"/>
              <a:gd name="connsiteY3-94" fmla="*/ 2604877 h 2715248"/>
              <a:gd name="connsiteX4-95" fmla="*/ 0 w 13595398"/>
              <a:gd name="connsiteY4-96" fmla="*/ 2715248 h 2715248"/>
              <a:gd name="connsiteX5-97" fmla="*/ 1025170 w 13595398"/>
              <a:gd name="connsiteY5-98" fmla="*/ 44589 h 2715248"/>
              <a:gd name="connsiteX0-99" fmla="*/ 1025170 w 13595398"/>
              <a:gd name="connsiteY0-100" fmla="*/ 44589 h 2723442"/>
              <a:gd name="connsiteX1-101" fmla="*/ 10185052 w 13595398"/>
              <a:gd name="connsiteY1-102" fmla="*/ 0 h 2723442"/>
              <a:gd name="connsiteX2-103" fmla="*/ 13595398 w 13595398"/>
              <a:gd name="connsiteY2-104" fmla="*/ 1310066 h 2723442"/>
              <a:gd name="connsiteX3-105" fmla="*/ 13052853 w 13595398"/>
              <a:gd name="connsiteY3-106" fmla="*/ 2723442 h 2723442"/>
              <a:gd name="connsiteX4-107" fmla="*/ 0 w 13595398"/>
              <a:gd name="connsiteY4-108" fmla="*/ 2715248 h 2723442"/>
              <a:gd name="connsiteX5-109" fmla="*/ 1025170 w 13595398"/>
              <a:gd name="connsiteY5-110" fmla="*/ 44589 h 2723442"/>
              <a:gd name="connsiteX0-111" fmla="*/ 1025170 w 13595398"/>
              <a:gd name="connsiteY0-112" fmla="*/ 44341 h 2723194"/>
              <a:gd name="connsiteX1-113" fmla="*/ 10406499 w 13595398"/>
              <a:gd name="connsiteY1-114" fmla="*/ 0 h 2723194"/>
              <a:gd name="connsiteX2-115" fmla="*/ 13595398 w 13595398"/>
              <a:gd name="connsiteY2-116" fmla="*/ 1309818 h 2723194"/>
              <a:gd name="connsiteX3-117" fmla="*/ 13052853 w 13595398"/>
              <a:gd name="connsiteY3-118" fmla="*/ 2723194 h 2723194"/>
              <a:gd name="connsiteX4-119" fmla="*/ 0 w 13595398"/>
              <a:gd name="connsiteY4-120" fmla="*/ 2715000 h 2723194"/>
              <a:gd name="connsiteX5-121" fmla="*/ 1025170 w 13595398"/>
              <a:gd name="connsiteY5-122" fmla="*/ 44341 h 2723194"/>
              <a:gd name="connsiteX0-123" fmla="*/ 1025170 w 13624074"/>
              <a:gd name="connsiteY0-124" fmla="*/ 44341 h 2723194"/>
              <a:gd name="connsiteX1-125" fmla="*/ 10406499 w 13624074"/>
              <a:gd name="connsiteY1-126" fmla="*/ 0 h 2723194"/>
              <a:gd name="connsiteX2-127" fmla="*/ 13624074 w 13624074"/>
              <a:gd name="connsiteY2-128" fmla="*/ 1235111 h 2723194"/>
              <a:gd name="connsiteX3-129" fmla="*/ 13052853 w 13624074"/>
              <a:gd name="connsiteY3-130" fmla="*/ 2723194 h 2723194"/>
              <a:gd name="connsiteX4-131" fmla="*/ 0 w 13624074"/>
              <a:gd name="connsiteY4-132" fmla="*/ 2715000 h 2723194"/>
              <a:gd name="connsiteX5-133" fmla="*/ 1025170 w 13624074"/>
              <a:gd name="connsiteY5-134" fmla="*/ 44341 h 2723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13624074" h="2723194">
                <a:moveTo>
                  <a:pt x="1025170" y="44341"/>
                </a:moveTo>
                <a:lnTo>
                  <a:pt x="10406499" y="0"/>
                </a:lnTo>
                <a:lnTo>
                  <a:pt x="13624074" y="1235111"/>
                </a:lnTo>
                <a:lnTo>
                  <a:pt x="13052853" y="2723194"/>
                </a:lnTo>
                <a:lnTo>
                  <a:pt x="0" y="2715000"/>
                </a:lnTo>
                <a:lnTo>
                  <a:pt x="1025170" y="44341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52"/>
          <p:cNvSpPr/>
          <p:nvPr userDrawn="1"/>
        </p:nvSpPr>
        <p:spPr>
          <a:xfrm rot="-1260000">
            <a:off x="2659681" y="3340387"/>
            <a:ext cx="10002602" cy="770511"/>
          </a:xfrm>
          <a:custGeom>
            <a:avLst/>
            <a:gdLst>
              <a:gd name="connsiteX0" fmla="*/ 0 w 10017679"/>
              <a:gd name="connsiteY0" fmla="*/ 0 h 763723"/>
              <a:gd name="connsiteX1" fmla="*/ 10017679 w 10017679"/>
              <a:gd name="connsiteY1" fmla="*/ 0 h 763723"/>
              <a:gd name="connsiteX2" fmla="*/ 10017679 w 10017679"/>
              <a:gd name="connsiteY2" fmla="*/ 763723 h 763723"/>
              <a:gd name="connsiteX3" fmla="*/ 0 w 10017679"/>
              <a:gd name="connsiteY3" fmla="*/ 763723 h 763723"/>
              <a:gd name="connsiteX4" fmla="*/ 0 w 10017679"/>
              <a:gd name="connsiteY4" fmla="*/ 0 h 763723"/>
              <a:gd name="connsiteX0-1" fmla="*/ 0 w 10017679"/>
              <a:gd name="connsiteY0-2" fmla="*/ 0 h 763723"/>
              <a:gd name="connsiteX1-3" fmla="*/ 10017679 w 10017679"/>
              <a:gd name="connsiteY1-4" fmla="*/ 0 h 763723"/>
              <a:gd name="connsiteX2-5" fmla="*/ 9726277 w 10017679"/>
              <a:gd name="connsiteY2-6" fmla="*/ 706279 h 763723"/>
              <a:gd name="connsiteX3-7" fmla="*/ 0 w 10017679"/>
              <a:gd name="connsiteY3-8" fmla="*/ 763723 h 763723"/>
              <a:gd name="connsiteX4-9" fmla="*/ 0 w 10017679"/>
              <a:gd name="connsiteY4-10" fmla="*/ 0 h 763723"/>
              <a:gd name="connsiteX0-11" fmla="*/ 0 w 10017679"/>
              <a:gd name="connsiteY0-12" fmla="*/ 0 h 763723"/>
              <a:gd name="connsiteX1-13" fmla="*/ 10017679 w 10017679"/>
              <a:gd name="connsiteY1-14" fmla="*/ 0 h 763723"/>
              <a:gd name="connsiteX2-15" fmla="*/ 9708073 w 10017679"/>
              <a:gd name="connsiteY2-16" fmla="*/ 753704 h 763723"/>
              <a:gd name="connsiteX3-17" fmla="*/ 0 w 10017679"/>
              <a:gd name="connsiteY3-18" fmla="*/ 763723 h 763723"/>
              <a:gd name="connsiteX4-19" fmla="*/ 0 w 10017679"/>
              <a:gd name="connsiteY4-20" fmla="*/ 0 h 763723"/>
              <a:gd name="connsiteX0-21" fmla="*/ 0 w 9999997"/>
              <a:gd name="connsiteY0-22" fmla="*/ 6788 h 770511"/>
              <a:gd name="connsiteX1-23" fmla="*/ 9999997 w 9999997"/>
              <a:gd name="connsiteY1-24" fmla="*/ 0 h 770511"/>
              <a:gd name="connsiteX2-25" fmla="*/ 9708073 w 9999997"/>
              <a:gd name="connsiteY2-26" fmla="*/ 760492 h 770511"/>
              <a:gd name="connsiteX3-27" fmla="*/ 0 w 9999997"/>
              <a:gd name="connsiteY3-28" fmla="*/ 770511 h 770511"/>
              <a:gd name="connsiteX4-29" fmla="*/ 0 w 9999997"/>
              <a:gd name="connsiteY4-30" fmla="*/ 6788 h 770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999997" h="770511">
                <a:moveTo>
                  <a:pt x="0" y="6788"/>
                </a:moveTo>
                <a:lnTo>
                  <a:pt x="9999997" y="0"/>
                </a:lnTo>
                <a:lnTo>
                  <a:pt x="9708073" y="760492"/>
                </a:lnTo>
                <a:lnTo>
                  <a:pt x="0" y="770511"/>
                </a:lnTo>
                <a:lnTo>
                  <a:pt x="0" y="6788"/>
                </a:lnTo>
                <a:close/>
              </a:path>
            </a:pathLst>
          </a:custGeom>
          <a:solidFill>
            <a:srgbClr val="414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53" descr="LenovoLockup-POS-Colo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-1260000">
            <a:off x="566101" y="715838"/>
            <a:ext cx="3246140" cy="1365846"/>
          </a:xfrm>
          <a:prstGeom prst="rect">
            <a:avLst/>
          </a:prstGeom>
        </p:spPr>
      </p:pic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 rot="-1260000">
            <a:off x="2703319" y="3447161"/>
            <a:ext cx="9515694" cy="71391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单击此处编辑模板副标题样式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07022" y="1899201"/>
            <a:ext cx="9795424" cy="197227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pic>
        <p:nvPicPr>
          <p:cNvPr id="58" name="Picture 57" descr="Kickoff2013-POS-Color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8500745" y="4155123"/>
            <a:ext cx="3325652" cy="2489441"/>
          </a:xfrm>
          <a:prstGeom prst="rect">
            <a:avLst/>
          </a:prstGeom>
        </p:spPr>
      </p:pic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926" y="6397009"/>
            <a:ext cx="2414601" cy="307777"/>
          </a:xfrm>
        </p:spPr>
        <p:txBody>
          <a:bodyPr/>
          <a:lstStyle/>
          <a:p>
            <a:r>
              <a:rPr lang="en-US" sz="1000" cap="all">
                <a:solidFill>
                  <a:srgbClr val="939598"/>
                </a:solidFill>
                <a:cs typeface="Arial" panose="020B060402020202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14B7D-3A80-4959-B65F-02EF4D626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84829-82E7-4DCB-9408-D938283FFE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783" y="6458563"/>
            <a:ext cx="2413972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23.png"/><Relationship Id="rId27" Type="http://schemas.openxmlformats.org/officeDocument/2006/relationships/image" Target="../media/image26.jpe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43.png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3.xml"/><Relationship Id="rId5" Type="http://schemas.openxmlformats.org/officeDocument/2006/relationships/image" Target="../media/image47.jpeg"/><Relationship Id="rId4" Type="http://schemas.openxmlformats.org/officeDocument/2006/relationships/tags" Target="../tags/tag3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5.xml"/><Relationship Id="rId5" Type="http://schemas.openxmlformats.org/officeDocument/2006/relationships/image" Target="../media/image48.jpeg"/><Relationship Id="rId4" Type="http://schemas.openxmlformats.org/officeDocument/2006/relationships/tags" Target="../tags/tag3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2" Type="http://schemas.openxmlformats.org/officeDocument/2006/relationships/notesSlide" Target="../notesSlides/notesSlide12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56.xml"/><Relationship Id="rId2" Type="http://schemas.openxmlformats.org/officeDocument/2006/relationships/tags" Target="../tags/tag38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3" Type="http://schemas.openxmlformats.org/officeDocument/2006/relationships/notesSlide" Target="../notesSlides/notesSlide13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76.xml"/><Relationship Id="rId20" Type="http://schemas.openxmlformats.org/officeDocument/2006/relationships/image" Target="../media/image51.png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3" Type="http://schemas.openxmlformats.org/officeDocument/2006/relationships/notesSlide" Target="../notesSlides/notesSlide14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96.xml"/><Relationship Id="rId20" Type="http://schemas.openxmlformats.org/officeDocument/2006/relationships/image" Target="../media/image52.png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3" Type="http://schemas.openxmlformats.org/officeDocument/2006/relationships/notesSlide" Target="../notesSlides/notesSlide15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116.xml"/><Relationship Id="rId20" Type="http://schemas.openxmlformats.org/officeDocument/2006/relationships/image" Target="../media/image53.png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2" Type="http://schemas.openxmlformats.org/officeDocument/2006/relationships/notesSlide" Target="../notesSlides/notesSlide16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136.xml"/><Relationship Id="rId2" Type="http://schemas.openxmlformats.org/officeDocument/2006/relationships/tags" Target="../tags/tag118.xml"/><Relationship Id="rId19" Type="http://schemas.openxmlformats.org/officeDocument/2006/relationships/tags" Target="../tags/tag135.xml"/><Relationship Id="rId18" Type="http://schemas.openxmlformats.org/officeDocument/2006/relationships/tags" Target="../tags/tag134.xml"/><Relationship Id="rId17" Type="http://schemas.openxmlformats.org/officeDocument/2006/relationships/tags" Target="../tags/tag133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3" Type="http://schemas.openxmlformats.org/officeDocument/2006/relationships/notesSlide" Target="../notesSlides/notesSlide17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156.xml"/><Relationship Id="rId20" Type="http://schemas.openxmlformats.org/officeDocument/2006/relationships/image" Target="../media/image54.png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4.xml"/><Relationship Id="rId4" Type="http://schemas.openxmlformats.org/officeDocument/2006/relationships/image" Target="../media/image3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.xml"/><Relationship Id="rId4" Type="http://schemas.openxmlformats.org/officeDocument/2006/relationships/image" Target="../media/image39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19.xml"/><Relationship Id="rId11" Type="http://schemas.openxmlformats.org/officeDocument/2006/relationships/image" Target="../media/image40.png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86355"/>
            <a:ext cx="8725535" cy="104394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400"/>
              </a:lnSpc>
            </a:pPr>
            <a:r>
              <a:rPr lang="zh-CN" altLang="en-US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分布式爬虫</a:t>
            </a:r>
            <a:endParaRPr lang="zh-CN" altLang="en-US" sz="5400" b="1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9540876" y="1831976"/>
            <a:ext cx="677863" cy="1069975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>
            <a:off x="1524000" y="29019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3"/>
          <p:cNvSpPr txBox="1"/>
          <p:nvPr>
            <p:custDataLst>
              <p:tags r:id="rId3"/>
            </p:custDataLst>
          </p:nvPr>
        </p:nvSpPr>
        <p:spPr>
          <a:xfrm>
            <a:off x="9838373" y="4836288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E2231A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”</a:t>
            </a:r>
            <a:endParaRPr lang="zh-CN" altLang="en-US" sz="4800" dirty="0">
              <a:solidFill>
                <a:srgbClr val="E2231A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4"/>
          <p:cNvSpPr txBox="1"/>
          <p:nvPr>
            <p:custDataLst>
              <p:tags r:id="rId4"/>
            </p:custDataLst>
          </p:nvPr>
        </p:nvSpPr>
        <p:spPr>
          <a:xfrm>
            <a:off x="2038350" y="2913063"/>
            <a:ext cx="666750" cy="8302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E2231A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“</a:t>
            </a:r>
            <a:endParaRPr lang="zh-CN" altLang="en-US" sz="4800" dirty="0">
              <a:solidFill>
                <a:srgbClr val="E2231A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8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什么是分布式爬虫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MH_SubTitle_1"/>
          <p:cNvSpPr txBox="1"/>
          <p:nvPr>
            <p:custDataLst>
              <p:tags r:id="rId6"/>
            </p:custDataLst>
          </p:nvPr>
        </p:nvSpPr>
        <p:spPr>
          <a:xfrm>
            <a:off x="2224616" y="2327807"/>
            <a:ext cx="4778375" cy="547687"/>
          </a:xfrm>
          <a:prstGeom prst="rect">
            <a:avLst/>
          </a:prstGeom>
          <a:noFill/>
        </p:spPr>
        <p:txBody>
          <a:bodyPr anchor="b">
            <a:normAutofit lnSpcReduction="10000"/>
          </a:bodyPr>
          <a:lstStyle/>
          <a:p>
            <a:r>
              <a:rPr lang="zh-CN" altLang="en-US" sz="2800" dirty="0">
                <a:solidFill>
                  <a:srgbClr val="E2231A"/>
                </a:solidFill>
                <a:ea typeface="微软雅黑" panose="020B0503020204020204" pitchFamily="34" charset="-122"/>
              </a:rPr>
              <a:t>分布式爬虫</a:t>
            </a:r>
            <a:endParaRPr lang="zh-CN" altLang="en-US" sz="28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7"/>
            </p:custDataLst>
          </p:nvPr>
        </p:nvSpPr>
        <p:spPr>
          <a:xfrm>
            <a:off x="2505075" y="3088005"/>
            <a:ext cx="7515225" cy="31686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endParaRPr lang="en-US" altLang="zh-CN" sz="1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700" dirty="0">
                <a:ea typeface="微软雅黑" panose="020B0503020204020204" pitchFamily="34" charset="-122"/>
              </a:rPr>
              <a:t>针对第二个条件，需要以下特殊声明：</a:t>
            </a:r>
            <a:endParaRPr lang="zh-CN" altLang="en-US" sz="1700" dirty="0"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700" dirty="0">
                <a:ea typeface="微软雅黑" panose="020B0503020204020204" pitchFamily="34" charset="-122"/>
              </a:rPr>
              <a:t>想要满足第二个条件，我们要使用</a:t>
            </a:r>
            <a:r>
              <a:rPr lang="zh-CN" altLang="en-US" sz="1700" dirty="0">
                <a:solidFill>
                  <a:srgbClr val="FF0000"/>
                </a:solidFill>
                <a:ea typeface="微软雅黑" panose="020B0503020204020204" pitchFamily="34" charset="-122"/>
              </a:rPr>
              <a:t>scrapy_redis</a:t>
            </a:r>
            <a:r>
              <a:rPr lang="zh-CN" altLang="en-US" sz="1700" dirty="0">
                <a:ea typeface="微软雅黑" panose="020B0503020204020204" pitchFamily="34" charset="-122"/>
              </a:rPr>
              <a:t>。想要保证多台机器共用一个queue队列和set集合，在scrapy框架中，是需要结合scrapy_redis完成的。分布式爬虫可以让所有机器上的爬虫程序，从同一个queue队列中获取request请求，并且每个机器取出request，请求的对象是不一样的，直到所有的request被请求完毕。</a:t>
            </a:r>
            <a:endParaRPr lang="zh-CN" altLang="en-US" sz="170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4110990"/>
            <a:ext cx="2460625" cy="27952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" y="2180342"/>
            <a:ext cx="512321" cy="5123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1" y="3607854"/>
            <a:ext cx="491243" cy="4912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7" y="5002817"/>
            <a:ext cx="504024" cy="50402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什么是分布式爬虫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MH_SubTitle_3"/>
          <p:cNvSpPr txBox="1"/>
          <p:nvPr>
            <p:custDataLst>
              <p:tags r:id="rId4"/>
            </p:custDataLst>
          </p:nvPr>
        </p:nvSpPr>
        <p:spPr>
          <a:xfrm>
            <a:off x="5304790" y="1710055"/>
            <a:ext cx="5946140" cy="4138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2000" b="1">
                <a:ea typeface="微软雅黑" panose="020B0503020204020204" pitchFamily="34" charset="-122"/>
                <a:sym typeface="+mn-ea"/>
              </a:rPr>
              <a:t>分布式爬虫的适用范围/要求：</a:t>
            </a:r>
            <a:endParaRPr lang="zh-CN" altLang="en-US" sz="2000" b="1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1. 分布式爬虫对电脑的性能有一定的要求（特别是处理器，也就是常说的cpu）。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2. 分布式爬虫对网速也有一定的要求 。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注意：电脑性能和网速如果不是很好的话，分布式爬虫效率反而不如单一爬虫。并不是任何时候都可以使用分布式爬虫，如果你需要大规模获取数据，不满足于单一爬虫的效率，而且硬件条件能够得到满足，那么就使用分布式爬虫吧。当然，大部分情况下，由于对硬件有要求，一些刚成立的小公司可能负担不起这样的成本。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1" y="2464447"/>
            <a:ext cx="4156364" cy="263097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914900" y="1828800"/>
            <a:ext cx="0" cy="4019550"/>
          </a:xfrm>
          <a:prstGeom prst="line">
            <a:avLst/>
          </a:prstGeom>
          <a:ln w="28575">
            <a:solidFill>
              <a:srgbClr val="E2231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" y="2180342"/>
            <a:ext cx="512321" cy="5123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1" y="3607854"/>
            <a:ext cx="491243" cy="4912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7" y="5002817"/>
            <a:ext cx="504024" cy="50402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什么是分布式爬虫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MH_SubTitle_3"/>
          <p:cNvSpPr txBox="1"/>
          <p:nvPr>
            <p:custDataLst>
              <p:tags r:id="rId4"/>
            </p:custDataLst>
          </p:nvPr>
        </p:nvSpPr>
        <p:spPr>
          <a:xfrm>
            <a:off x="5304790" y="2037715"/>
            <a:ext cx="5946140" cy="3435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2000" b="1">
                <a:ea typeface="微软雅黑" panose="020B0503020204020204" pitchFamily="34" charset="-122"/>
                <a:sym typeface="+mn-ea"/>
              </a:rPr>
              <a:t>分布式爬虫经常和redis数据库一起使用：</a:t>
            </a:r>
            <a:endParaRPr lang="zh-CN" altLang="en-US" sz="2000" b="1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redis数据有几个特点，首先它的优点是：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1. 默认使用持久化数据方式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2. 体积小，使用方便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3. 如果存储数据量比较大的话，启动速度很快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4. 数据库中的数据和内存中的数据可以相互访问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endParaRPr lang="zh-CN" altLang="en-US" sz="1800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>
                <a:ea typeface="微软雅黑" panose="020B0503020204020204" pitchFamily="34" charset="-122"/>
                <a:sym typeface="+mn-ea"/>
              </a:rPr>
              <a:t>最主要的缺点是：从安全性角度来说，数据持久化可能会容易崩溃，造成数据丢失</a:t>
            </a:r>
            <a:endParaRPr lang="zh-CN" altLang="en-US" sz="1800"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14900" y="1828800"/>
            <a:ext cx="0" cy="4019550"/>
          </a:xfrm>
          <a:prstGeom prst="line">
            <a:avLst/>
          </a:prstGeom>
          <a:ln w="28575">
            <a:solidFill>
              <a:srgbClr val="E2231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" b="8963"/>
          <a:stretch>
            <a:fillRect/>
          </a:stretch>
        </p:blipFill>
        <p:spPr>
          <a:xfrm>
            <a:off x="428625" y="2517140"/>
            <a:ext cx="3974465" cy="2524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20" y="1583138"/>
            <a:ext cx="4930532" cy="328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642660" y="794948"/>
            <a:ext cx="5932919" cy="5207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sz="36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redis的安装</a:t>
            </a:r>
            <a:endParaRPr sz="36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5015" y="2199640"/>
            <a:ext cx="909066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进入redis下载链接下载最新版本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下载链接为：</a:t>
            </a:r>
            <a:r>
              <a:rPr sz="18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https://github.com/MicrosoftArchive/redis/releases</a:t>
            </a:r>
            <a:endParaRPr sz="18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sz="18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下载完成后将其解压至Python同级目录（方便管理），为了使用方便，也可以将redis路径添加进Path环境变量。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完成解压后，找到配置文件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redis.windows.conf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，使用任意编译器打开，根据自己需要修改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542369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4359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8274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68197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1883" y="1355787"/>
            <a:ext cx="68170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配置文件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redis.windows.conf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2247" y="1971574"/>
            <a:ext cx="671036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将bind 127.0.0.1进行删除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关闭保护模式：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protected-mode yes改为no</a:t>
            </a:r>
            <a:endParaRPr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8539204" y="2893525"/>
            <a:ext cx="2868007" cy="2318306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2180" y="1157605"/>
            <a:ext cx="7030720" cy="536257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3109595"/>
            <a:ext cx="6324600" cy="83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4163695"/>
            <a:ext cx="6187440" cy="746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2200" y="5126355"/>
            <a:ext cx="6324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结合着配置文件开启redis服务：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redis-server 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redis.windows.conf</a:t>
            </a:r>
            <a:endParaRPr lang="zh-CN" altLang="en-US" sz="1800" dirty="0" err="1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启动客户端：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redis-cli</a:t>
            </a:r>
            <a:endParaRPr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28860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28860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28860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652270"/>
            <a:ext cx="10224770" cy="344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修改当前的爬虫文件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导包：from scrapy_redis.spiders import RedisCrawlSpider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将start_urls和allowed_domains进行注释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添加一个新属性：</a:t>
            </a:r>
            <a:r>
              <a:rPr sz="180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redis_key = '</a:t>
            </a:r>
            <a:r>
              <a:rPr lang="en-US" sz="180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fbs</a:t>
            </a:r>
            <a:r>
              <a:rPr sz="180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可以被共享的调度器队列的名称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编写数据解析相关的操作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将当前爬虫类的父类修改成</a:t>
            </a:r>
            <a:r>
              <a:rPr sz="180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RedisCrawlSpider</a:t>
            </a:r>
            <a:endParaRPr sz="180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302113" y="5318403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48205" y="5847112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dirty="0">
                <a:solidFill>
                  <a:srgbClr val="FFFFFF"/>
                </a:solidFill>
                <a:ea typeface="微软雅黑" panose="020B0503020204020204" pitchFamily="34" charset="-122"/>
              </a:rPr>
              <a:t>创建一个基于CrawlSpider的爬虫文件</a:t>
            </a:r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114092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28860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28860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28860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652270"/>
            <a:ext cx="10224770" cy="222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修改配置文件settings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指定使用可以被共享的管道：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sz="18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ITEM_PIPELINES = {</a:t>
            </a:r>
            <a:endParaRPr sz="18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8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'scrapy_redis.pipelines.RedisPipeline': 400</a:t>
            </a:r>
            <a:endParaRPr sz="18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8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  <a:endParaRPr sz="18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buNone/>
            </a:pPr>
            <a:endParaRPr sz="18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399903" y="5364123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961565" y="5824252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settings</a:t>
            </a:r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配置文件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114092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0175" y="3875405"/>
            <a:ext cx="4686300" cy="98298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14255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14255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14255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14255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14255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14255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14255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14255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445" y="1391285"/>
            <a:ext cx="10648950" cy="286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修改配置文件settings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增加了一个去重容器类的配置, 作用使用Redis的set集合来存储请求的指纹数据, 从而实现请求去重的持久化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6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DUPEFILTER_CLASS = "scrapy_redis.dupefilter.RFPDupeFilter"</a:t>
            </a:r>
            <a:endParaRPr sz="16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6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 使用scrapy-redis组件自己的调度器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SCHEDULER = "scrapy_redis.scheduler.Scheduler"</a:t>
            </a:r>
            <a:endParaRPr sz="16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sz="16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配置调度器是否要持久化, 也就是当爬虫结束了, 要不要清空Redis中请求队列和去重指纹的set。如果是True, 就表示要持久化存储, 就不清空数据, 否则清空数据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sz="16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SCHEDULER_PERSIST = True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14255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057003" y="5838468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961565" y="6087777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settings</a:t>
            </a:r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配置文件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99487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29456" y="4267652"/>
            <a:ext cx="7726680" cy="1410335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28860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28860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28860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652270"/>
            <a:ext cx="10224770" cy="39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编写爬虫类，爬取页面数据</a:t>
            </a:r>
            <a:endParaRPr sz="18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399903" y="5566053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961565" y="5824252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爬虫类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114092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07490" y="2047875"/>
            <a:ext cx="6723380" cy="325882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26299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9776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69135" y="2328545"/>
            <a:ext cx="4291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64" y="1583139"/>
            <a:ext cx="4862402" cy="3325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28860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28860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28860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652270"/>
            <a:ext cx="10224770" cy="374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开启项目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开启爬虫项目：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 spiders</a:t>
            </a: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scrapy runspider fbs.py</a:t>
            </a: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开启redis客户端：</a:t>
            </a:r>
            <a:endParaRPr lang="zh-CN" altLang="en-US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向调度器的队列中放入一个起始的url：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调度器的队列在redis的客户端中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redis-cli</a:t>
            </a: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	lpush xxx www.xxx.com</a:t>
            </a: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爬取到的数据存储在了redis的proName:items这个数据结构中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399903" y="5566053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961565" y="5824252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启动项目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114092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>
                <a:ea typeface="微软雅黑" panose="020B0503020204020204" pitchFamily="34" charset="-122"/>
                <a:sym typeface="+mn-ea"/>
              </a:rPr>
              <a:t>如何使用分布式爬虫</a:t>
            </a:r>
            <a:endParaRPr lang="zh-CN" altLang="en-US" dirty="0"/>
          </a:p>
        </p:txBody>
      </p:sp>
      <p:sp>
        <p:nvSpPr>
          <p:cNvPr id="3" name="MH_Other_2"/>
          <p:cNvSpPr/>
          <p:nvPr>
            <p:custDataLst>
              <p:tags r:id="rId2"/>
            </p:custDataLst>
          </p:nvPr>
        </p:nvSpPr>
        <p:spPr>
          <a:xfrm>
            <a:off x="2124803" y="1288608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>
            <a:off x="2272442" y="1288608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MH_Other_4"/>
          <p:cNvSpPr/>
          <p:nvPr>
            <p:custDataLst>
              <p:tags r:id="rId4"/>
            </p:custDataLst>
          </p:nvPr>
        </p:nvSpPr>
        <p:spPr>
          <a:xfrm>
            <a:off x="2421667" y="1288608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MH_Other_5"/>
          <p:cNvSpPr/>
          <p:nvPr>
            <p:custDataLst>
              <p:tags r:id="rId5"/>
            </p:custDataLst>
          </p:nvPr>
        </p:nvSpPr>
        <p:spPr>
          <a:xfrm>
            <a:off x="25693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Other_6"/>
          <p:cNvSpPr/>
          <p:nvPr>
            <p:custDataLst>
              <p:tags r:id="rId6"/>
            </p:custDataLst>
          </p:nvPr>
        </p:nvSpPr>
        <p:spPr>
          <a:xfrm>
            <a:off x="2716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MH_Other_7"/>
          <p:cNvSpPr/>
          <p:nvPr>
            <p:custDataLst>
              <p:tags r:id="rId7"/>
            </p:custDataLst>
          </p:nvPr>
        </p:nvSpPr>
        <p:spPr>
          <a:xfrm>
            <a:off x="2864579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8"/>
          <p:cNvSpPr/>
          <p:nvPr>
            <p:custDataLst>
              <p:tags r:id="rId8"/>
            </p:custDataLst>
          </p:nvPr>
        </p:nvSpPr>
        <p:spPr>
          <a:xfrm>
            <a:off x="3013803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MH_Other_9"/>
          <p:cNvSpPr/>
          <p:nvPr>
            <p:custDataLst>
              <p:tags r:id="rId9"/>
            </p:custDataLst>
          </p:nvPr>
        </p:nvSpPr>
        <p:spPr>
          <a:xfrm>
            <a:off x="31614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Other_10"/>
          <p:cNvSpPr/>
          <p:nvPr>
            <p:custDataLst>
              <p:tags r:id="rId10"/>
            </p:custDataLst>
          </p:nvPr>
        </p:nvSpPr>
        <p:spPr>
          <a:xfrm>
            <a:off x="33090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11"/>
          <p:cNvSpPr/>
          <p:nvPr>
            <p:custDataLst>
              <p:tags r:id="rId11"/>
            </p:custDataLst>
          </p:nvPr>
        </p:nvSpPr>
        <p:spPr>
          <a:xfrm>
            <a:off x="3456717" y="1288608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2"/>
          <p:cNvSpPr/>
          <p:nvPr>
            <p:custDataLst>
              <p:tags r:id="rId12"/>
            </p:custDataLst>
          </p:nvPr>
        </p:nvSpPr>
        <p:spPr>
          <a:xfrm>
            <a:off x="3605942" y="1288608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13"/>
          <p:cNvSpPr/>
          <p:nvPr>
            <p:custDataLst>
              <p:tags r:id="rId13"/>
            </p:custDataLst>
          </p:nvPr>
        </p:nvSpPr>
        <p:spPr>
          <a:xfrm>
            <a:off x="3753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0175" y="1652270"/>
            <a:ext cx="10224770" cy="130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补充：指定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settings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REDIS_HOST = '127.0.0.1' </a:t>
            </a:r>
            <a:endParaRPr lang="en-US" altLang="zh-CN" sz="1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REDIS_PORT = 6379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MH_Other_13"/>
          <p:cNvSpPr/>
          <p:nvPr>
            <p:custDataLst>
              <p:tags r:id="rId14"/>
            </p:custDataLst>
          </p:nvPr>
        </p:nvSpPr>
        <p:spPr>
          <a:xfrm>
            <a:off x="3905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Other_13"/>
          <p:cNvSpPr/>
          <p:nvPr>
            <p:custDataLst>
              <p:tags r:id="rId15"/>
            </p:custDataLst>
          </p:nvPr>
        </p:nvSpPr>
        <p:spPr>
          <a:xfrm>
            <a:off x="40583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3"/>
          <p:cNvSpPr/>
          <p:nvPr>
            <p:custDataLst>
              <p:tags r:id="rId16"/>
            </p:custDataLst>
          </p:nvPr>
        </p:nvSpPr>
        <p:spPr>
          <a:xfrm>
            <a:off x="42107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13"/>
          <p:cNvSpPr/>
          <p:nvPr>
            <p:custDataLst>
              <p:tags r:id="rId17"/>
            </p:custDataLst>
          </p:nvPr>
        </p:nvSpPr>
        <p:spPr>
          <a:xfrm>
            <a:off x="43631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Other_13"/>
          <p:cNvSpPr/>
          <p:nvPr>
            <p:custDataLst>
              <p:tags r:id="rId18"/>
            </p:custDataLst>
          </p:nvPr>
        </p:nvSpPr>
        <p:spPr>
          <a:xfrm>
            <a:off x="45155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Other_13"/>
          <p:cNvSpPr/>
          <p:nvPr>
            <p:custDataLst>
              <p:tags r:id="rId19"/>
            </p:custDataLst>
          </p:nvPr>
        </p:nvSpPr>
        <p:spPr>
          <a:xfrm>
            <a:off x="4667978" y="1288608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399903" y="5566053"/>
            <a:ext cx="10058400" cy="0"/>
          </a:xfrm>
          <a:prstGeom prst="line">
            <a:avLst/>
          </a:prstGeom>
          <a:ln w="5715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961565" y="5824252"/>
            <a:ext cx="8816553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指定</a:t>
            </a:r>
            <a:r>
              <a:rPr lang="en-US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redis</a:t>
            </a:r>
            <a:endParaRPr lang="en-US" altLang="zh-CN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KSO_Shape"/>
          <p:cNvSpPr/>
          <p:nvPr/>
        </p:nvSpPr>
        <p:spPr bwMode="auto">
          <a:xfrm>
            <a:off x="1521553" y="1140928"/>
            <a:ext cx="439738" cy="304885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1460" y="3680460"/>
            <a:ext cx="4823460" cy="84582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5550" t="-446" r="11850" b="446"/>
          <a:stretch>
            <a:fillRect/>
          </a:stretch>
        </p:blipFill>
        <p:spPr>
          <a:xfrm>
            <a:off x="6235907" y="1583138"/>
            <a:ext cx="4976735" cy="335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为什么使用分布式爬虫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1410" y="2877185"/>
            <a:ext cx="7018655" cy="331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经过前面的</a:t>
            </a:r>
            <a:r>
              <a:rPr 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</a:t>
            </a:r>
            <a:r>
              <a:rPr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，相信大家已经对Python爬虫有了</a:t>
            </a:r>
            <a:r>
              <a:rPr 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较深</a:t>
            </a:r>
            <a:r>
              <a:rPr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的了解，对一些常见的网站爬虫，应该也能够轻松实现。不难发现，我们在使用单一爬虫进行爬取数据时有明显缺陷——</a:t>
            </a:r>
            <a:r>
              <a:rPr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速度慢</a:t>
            </a:r>
            <a:r>
              <a:rPr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，当我们需要进行大规模数据采集时，这种速度难以满足我们的需求。此时，就需要分布式爬虫的帮助了。</a:t>
            </a:r>
            <a:endParaRPr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为什么使用分布式爬虫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1410" y="2877185"/>
            <a:ext cx="7018655" cy="267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前面已经实现了Scrapy爬虫，虽然爬虫是异步加多线程的，但是我们只能在一台主机上运行，所以爬取效率还是有限的，分布式爬虫则是将多台主机组合起来，共同完成一个爬取任务，这将大大提高爬取的效率。</a:t>
            </a:r>
            <a:endParaRPr sz="20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 dirty="0" err="1">
                <a:ea typeface="微软雅黑" panose="020B0503020204020204" pitchFamily="34" charset="-122"/>
                <a:sym typeface="+mn-ea"/>
              </a:rPr>
              <a:t>为什么使用分布式爬虫</a:t>
            </a:r>
            <a:endParaRPr altLang="zh-CN" dirty="0" err="1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932845" y="2094543"/>
            <a:ext cx="8326309" cy="4277179"/>
            <a:chOff x="3487739" y="2486026"/>
            <a:chExt cx="5216525" cy="2679700"/>
          </a:xfrm>
        </p:grpSpPr>
        <p:sp>
          <p:nvSpPr>
            <p:cNvPr id="48" name="MH_Other_1"/>
            <p:cNvSpPr/>
            <p:nvPr>
              <p:custDataLst>
                <p:tags r:id="rId2"/>
              </p:custDataLst>
            </p:nvPr>
          </p:nvSpPr>
          <p:spPr>
            <a:xfrm rot="5400000">
              <a:off x="3636170" y="2413795"/>
              <a:ext cx="288925" cy="433387"/>
            </a:xfrm>
            <a:prstGeom prst="corner">
              <a:avLst>
                <a:gd name="adj1" fmla="val 22649"/>
                <a:gd name="adj2" fmla="val 20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ea typeface="微软雅黑" panose="020B0503020204020204" pitchFamily="34" charset="-122"/>
              </a:endParaRPr>
            </a:p>
          </p:txBody>
        </p:sp>
        <p:cxnSp>
          <p:nvCxnSpPr>
            <p:cNvPr id="7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3556000" y="3009900"/>
              <a:ext cx="219233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MH_Other_3"/>
            <p:cNvSpPr/>
            <p:nvPr>
              <p:custDataLst>
                <p:tags r:id="rId4"/>
              </p:custDataLst>
            </p:nvPr>
          </p:nvSpPr>
          <p:spPr>
            <a:xfrm rot="5400000">
              <a:off x="6538120" y="2413795"/>
              <a:ext cx="288925" cy="433387"/>
            </a:xfrm>
            <a:prstGeom prst="corner">
              <a:avLst>
                <a:gd name="adj1" fmla="val 22649"/>
                <a:gd name="adj2" fmla="val 20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ea typeface="微软雅黑" panose="020B0503020204020204" pitchFamily="34" charset="-122"/>
              </a:endParaRPr>
            </a:p>
          </p:txBody>
        </p:sp>
        <p:cxnSp>
          <p:nvCxnSpPr>
            <p:cNvPr id="104" name="MH_Other_4"/>
            <p:cNvCxnSpPr/>
            <p:nvPr>
              <p:custDataLst>
                <p:tags r:id="rId5"/>
              </p:custDataLst>
            </p:nvPr>
          </p:nvCxnSpPr>
          <p:spPr>
            <a:xfrm>
              <a:off x="6462714" y="3009900"/>
              <a:ext cx="219233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Text_1"/>
            <p:cNvSpPr txBox="1"/>
            <p:nvPr>
              <p:custDataLst>
                <p:tags r:id="rId6"/>
              </p:custDataLst>
            </p:nvPr>
          </p:nvSpPr>
          <p:spPr>
            <a:xfrm>
              <a:off x="3487739" y="3035301"/>
              <a:ext cx="2314575" cy="2130425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sz="2000">
                  <a:solidFill>
                    <a:schemeClr val="tx1"/>
                  </a:solidFill>
                </a:rPr>
                <a:t>一台计算机的效率问题</a:t>
              </a:r>
              <a:endParaRPr sz="2000">
                <a:solidFill>
                  <a:schemeClr val="tx1"/>
                </a:solidFill>
              </a:endParaRPr>
            </a:p>
            <a:p>
              <a:endParaRPr sz="2000">
                <a:solidFill>
                  <a:schemeClr val="tx1"/>
                </a:solidFill>
              </a:endParaRPr>
            </a:p>
            <a:p>
              <a:r>
                <a:rPr sz="2000">
                  <a:solidFill>
                    <a:schemeClr val="tx1"/>
                  </a:solidFill>
                </a:rPr>
                <a:t>IO 的吞吐量，传输速率也有限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3" name="MH_Text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236776" y="3035435"/>
              <a:ext cx="2467370" cy="212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sz="2000" ker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多爬虫要实现数据共享</a:t>
              </a:r>
              <a:endParaRPr sz="2000" ker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sz="1600" ker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比如说一个爬取了某个网站，下载了哪些内容，其他爬虫要知道，以避免重复爬取等很多问题，所以要实现数据共享</a:t>
              </a:r>
              <a:r>
                <a:rPr lang="zh-CN" sz="1600" ker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600" ker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endParaRPr sz="1600" ker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sz="2000" ker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在空间上不同的多台机器，可以成为分布式。</a:t>
              </a:r>
              <a:endParaRPr sz="2000" ker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SubTitle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83000" y="2559050"/>
              <a:ext cx="20653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>
                  <a:solidFill>
                    <a:srgbClr val="E2231A"/>
                  </a:solidFill>
                  <a:ea typeface="微软雅黑" panose="020B0503020204020204" pitchFamily="34" charset="-122"/>
                </a:rPr>
                <a:t>单机爬虫的问题</a:t>
              </a:r>
              <a:r>
                <a:rPr lang="zh-CN" altLang="en-US" dirty="0">
                  <a:solidFill>
                    <a:srgbClr val="E2231A"/>
                  </a:solidFill>
                  <a:ea typeface="微软雅黑" panose="020B0503020204020204" pitchFamily="34" charset="-122"/>
                </a:rPr>
                <a:t>：</a:t>
              </a:r>
              <a:endParaRPr lang="zh-CN" altLang="en-US" dirty="0">
                <a:solidFill>
                  <a:srgbClr val="E2231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MH_SubTitle_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572251" y="2571750"/>
              <a:ext cx="21320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>
                  <a:solidFill>
                    <a:srgbClr val="E2231A"/>
                  </a:solidFill>
                  <a:ea typeface="微软雅黑" panose="020B0503020204020204" pitchFamily="34" charset="-122"/>
                </a:rPr>
                <a:t>多爬虫问题</a:t>
              </a:r>
              <a:endParaRPr>
                <a:solidFill>
                  <a:srgbClr val="E2231A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MH_Other_4"/>
          <p:cNvCxnSpPr/>
          <p:nvPr>
            <p:custDataLst>
              <p:tags r:id="rId10"/>
            </p:custDataLst>
          </p:nvPr>
        </p:nvCxnSpPr>
        <p:spPr>
          <a:xfrm>
            <a:off x="5974188" y="2094543"/>
            <a:ext cx="0" cy="38124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6645" y="5424805"/>
            <a:ext cx="1794510" cy="132461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分布式爬虫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20" y="1583138"/>
            <a:ext cx="4930532" cy="328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什么是分布式爬虫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2875" y="3764280"/>
            <a:ext cx="7239000" cy="2632710"/>
            <a:chOff x="2682876" y="1804988"/>
            <a:chExt cx="6664819" cy="2214562"/>
          </a:xfrm>
        </p:grpSpPr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3066980" y="1804988"/>
              <a:ext cx="6280715" cy="2214562"/>
            </a:xfrm>
            <a:prstGeom prst="rect">
              <a:avLst/>
            </a:prstGeom>
          </p:spPr>
          <p:txBody>
            <a:bodyPr/>
            <a:lstStyle/>
            <a:p>
              <a:pPr algn="just">
                <a:lnSpc>
                  <a:spcPct val="150000"/>
                </a:lnSpc>
                <a:defRPr/>
              </a:pPr>
              <a:r>
                <a:rPr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 默认情况下，我们使用scrapy框架进行爬虫时使用的是单机爬虫，就是说它只能在一台电脑上运行，因为爬虫调度器当中的队列queue去重和set集合都只能在本机上创建的，其他电脑无法访问另外一台电脑上的内存和内容。</a:t>
              </a:r>
              <a:endPara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2. 分布式爬虫实现了多台电脑使用一个共同的爬虫程序，它可以同时将爬虫任务部署到多台电脑上运行，这样可以提高爬虫速度，实现分布式爬虫。</a:t>
              </a:r>
              <a:endPara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54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2682876" y="1890714"/>
              <a:ext cx="288925" cy="377825"/>
            </a:xfrm>
            <a:custGeom>
              <a:avLst/>
              <a:gdLst>
                <a:gd name="T0" fmla="*/ 88122 w 289560"/>
                <a:gd name="T1" fmla="*/ 199537 h 378262"/>
                <a:gd name="T2" fmla="*/ 176246 w 289560"/>
                <a:gd name="T3" fmla="*/ 288027 h 378262"/>
                <a:gd name="T4" fmla="*/ 88122 w 289560"/>
                <a:gd name="T5" fmla="*/ 376518 h 378262"/>
                <a:gd name="T6" fmla="*/ 0 w 289560"/>
                <a:gd name="T7" fmla="*/ 288027 h 378262"/>
                <a:gd name="T8" fmla="*/ 198906 w 289560"/>
                <a:gd name="T9" fmla="*/ 99768 h 378262"/>
                <a:gd name="T10" fmla="*/ 287028 w 289560"/>
                <a:gd name="T11" fmla="*/ 188259 h 378262"/>
                <a:gd name="T12" fmla="*/ 198906 w 289560"/>
                <a:gd name="T13" fmla="*/ 276749 h 378262"/>
                <a:gd name="T14" fmla="*/ 110783 w 289560"/>
                <a:gd name="T15" fmla="*/ 188259 h 378262"/>
                <a:gd name="T16" fmla="*/ 88122 w 289560"/>
                <a:gd name="T17" fmla="*/ 0 h 378262"/>
                <a:gd name="T18" fmla="*/ 176246 w 289560"/>
                <a:gd name="T19" fmla="*/ 88490 h 378262"/>
                <a:gd name="T20" fmla="*/ 88122 w 289560"/>
                <a:gd name="T21" fmla="*/ 176980 h 378262"/>
                <a:gd name="T22" fmla="*/ 0 w 289560"/>
                <a:gd name="T23" fmla="*/ 88490 h 378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9560" h="378262">
                  <a:moveTo>
                    <a:pt x="88900" y="200462"/>
                  </a:moveTo>
                  <a:lnTo>
                    <a:pt x="177800" y="289362"/>
                  </a:lnTo>
                  <a:lnTo>
                    <a:pt x="88900" y="378262"/>
                  </a:lnTo>
                  <a:lnTo>
                    <a:pt x="0" y="289362"/>
                  </a:lnTo>
                  <a:lnTo>
                    <a:pt x="88900" y="200462"/>
                  </a:lnTo>
                  <a:close/>
                  <a:moveTo>
                    <a:pt x="200660" y="100231"/>
                  </a:moveTo>
                  <a:lnTo>
                    <a:pt x="289560" y="189131"/>
                  </a:lnTo>
                  <a:lnTo>
                    <a:pt x="200660" y="278031"/>
                  </a:lnTo>
                  <a:lnTo>
                    <a:pt x="111760" y="189131"/>
                  </a:lnTo>
                  <a:lnTo>
                    <a:pt x="200660" y="100231"/>
                  </a:lnTo>
                  <a:close/>
                  <a:moveTo>
                    <a:pt x="88900" y="0"/>
                  </a:moveTo>
                  <a:lnTo>
                    <a:pt x="177800" y="88900"/>
                  </a:lnTo>
                  <a:lnTo>
                    <a:pt x="88900" y="177800"/>
                  </a:lnTo>
                  <a:lnTo>
                    <a:pt x="0" y="8890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E2231A"/>
            </a:solidFill>
            <a:ln w="9525">
              <a:solidFill>
                <a:srgbClr val="E2231A"/>
              </a:solidFill>
              <a:round/>
            </a:ln>
          </p:spPr>
          <p:txBody>
            <a:bodyPr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V="1">
            <a:off x="0" y="1751648"/>
            <a:ext cx="12192000" cy="28670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195" y="2684145"/>
            <a:ext cx="3109595" cy="58356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分布式爬虫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14850" y="2045433"/>
            <a:ext cx="0" cy="638833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86650" y="2045433"/>
            <a:ext cx="0" cy="703512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022010" y="4871622"/>
            <a:ext cx="938537" cy="885568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8" y="2011055"/>
            <a:ext cx="2572519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64462" y="2011055"/>
            <a:ext cx="3325951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微软雅黑" panose="020B0503020204020204" pitchFamily="34" charset="-122"/>
                <a:sym typeface="+mn-ea"/>
              </a:rPr>
              <a:t>什么是分布式爬虫</a:t>
            </a: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375" y="2000885"/>
            <a:ext cx="5756275" cy="2607310"/>
          </a:xfrm>
          <a:prstGeom prst="rect">
            <a:avLst/>
          </a:prstGeom>
          <a:ln w="12700">
            <a:noFill/>
            <a:prstDash val="lgDashDotDot"/>
          </a:ln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1. 要保证每一台计算机都能够正常的执行scrapy命令，能够启动爬虫，这是对计算机硬件的最低水平、计算机系统环境和网络等多方面的基本需求，不再赘述。</a:t>
            </a:r>
            <a:endParaRPr lang="zh-CN" altLang="en-US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2. 要保证所有的爬虫程序可以访问同一个队列一个set集合。</a:t>
            </a:r>
            <a:endParaRPr lang="zh-CN" altLang="en-US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145" y="2942880"/>
            <a:ext cx="156086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使用前提：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5" y="2841797"/>
            <a:ext cx="736508" cy="736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0.xml><?xml version="1.0" encoding="utf-8"?>
<p:tagLst xmlns:p="http://schemas.openxmlformats.org/presentationml/2006/main">
  <p:tag name="MH" val="20160609010255"/>
  <p:tag name="MH_LIBRARY" val="GRAPHIC"/>
  <p:tag name="MH_TYPE" val="Other"/>
  <p:tag name="MH_ORDER" val="1"/>
</p:tagLst>
</file>

<file path=ppt/tags/tag10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10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10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10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10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10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10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10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10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.xml><?xml version="1.0" encoding="utf-8"?>
<p:tagLst xmlns:p="http://schemas.openxmlformats.org/presentationml/2006/main">
  <p:tag name="MH" val="20160609010255"/>
  <p:tag name="MH_LIBRARY" val="GRAPHIC"/>
  <p:tag name="MH_TYPE" val="Other"/>
  <p:tag name="MH_ORDER" val="2"/>
</p:tagLst>
</file>

<file path=ppt/tags/tag11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1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11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11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11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60609010255"/>
  <p:tag name="MH_LIBRARY" val="GRAPHIC"/>
  <p:tag name="MH_TYPE" val="Other"/>
  <p:tag name="MH_ORDER" val="3"/>
</p:tagLst>
</file>

<file path=ppt/tags/tag12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12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12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12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12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12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12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12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12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12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.xml><?xml version="1.0" encoding="utf-8"?>
<p:tagLst xmlns:p="http://schemas.openxmlformats.org/presentationml/2006/main">
  <p:tag name="MH" val="20160609010255"/>
  <p:tag name="MH_LIBRARY" val="GRAPHIC"/>
  <p:tag name="MH_TYPE" val="Other"/>
  <p:tag name="MH_ORDER" val="4"/>
</p:tagLst>
</file>

<file path=ppt/tags/tag13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3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13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13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13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60609010255"/>
  <p:tag name="MH_LIBRARY" val="GRAPHIC"/>
  <p:tag name="MH_TYPE" val="Text"/>
  <p:tag name="MH_ORDER" val="1"/>
</p:tagLst>
</file>

<file path=ppt/tags/tag14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14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14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14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14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14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14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14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14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14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.xml><?xml version="1.0" encoding="utf-8"?>
<p:tagLst xmlns:p="http://schemas.openxmlformats.org/presentationml/2006/main">
  <p:tag name="MH" val="20160609010255"/>
  <p:tag name="MH_LIBRARY" val="GRAPHIC"/>
  <p:tag name="MH_TYPE" val="Text"/>
  <p:tag name="MH_ORDER" val="2"/>
</p:tagLst>
</file>

<file path=ppt/tags/tag15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15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16.xml><?xml version="1.0" encoding="utf-8"?>
<p:tagLst xmlns:p="http://schemas.openxmlformats.org/presentationml/2006/main">
  <p:tag name="MH" val="20160609010255"/>
  <p:tag name="MH_LIBRARY" val="GRAPHIC"/>
  <p:tag name="MH_TYPE" val="SubTitle"/>
  <p:tag name="MH_ORDER" val="1"/>
</p:tagLst>
</file>

<file path=ppt/tags/tag17.xml><?xml version="1.0" encoding="utf-8"?>
<p:tagLst xmlns:p="http://schemas.openxmlformats.org/presentationml/2006/main">
  <p:tag name="MH" val="20160609010255"/>
  <p:tag name="MH_LIBRARY" val="GRAPHIC"/>
  <p:tag name="MH_TYPE" val="SubTitle"/>
  <p:tag name="MH_ORDER" val="2"/>
</p:tagLst>
</file>

<file path=ppt/tags/tag18.xml><?xml version="1.0" encoding="utf-8"?>
<p:tagLst xmlns:p="http://schemas.openxmlformats.org/presentationml/2006/main">
  <p:tag name="MH" val="20160609010255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9010255"/>
  <p:tag name="MH_LIBRARY" val="GRAPHIC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0.xml><?xml version="1.0" encoding="utf-8"?>
<p:tagLst xmlns:p="http://schemas.openxmlformats.org/presentationml/2006/main">
  <p:tag name="MH" val="20160618162426"/>
  <p:tag name="MH_LIBRARY" val="GRAPHIC"/>
  <p:tag name="MH_TYPE" val="PageTitle"/>
  <p:tag name="MH_ORDER" val="PageTitle"/>
</p:tagLst>
</file>

<file path=ppt/tags/tag21.xml><?xml version="1.0" encoding="utf-8"?>
<p:tagLst xmlns:p="http://schemas.openxmlformats.org/presentationml/2006/main">
  <p:tag name="MH" val="20160618162426"/>
  <p:tag name="MH_LIBRARY" val="GRAPHIC"/>
  <p:tag name="MH_TYPE" val="Desc"/>
  <p:tag name="MH_ORDER" val="1"/>
</p:tagLst>
</file>

<file path=ppt/tags/tag22.xml><?xml version="1.0" encoding="utf-8"?>
<p:tagLst xmlns:p="http://schemas.openxmlformats.org/presentationml/2006/main">
  <p:tag name="MH" val="20160618162426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Desc"/>
  <p:tag name="MH" val="20160618162426"/>
  <p:tag name="MH_LIBRARY" val="GRAPHIC"/>
</p:tagLst>
</file>

<file path=ppt/tags/tag24.xml><?xml version="1.0" encoding="utf-8"?>
<p:tagLst xmlns:p="http://schemas.openxmlformats.org/presentationml/2006/main">
  <p:tag name="MH" val="20160618163016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0618163016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60618163016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0618163016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" val="20160618163016"/>
  <p:tag name="MH_LIBRARY" val="GRAPHIC"/>
  <p:tag name="MH_TYPE" val="PageTitle"/>
  <p:tag name="MH_ORDER" val="PageTitle"/>
</p:tagLst>
</file>

<file path=ppt/tags/tag29.xml><?xml version="1.0" encoding="utf-8"?>
<p:tagLst xmlns:p="http://schemas.openxmlformats.org/presentationml/2006/main">
  <p:tag name="MH" val="20160618163016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0.xml><?xml version="1.0" encoding="utf-8"?>
<p:tagLst xmlns:p="http://schemas.openxmlformats.org/presentationml/2006/main">
  <p:tag name="MH" val="20160618163016"/>
  <p:tag name="MH_LIBRARY" val="GRAPHIC"/>
  <p:tag name="MH_TYPE" val="Text"/>
  <p:tag name="MH_ORDER" val="1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18163016"/>
  <p:tag name="MH_LIBRARY" val="GRAPHIC"/>
</p:tagLst>
</file>

<file path=ppt/tags/tag32.xml><?xml version="1.0" encoding="utf-8"?>
<p:tagLst xmlns:p="http://schemas.openxmlformats.org/presentationml/2006/main">
  <p:tag name="MH" val="20160602200700"/>
  <p:tag name="MH_LIBRARY" val="GRAPHIC"/>
  <p:tag name="MH_TYPE" val="SubTitle"/>
  <p:tag name="MH_ORDER" val="3"/>
</p:tagLst>
</file>

<file path=ppt/tags/tag3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34.xml><?xml version="1.0" encoding="utf-8"?>
<p:tagLst xmlns:p="http://schemas.openxmlformats.org/presentationml/2006/main">
  <p:tag name="MH" val="20160602200700"/>
  <p:tag name="MH_LIBRARY" val="GRAPHIC"/>
  <p:tag name="MH_TYPE" val="SubTitle"/>
  <p:tag name="MH_ORDER" val="3"/>
</p:tagLst>
</file>

<file path=ppt/tags/tag35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226105902"/>
  <p:tag name="MH_LIBRARY" val="GRAPHIC"/>
</p:tagLst>
</file>

<file path=ppt/tags/tag36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60615203334"/>
  <p:tag name="MH_LIBRARY" val="GRAPHIC"/>
</p:tagLst>
</file>

<file path=ppt/tags/tag3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3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602175401"/>
  <p:tag name="MH_LIBRARY" val="GRAPHIC"/>
</p:tagLst>
</file>

<file path=ppt/tags/tag4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4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4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4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4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4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4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4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4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5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5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5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5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6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6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6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6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6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6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6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6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6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7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7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7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7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7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0602175401"/>
  <p:tag name="MH_LIBRARY" val="GRAPHIC"/>
</p:tagLst>
</file>

<file path=ppt/tags/tag80.xml><?xml version="1.0" encoding="utf-8"?>
<p:tagLst xmlns:p="http://schemas.openxmlformats.org/presentationml/2006/main">
  <p:tag name="MH" val="20160603210523"/>
  <p:tag name="MH_LIBRARY" val="GRAPHIC"/>
  <p:tag name="MH_TYPE" val="Other"/>
  <p:tag name="MH_ORDER" val="4"/>
</p:tagLst>
</file>

<file path=ppt/tags/tag81.xml><?xml version="1.0" encoding="utf-8"?>
<p:tagLst xmlns:p="http://schemas.openxmlformats.org/presentationml/2006/main">
  <p:tag name="MH" val="20160603210523"/>
  <p:tag name="MH_LIBRARY" val="GRAPHIC"/>
  <p:tag name="MH_TYPE" val="Other"/>
  <p:tag name="MH_ORDER" val="5"/>
</p:tagLst>
</file>

<file path=ppt/tags/tag82.xml><?xml version="1.0" encoding="utf-8"?>
<p:tagLst xmlns:p="http://schemas.openxmlformats.org/presentationml/2006/main">
  <p:tag name="MH" val="20160603210523"/>
  <p:tag name="MH_LIBRARY" val="GRAPHIC"/>
  <p:tag name="MH_TYPE" val="Other"/>
  <p:tag name="MH_ORDER" val="6"/>
</p:tagLst>
</file>

<file path=ppt/tags/tag83.xml><?xml version="1.0" encoding="utf-8"?>
<p:tagLst xmlns:p="http://schemas.openxmlformats.org/presentationml/2006/main">
  <p:tag name="MH" val="20160603210523"/>
  <p:tag name="MH_LIBRARY" val="GRAPHIC"/>
  <p:tag name="MH_TYPE" val="Other"/>
  <p:tag name="MH_ORDER" val="7"/>
</p:tagLst>
</file>

<file path=ppt/tags/tag84.xml><?xml version="1.0" encoding="utf-8"?>
<p:tagLst xmlns:p="http://schemas.openxmlformats.org/presentationml/2006/main">
  <p:tag name="MH" val="20160603210523"/>
  <p:tag name="MH_LIBRARY" val="GRAPHIC"/>
  <p:tag name="MH_TYPE" val="Other"/>
  <p:tag name="MH_ORDER" val="8"/>
</p:tagLst>
</file>

<file path=ppt/tags/tag85.xml><?xml version="1.0" encoding="utf-8"?>
<p:tagLst xmlns:p="http://schemas.openxmlformats.org/presentationml/2006/main">
  <p:tag name="MH" val="20160603210523"/>
  <p:tag name="MH_LIBRARY" val="GRAPHIC"/>
  <p:tag name="MH_TYPE" val="Other"/>
  <p:tag name="MH_ORDER" val="9"/>
</p:tagLst>
</file>

<file path=ppt/tags/tag86.xml><?xml version="1.0" encoding="utf-8"?>
<p:tagLst xmlns:p="http://schemas.openxmlformats.org/presentationml/2006/main">
  <p:tag name="MH" val="20160603210523"/>
  <p:tag name="MH_LIBRARY" val="GRAPHIC"/>
  <p:tag name="MH_TYPE" val="Other"/>
  <p:tag name="MH_ORDER" val="10"/>
</p:tagLst>
</file>

<file path=ppt/tags/tag87.xml><?xml version="1.0" encoding="utf-8"?>
<p:tagLst xmlns:p="http://schemas.openxmlformats.org/presentationml/2006/main">
  <p:tag name="MH" val="20160603210523"/>
  <p:tag name="MH_LIBRARY" val="GRAPHIC"/>
  <p:tag name="MH_TYPE" val="Other"/>
  <p:tag name="MH_ORDER" val="11"/>
</p:tagLst>
</file>

<file path=ppt/tags/tag88.xml><?xml version="1.0" encoding="utf-8"?>
<p:tagLst xmlns:p="http://schemas.openxmlformats.org/presentationml/2006/main">
  <p:tag name="MH" val="20160603210523"/>
  <p:tag name="MH_LIBRARY" val="GRAPHIC"/>
  <p:tag name="MH_TYPE" val="Other"/>
  <p:tag name="MH_ORDER" val="12"/>
</p:tagLst>
</file>

<file path=ppt/tags/tag89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.xml><?xml version="1.0" encoding="utf-8"?>
<p:tagLst xmlns:p="http://schemas.openxmlformats.org/presentationml/2006/main">
  <p:tag name="MH" val="20160609010255"/>
  <p:tag name="MH_LIBRARY" val="GRAPHIC"/>
  <p:tag name="MH_TYPE" val="PageTitle"/>
  <p:tag name="MH_ORDER" val="PageTitle"/>
</p:tagLst>
</file>

<file path=ppt/tags/tag90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1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2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3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4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5.xml><?xml version="1.0" encoding="utf-8"?>
<p:tagLst xmlns:p="http://schemas.openxmlformats.org/presentationml/2006/main">
  <p:tag name="MH" val="20160603210523"/>
  <p:tag name="MH_LIBRARY" val="GRAPHIC"/>
  <p:tag name="MH_TYPE" val="Other"/>
  <p:tag name="MH_ORDER" val="13"/>
</p:tagLst>
</file>

<file path=ppt/tags/tag9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60603210523"/>
  <p:tag name="MH_LIBRARY" val="GRAPHIC"/>
</p:tagLst>
</file>

<file path=ppt/tags/tag97.xml><?xml version="1.0" encoding="utf-8"?>
<p:tagLst xmlns:p="http://schemas.openxmlformats.org/presentationml/2006/main">
  <p:tag name="MH" val="20160603210523"/>
  <p:tag name="MH_LIBRARY" val="GRAPHIC"/>
  <p:tag name="MH_TYPE" val="PageTitle"/>
  <p:tag name="MH_ORDER" val="PageTitle"/>
</p:tagLst>
</file>

<file path=ppt/tags/tag98.xml><?xml version="1.0" encoding="utf-8"?>
<p:tagLst xmlns:p="http://schemas.openxmlformats.org/presentationml/2006/main">
  <p:tag name="MH" val="20160603210523"/>
  <p:tag name="MH_LIBRARY" val="GRAPHIC"/>
  <p:tag name="MH_TYPE" val="Other"/>
  <p:tag name="MH_ORDER" val="2"/>
</p:tagLst>
</file>

<file path=ppt/tags/tag99.xml><?xml version="1.0" encoding="utf-8"?>
<p:tagLst xmlns:p="http://schemas.openxmlformats.org/presentationml/2006/main">
  <p:tag name="MH" val="20160603210523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2745</Words>
  <Application>WWO_base_provider_20210929220102-c9fcf70066</Application>
  <PresentationFormat>宽屏</PresentationFormat>
  <Paragraphs>191</Paragraphs>
  <Slides>22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Arial Black</vt:lpstr>
      <vt:lpstr>Arial Narrow</vt:lpstr>
      <vt:lpstr>Times New Roman</vt:lpstr>
      <vt:lpstr>Lenovo Master</vt:lpstr>
      <vt:lpstr>分布式爬虫</vt:lpstr>
      <vt:lpstr>PowerPoint 演示文稿</vt:lpstr>
      <vt:lpstr>PowerPoint 演示文稿</vt:lpstr>
      <vt:lpstr>PowerPoint 演示文稿</vt:lpstr>
      <vt:lpstr>PowerPoint 演示文稿</vt:lpstr>
      <vt:lpstr>为什么使用分布式爬虫</vt:lpstr>
      <vt:lpstr>PowerPoint 演示文稿</vt:lpstr>
      <vt:lpstr>什么是分布式爬虫</vt:lpstr>
      <vt:lpstr>什么是分布式爬虫</vt:lpstr>
      <vt:lpstr>什么是分布式爬虫</vt:lpstr>
      <vt:lpstr>什么是分布式爬虫</vt:lpstr>
      <vt:lpstr>什么是分布式爬虫</vt:lpstr>
      <vt:lpstr>PowerPoint 演示文稿</vt:lpstr>
      <vt:lpstr>redis的安装</vt:lpstr>
      <vt:lpstr>PowerPoint 演示文稿</vt:lpstr>
      <vt:lpstr>如何使用分布式爬虫</vt:lpstr>
      <vt:lpstr>如何使用分布式爬虫</vt:lpstr>
      <vt:lpstr>如何使用分布式爬虫</vt:lpstr>
      <vt:lpstr>如何使用分布式爬虫</vt:lpstr>
      <vt:lpstr>如何使用分布式爬虫</vt:lpstr>
      <vt:lpstr>如何使用分布式爬虫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分布式爬虫</dc:title>
  <dc:creator>kathyp</dc:creator>
  <cp:lastModifiedBy>Tony·shi</cp:lastModifiedBy>
  <dcterms:created xsi:type="dcterms:W3CDTF">2021-12-08T02:05:59Z</dcterms:created>
  <dcterms:modified xsi:type="dcterms:W3CDTF">2021-12-08T02:05:59Z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182C72D4490E45339BDCE16A6D60F90C</vt:lpwstr>
  </property>
</Properties>
</file>