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88" r:id="rId5"/>
    <p:sldId id="289" r:id="rId6"/>
    <p:sldId id="487" r:id="rId7"/>
    <p:sldId id="503" r:id="rId8"/>
    <p:sldId id="505" r:id="rId9"/>
    <p:sldId id="504" r:id="rId10"/>
    <p:sldId id="524" r:id="rId11"/>
    <p:sldId id="523" r:id="rId12"/>
    <p:sldId id="507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287" r:id="rId22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3E8DDD"/>
    <a:srgbClr val="6F7170"/>
    <a:srgbClr val="4AC0E0"/>
    <a:srgbClr val="6ABF4A"/>
    <a:srgbClr val="FFFFFF"/>
    <a:srgbClr val="FF6A00"/>
    <a:srgbClr val="E96BAF"/>
    <a:srgbClr val="C4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55204" autoAdjust="0"/>
  </p:normalViewPr>
  <p:slideViewPr>
    <p:cSldViewPr snapToGrid="0" snapToObjects="1">
      <p:cViewPr varScale="1">
        <p:scale>
          <a:sx n="39" d="100"/>
          <a:sy n="39" d="100"/>
        </p:scale>
        <p:origin x="1500" y="60"/>
      </p:cViewPr>
      <p:guideLst>
        <p:guide orient="horz" pos="501"/>
        <p:guide orient="horz" pos="4252"/>
        <p:guide orient="horz" pos="3792"/>
        <p:guide pos="3840"/>
        <p:guide pos="2336"/>
        <p:guide pos="5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96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52"/>
            <a:ext cx="4423766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7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3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7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0" y="1"/>
            <a:ext cx="12191998" cy="6857107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1" name="Picture 60" descr="title-back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894"/>
            <a:ext cx="12191999" cy="6856213"/>
          </a:xfrm>
          <a:prstGeom prst="rect">
            <a:avLst/>
          </a:prstGeom>
        </p:spPr>
      </p:pic>
      <p:sp>
        <p:nvSpPr>
          <p:cNvPr id="51" name="Freeform 50"/>
          <p:cNvSpPr/>
          <p:nvPr userDrawn="1"/>
        </p:nvSpPr>
        <p:spPr>
          <a:xfrm rot="-1260000">
            <a:off x="-937713" y="1197704"/>
            <a:ext cx="13627623" cy="2723194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-1" fmla="*/ 167130 w 12200027"/>
              <a:gd name="connsiteY0-2" fmla="*/ 23345 h 2717800"/>
              <a:gd name="connsiteX1-3" fmla="*/ 12200027 w 12200027"/>
              <a:gd name="connsiteY1-4" fmla="*/ 0 h 2717800"/>
              <a:gd name="connsiteX2-5" fmla="*/ 12200027 w 12200027"/>
              <a:gd name="connsiteY2-6" fmla="*/ 2717800 h 2717800"/>
              <a:gd name="connsiteX3-7" fmla="*/ 0 w 12200027"/>
              <a:gd name="connsiteY3-8" fmla="*/ 2717800 h 2717800"/>
              <a:gd name="connsiteX4-9" fmla="*/ 167130 w 12200027"/>
              <a:gd name="connsiteY4-10" fmla="*/ 23345 h 2717800"/>
              <a:gd name="connsiteX0-11" fmla="*/ 1025170 w 13058067"/>
              <a:gd name="connsiteY0-12" fmla="*/ 23345 h 2717800"/>
              <a:gd name="connsiteX1-13" fmla="*/ 13058067 w 13058067"/>
              <a:gd name="connsiteY1-14" fmla="*/ 0 h 2717800"/>
              <a:gd name="connsiteX2-15" fmla="*/ 13058067 w 13058067"/>
              <a:gd name="connsiteY2-16" fmla="*/ 2717800 h 2717800"/>
              <a:gd name="connsiteX3-17" fmla="*/ 0 w 13058067"/>
              <a:gd name="connsiteY3-18" fmla="*/ 2694004 h 2717800"/>
              <a:gd name="connsiteX4-19" fmla="*/ 1025170 w 13058067"/>
              <a:gd name="connsiteY4-20" fmla="*/ 23345 h 2717800"/>
              <a:gd name="connsiteX0-21" fmla="*/ 1025170 w 13058067"/>
              <a:gd name="connsiteY0-22" fmla="*/ 0 h 2694455"/>
              <a:gd name="connsiteX1-23" fmla="*/ 12001451 w 13058067"/>
              <a:gd name="connsiteY1-24" fmla="*/ 992749 h 2694455"/>
              <a:gd name="connsiteX2-25" fmla="*/ 13058067 w 13058067"/>
              <a:gd name="connsiteY2-26" fmla="*/ 2694455 h 2694455"/>
              <a:gd name="connsiteX3-27" fmla="*/ 0 w 13058067"/>
              <a:gd name="connsiteY3-28" fmla="*/ 2670659 h 2694455"/>
              <a:gd name="connsiteX4-29" fmla="*/ 1025170 w 13058067"/>
              <a:gd name="connsiteY4-30" fmla="*/ 0 h 2694455"/>
              <a:gd name="connsiteX0-31" fmla="*/ 1025170 w 13058067"/>
              <a:gd name="connsiteY0-32" fmla="*/ 44589 h 2739044"/>
              <a:gd name="connsiteX1-33" fmla="*/ 10185052 w 13058067"/>
              <a:gd name="connsiteY1-34" fmla="*/ 0 h 2739044"/>
              <a:gd name="connsiteX2-35" fmla="*/ 13058067 w 13058067"/>
              <a:gd name="connsiteY2-36" fmla="*/ 2739044 h 2739044"/>
              <a:gd name="connsiteX3-37" fmla="*/ 0 w 13058067"/>
              <a:gd name="connsiteY3-38" fmla="*/ 2715248 h 2739044"/>
              <a:gd name="connsiteX4-39" fmla="*/ 1025170 w 13058067"/>
              <a:gd name="connsiteY4-40" fmla="*/ 44589 h 2739044"/>
              <a:gd name="connsiteX0-41" fmla="*/ 1025170 w 13058067"/>
              <a:gd name="connsiteY0-42" fmla="*/ 44589 h 2739044"/>
              <a:gd name="connsiteX1-43" fmla="*/ 10185052 w 13058067"/>
              <a:gd name="connsiteY1-44" fmla="*/ 0 h 2739044"/>
              <a:gd name="connsiteX2-45" fmla="*/ 11594561 w 13058067"/>
              <a:gd name="connsiteY2-46" fmla="*/ 1357272 h 2739044"/>
              <a:gd name="connsiteX3-47" fmla="*/ 13058067 w 13058067"/>
              <a:gd name="connsiteY3-48" fmla="*/ 2739044 h 2739044"/>
              <a:gd name="connsiteX4-49" fmla="*/ 0 w 13058067"/>
              <a:gd name="connsiteY4-50" fmla="*/ 2715248 h 2739044"/>
              <a:gd name="connsiteX5" fmla="*/ 1025170 w 13058067"/>
              <a:gd name="connsiteY5" fmla="*/ 44589 h 2739044"/>
              <a:gd name="connsiteX0-51" fmla="*/ 1025170 w 13595398"/>
              <a:gd name="connsiteY0-52" fmla="*/ 44589 h 2739044"/>
              <a:gd name="connsiteX1-53" fmla="*/ 10185052 w 13595398"/>
              <a:gd name="connsiteY1-54" fmla="*/ 0 h 2739044"/>
              <a:gd name="connsiteX2-55" fmla="*/ 13595398 w 13595398"/>
              <a:gd name="connsiteY2-56" fmla="*/ 1310066 h 2739044"/>
              <a:gd name="connsiteX3-57" fmla="*/ 13058067 w 13595398"/>
              <a:gd name="connsiteY3-58" fmla="*/ 2739044 h 2739044"/>
              <a:gd name="connsiteX4-59" fmla="*/ 0 w 13595398"/>
              <a:gd name="connsiteY4-60" fmla="*/ 2715248 h 2739044"/>
              <a:gd name="connsiteX5-61" fmla="*/ 1025170 w 13595398"/>
              <a:gd name="connsiteY5-62" fmla="*/ 44589 h 2739044"/>
              <a:gd name="connsiteX0-63" fmla="*/ 1025170 w 13595398"/>
              <a:gd name="connsiteY0-64" fmla="*/ 44589 h 2715248"/>
              <a:gd name="connsiteX1-65" fmla="*/ 10185052 w 13595398"/>
              <a:gd name="connsiteY1-66" fmla="*/ 0 h 2715248"/>
              <a:gd name="connsiteX2-67" fmla="*/ 13595398 w 13595398"/>
              <a:gd name="connsiteY2-68" fmla="*/ 1310066 h 2715248"/>
              <a:gd name="connsiteX3-69" fmla="*/ 13112020 w 13595398"/>
              <a:gd name="connsiteY3-70" fmla="*/ 2569307 h 2715248"/>
              <a:gd name="connsiteX4-71" fmla="*/ 0 w 13595398"/>
              <a:gd name="connsiteY4-72" fmla="*/ 2715248 h 2715248"/>
              <a:gd name="connsiteX5-73" fmla="*/ 1025170 w 13595398"/>
              <a:gd name="connsiteY5-74" fmla="*/ 44589 h 2715248"/>
              <a:gd name="connsiteX0-75" fmla="*/ 1025170 w 13595398"/>
              <a:gd name="connsiteY0-76" fmla="*/ 44589 h 2747154"/>
              <a:gd name="connsiteX1-77" fmla="*/ 10185052 w 13595398"/>
              <a:gd name="connsiteY1-78" fmla="*/ 0 h 2747154"/>
              <a:gd name="connsiteX2-79" fmla="*/ 13595398 w 13595398"/>
              <a:gd name="connsiteY2-80" fmla="*/ 1310066 h 2747154"/>
              <a:gd name="connsiteX3-81" fmla="*/ 13043751 w 13595398"/>
              <a:gd name="connsiteY3-82" fmla="*/ 2747154 h 2747154"/>
              <a:gd name="connsiteX4-83" fmla="*/ 0 w 13595398"/>
              <a:gd name="connsiteY4-84" fmla="*/ 2715248 h 2747154"/>
              <a:gd name="connsiteX5-85" fmla="*/ 1025170 w 13595398"/>
              <a:gd name="connsiteY5-86" fmla="*/ 44589 h 2747154"/>
              <a:gd name="connsiteX0-87" fmla="*/ 1025170 w 13595398"/>
              <a:gd name="connsiteY0-88" fmla="*/ 44589 h 2715248"/>
              <a:gd name="connsiteX1-89" fmla="*/ 10185052 w 13595398"/>
              <a:gd name="connsiteY1-90" fmla="*/ 0 h 2715248"/>
              <a:gd name="connsiteX2-91" fmla="*/ 13595398 w 13595398"/>
              <a:gd name="connsiteY2-92" fmla="*/ 1310066 h 2715248"/>
              <a:gd name="connsiteX3-93" fmla="*/ 13098366 w 13595398"/>
              <a:gd name="connsiteY3-94" fmla="*/ 2604877 h 2715248"/>
              <a:gd name="connsiteX4-95" fmla="*/ 0 w 13595398"/>
              <a:gd name="connsiteY4-96" fmla="*/ 2715248 h 2715248"/>
              <a:gd name="connsiteX5-97" fmla="*/ 1025170 w 13595398"/>
              <a:gd name="connsiteY5-98" fmla="*/ 44589 h 2715248"/>
              <a:gd name="connsiteX0-99" fmla="*/ 1025170 w 13595398"/>
              <a:gd name="connsiteY0-100" fmla="*/ 44589 h 2723442"/>
              <a:gd name="connsiteX1-101" fmla="*/ 10185052 w 13595398"/>
              <a:gd name="connsiteY1-102" fmla="*/ 0 h 2723442"/>
              <a:gd name="connsiteX2-103" fmla="*/ 13595398 w 13595398"/>
              <a:gd name="connsiteY2-104" fmla="*/ 1310066 h 2723442"/>
              <a:gd name="connsiteX3-105" fmla="*/ 13052853 w 13595398"/>
              <a:gd name="connsiteY3-106" fmla="*/ 2723442 h 2723442"/>
              <a:gd name="connsiteX4-107" fmla="*/ 0 w 13595398"/>
              <a:gd name="connsiteY4-108" fmla="*/ 2715248 h 2723442"/>
              <a:gd name="connsiteX5-109" fmla="*/ 1025170 w 13595398"/>
              <a:gd name="connsiteY5-110" fmla="*/ 44589 h 2723442"/>
              <a:gd name="connsiteX0-111" fmla="*/ 1025170 w 13595398"/>
              <a:gd name="connsiteY0-112" fmla="*/ 44341 h 2723194"/>
              <a:gd name="connsiteX1-113" fmla="*/ 10406499 w 13595398"/>
              <a:gd name="connsiteY1-114" fmla="*/ 0 h 2723194"/>
              <a:gd name="connsiteX2-115" fmla="*/ 13595398 w 13595398"/>
              <a:gd name="connsiteY2-116" fmla="*/ 1309818 h 2723194"/>
              <a:gd name="connsiteX3-117" fmla="*/ 13052853 w 13595398"/>
              <a:gd name="connsiteY3-118" fmla="*/ 2723194 h 2723194"/>
              <a:gd name="connsiteX4-119" fmla="*/ 0 w 13595398"/>
              <a:gd name="connsiteY4-120" fmla="*/ 2715000 h 2723194"/>
              <a:gd name="connsiteX5-121" fmla="*/ 1025170 w 13595398"/>
              <a:gd name="connsiteY5-122" fmla="*/ 44341 h 2723194"/>
              <a:gd name="connsiteX0-123" fmla="*/ 1025170 w 13624074"/>
              <a:gd name="connsiteY0-124" fmla="*/ 44341 h 2723194"/>
              <a:gd name="connsiteX1-125" fmla="*/ 10406499 w 13624074"/>
              <a:gd name="connsiteY1-126" fmla="*/ 0 h 2723194"/>
              <a:gd name="connsiteX2-127" fmla="*/ 13624074 w 13624074"/>
              <a:gd name="connsiteY2-128" fmla="*/ 1235111 h 2723194"/>
              <a:gd name="connsiteX3-129" fmla="*/ 13052853 w 13624074"/>
              <a:gd name="connsiteY3-130" fmla="*/ 2723194 h 2723194"/>
              <a:gd name="connsiteX4-131" fmla="*/ 0 w 13624074"/>
              <a:gd name="connsiteY4-132" fmla="*/ 2715000 h 2723194"/>
              <a:gd name="connsiteX5-133" fmla="*/ 1025170 w 13624074"/>
              <a:gd name="connsiteY5-134" fmla="*/ 44341 h 2723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13624074" h="2723194">
                <a:moveTo>
                  <a:pt x="1025170" y="44341"/>
                </a:moveTo>
                <a:lnTo>
                  <a:pt x="10406499" y="0"/>
                </a:lnTo>
                <a:lnTo>
                  <a:pt x="13624074" y="1235111"/>
                </a:lnTo>
                <a:lnTo>
                  <a:pt x="13052853" y="2723194"/>
                </a:lnTo>
                <a:lnTo>
                  <a:pt x="0" y="2715000"/>
                </a:lnTo>
                <a:lnTo>
                  <a:pt x="1025170" y="44341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52"/>
          <p:cNvSpPr/>
          <p:nvPr userDrawn="1"/>
        </p:nvSpPr>
        <p:spPr>
          <a:xfrm rot="-1260000">
            <a:off x="2659681" y="3340387"/>
            <a:ext cx="10002602" cy="770511"/>
          </a:xfrm>
          <a:custGeom>
            <a:avLst/>
            <a:gdLst>
              <a:gd name="connsiteX0" fmla="*/ 0 w 10017679"/>
              <a:gd name="connsiteY0" fmla="*/ 0 h 763723"/>
              <a:gd name="connsiteX1" fmla="*/ 10017679 w 10017679"/>
              <a:gd name="connsiteY1" fmla="*/ 0 h 763723"/>
              <a:gd name="connsiteX2" fmla="*/ 10017679 w 10017679"/>
              <a:gd name="connsiteY2" fmla="*/ 763723 h 763723"/>
              <a:gd name="connsiteX3" fmla="*/ 0 w 10017679"/>
              <a:gd name="connsiteY3" fmla="*/ 763723 h 763723"/>
              <a:gd name="connsiteX4" fmla="*/ 0 w 10017679"/>
              <a:gd name="connsiteY4" fmla="*/ 0 h 763723"/>
              <a:gd name="connsiteX0-1" fmla="*/ 0 w 10017679"/>
              <a:gd name="connsiteY0-2" fmla="*/ 0 h 763723"/>
              <a:gd name="connsiteX1-3" fmla="*/ 10017679 w 10017679"/>
              <a:gd name="connsiteY1-4" fmla="*/ 0 h 763723"/>
              <a:gd name="connsiteX2-5" fmla="*/ 9726277 w 10017679"/>
              <a:gd name="connsiteY2-6" fmla="*/ 706279 h 763723"/>
              <a:gd name="connsiteX3-7" fmla="*/ 0 w 10017679"/>
              <a:gd name="connsiteY3-8" fmla="*/ 763723 h 763723"/>
              <a:gd name="connsiteX4-9" fmla="*/ 0 w 10017679"/>
              <a:gd name="connsiteY4-10" fmla="*/ 0 h 763723"/>
              <a:gd name="connsiteX0-11" fmla="*/ 0 w 10017679"/>
              <a:gd name="connsiteY0-12" fmla="*/ 0 h 763723"/>
              <a:gd name="connsiteX1-13" fmla="*/ 10017679 w 10017679"/>
              <a:gd name="connsiteY1-14" fmla="*/ 0 h 763723"/>
              <a:gd name="connsiteX2-15" fmla="*/ 9708073 w 10017679"/>
              <a:gd name="connsiteY2-16" fmla="*/ 753704 h 763723"/>
              <a:gd name="connsiteX3-17" fmla="*/ 0 w 10017679"/>
              <a:gd name="connsiteY3-18" fmla="*/ 763723 h 763723"/>
              <a:gd name="connsiteX4-19" fmla="*/ 0 w 10017679"/>
              <a:gd name="connsiteY4-20" fmla="*/ 0 h 763723"/>
              <a:gd name="connsiteX0-21" fmla="*/ 0 w 9999997"/>
              <a:gd name="connsiteY0-22" fmla="*/ 6788 h 770511"/>
              <a:gd name="connsiteX1-23" fmla="*/ 9999997 w 9999997"/>
              <a:gd name="connsiteY1-24" fmla="*/ 0 h 770511"/>
              <a:gd name="connsiteX2-25" fmla="*/ 9708073 w 9999997"/>
              <a:gd name="connsiteY2-26" fmla="*/ 760492 h 770511"/>
              <a:gd name="connsiteX3-27" fmla="*/ 0 w 9999997"/>
              <a:gd name="connsiteY3-28" fmla="*/ 770511 h 770511"/>
              <a:gd name="connsiteX4-29" fmla="*/ 0 w 9999997"/>
              <a:gd name="connsiteY4-30" fmla="*/ 6788 h 770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999997" h="770511">
                <a:moveTo>
                  <a:pt x="0" y="6788"/>
                </a:moveTo>
                <a:lnTo>
                  <a:pt x="9999997" y="0"/>
                </a:lnTo>
                <a:lnTo>
                  <a:pt x="9708073" y="760492"/>
                </a:lnTo>
                <a:lnTo>
                  <a:pt x="0" y="770511"/>
                </a:lnTo>
                <a:lnTo>
                  <a:pt x="0" y="6788"/>
                </a:lnTo>
                <a:close/>
              </a:path>
            </a:pathLst>
          </a:custGeom>
          <a:solidFill>
            <a:srgbClr val="414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53" descr="LenovoLockup-POS-Colo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-1260000">
            <a:off x="566101" y="715838"/>
            <a:ext cx="3246140" cy="1365846"/>
          </a:xfrm>
          <a:prstGeom prst="rect">
            <a:avLst/>
          </a:prstGeom>
        </p:spPr>
      </p:pic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 rot="-1260000">
            <a:off x="2703319" y="3447161"/>
            <a:ext cx="9515694" cy="71391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单击此处编辑模板副标题样式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07022" y="1899201"/>
            <a:ext cx="9795424" cy="197227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pic>
        <p:nvPicPr>
          <p:cNvPr id="58" name="Picture 57" descr="Kickoff2013-POS-Color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8500745" y="4155123"/>
            <a:ext cx="3325652" cy="2489441"/>
          </a:xfrm>
          <a:prstGeom prst="rect">
            <a:avLst/>
          </a:prstGeom>
        </p:spPr>
      </p:pic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926" y="6397009"/>
            <a:ext cx="2414601" cy="307777"/>
          </a:xfrm>
        </p:spPr>
        <p:txBody>
          <a:bodyPr/>
          <a:lstStyle/>
          <a:p>
            <a:r>
              <a:rPr lang="en-US" sz="1000" cap="all">
                <a:solidFill>
                  <a:srgbClr val="939598"/>
                </a:solidFill>
                <a:cs typeface="Arial" panose="020B060402020202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14B7D-3A80-4959-B65F-02EF4D626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84829-82E7-4DCB-9408-D938283FFE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783" y="6458563"/>
            <a:ext cx="2413972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23.png"/><Relationship Id="rId27" Type="http://schemas.openxmlformats.org/officeDocument/2006/relationships/image" Target="../media/image26.jpe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4.xml"/><Relationship Id="rId4" Type="http://schemas.openxmlformats.org/officeDocument/2006/relationships/image" Target="../media/image3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.xml"/><Relationship Id="rId4" Type="http://schemas.openxmlformats.org/officeDocument/2006/relationships/image" Target="../media/image39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4" Type="http://schemas.openxmlformats.org/officeDocument/2006/relationships/slideLayout" Target="../slideLayouts/slideLayout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86355"/>
            <a:ext cx="8725535" cy="104394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400"/>
              </a:lnSpc>
            </a:pPr>
            <a:r>
              <a:rPr lang="zh-CN" altLang="en-US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增量式爬虫</a:t>
            </a:r>
            <a:endParaRPr lang="zh-CN" altLang="en-US" sz="5400" b="1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8" y="2011055"/>
            <a:ext cx="2572519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64462" y="2011055"/>
            <a:ext cx="3325951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如何使用增量式爬虫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0990" y="1813560"/>
            <a:ext cx="5756275" cy="2791460"/>
          </a:xfrm>
          <a:prstGeom prst="rect">
            <a:avLst/>
          </a:prstGeom>
          <a:ln w="12700">
            <a:noFill/>
            <a:prstDash val="lgDashDotDot"/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不难发现，其实增量爬取的核心是去重， 至于去重的操作在哪个步骤起作用，只能说各有利弊。前两种思路需要根据实际情况取一个（也可能都用）。第一种思路适合不断有新页面出现的网站，比如说小说的新章节，每天的最新新闻等等；第二种思路则适合页面内容会更新的网站。第三个思路是相当于是最后的一道防线。这样做可以最大程度上达到去重的目的。</a:t>
            </a:r>
            <a:endParaRPr lang="zh-CN" altLang="en-US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145" y="2942880"/>
            <a:ext cx="156086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分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析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5" y="2841797"/>
            <a:ext cx="736508" cy="736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642660" y="794948"/>
            <a:ext cx="5932919" cy="5207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sz="3600" cap="none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去重方法</a:t>
            </a:r>
            <a:endParaRPr sz="3600" cap="none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55520" y="2254250"/>
            <a:ext cx="8297545" cy="338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将爬取过程中产生的url进行存储，存储在</a:t>
            </a: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中。当下次进行数据爬取时，首先对即将要发起的请求对应的url在存储的url的set中做判断，如果存在则不进行请求，否则才进行请求。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爬取到的网页内容进行唯一标识的制定，然后将该唯一表示存储至redis的set中。当下次爬取到网页数据的时候，在进行持久化存储之前，首先可以先判断该数据的唯一标识在redis的set中是否存在，在决定是否进行持久化存储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542369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4359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8274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68197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30361" y="1264674"/>
            <a:ext cx="8288593" cy="4328651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综合案例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" y="1181196"/>
            <a:ext cx="12188825" cy="4838218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KSO_Shape"/>
          <p:cNvSpPr/>
          <p:nvPr/>
        </p:nvSpPr>
        <p:spPr bwMode="auto">
          <a:xfrm>
            <a:off x="9445999" y="469153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3975" y="1458595"/>
            <a:ext cx="53536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需求：爬取4567tv网站中所有的电影详情数据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sz="20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https://www.4567kp.com/frim/index1.html</a:t>
            </a:r>
            <a:endParaRPr lang="zh-CN" sz="20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374900"/>
            <a:ext cx="7917180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40" y="274320"/>
            <a:ext cx="2100580" cy="521335"/>
          </a:xfr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" y="1181196"/>
            <a:ext cx="12188825" cy="4838218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KSO_Shape"/>
          <p:cNvSpPr/>
          <p:nvPr/>
        </p:nvSpPr>
        <p:spPr bwMode="auto">
          <a:xfrm>
            <a:off x="9445999" y="469153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2865" y="1349375"/>
            <a:ext cx="8312150" cy="473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项目需求分析：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 指定一个起始url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基于CrawlSpider获取其他页码链接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基于Rule将其他页码链接进行请求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从每一个页码对应的页面源码中解析出每一个电影详情页的URL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：检测电影详情页的url之前有没有请求过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- 将爬取过的电影详情页的url存储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- 存储到redis的set数据结构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对详情页的url发起请求，然后解析出电影的名称和简介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- 进行持久化存储（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" y="1181196"/>
            <a:ext cx="12188825" cy="4838218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32865" y="1349375"/>
            <a:ext cx="8312150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解析分页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，创建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910080"/>
            <a:ext cx="9014460" cy="3785870"/>
          </a:xfrm>
          <a:prstGeom prst="rect">
            <a:avLst/>
          </a:prstGeom>
        </p:spPr>
      </p:pic>
      <p:sp>
        <p:nvSpPr>
          <p:cNvPr id="10" name="KSO_Shape"/>
          <p:cNvSpPr/>
          <p:nvPr/>
        </p:nvSpPr>
        <p:spPr bwMode="auto">
          <a:xfrm>
            <a:off x="9527914" y="48553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" y="1181196"/>
            <a:ext cx="12188825" cy="4838218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32865" y="1349375"/>
            <a:ext cx="8312150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 </a:t>
            </a:r>
            <a:r>
              <a:rPr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解析每一个页码对应页面中的电影详情页的url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9527914" y="48553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2030730"/>
            <a:ext cx="8176260" cy="354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05" y="1181100"/>
            <a:ext cx="12188825" cy="5029200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32865" y="1349375"/>
            <a:ext cx="8312150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 解析详情页中的电影名称和类型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item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9527914" y="48553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877060"/>
            <a:ext cx="9601200" cy="2575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65" y="4655185"/>
            <a:ext cx="5067300" cy="136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" y="1181196"/>
            <a:ext cx="12188825" cy="4838218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32865" y="1349375"/>
            <a:ext cx="8312150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持久化存储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9527914" y="48553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2212340"/>
            <a:ext cx="5821680" cy="297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26299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9776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69135" y="2328545"/>
            <a:ext cx="4291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64" y="1583139"/>
            <a:ext cx="4862402" cy="3325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51" y="1582985"/>
            <a:ext cx="3834147" cy="3437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为什么使用</a:t>
            </a:r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增量式爬虫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0300" y="2607945"/>
            <a:ext cx="7385050" cy="369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60000"/>
              </a:lnSpc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当我们在浏览相关网页的时候会发现，某些网站定时会在原有网页数据的基础上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批数据，例如某电影网站会实时更新一批最近热门的电影。小说网站会根据作者创作的进度实时更新最新的章节数据等等。那么，类似的情景，当我们在爬虫的过程中遇到时，我们是不是需要定时更新程序以便能爬取到网站中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最近更新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的数据呢？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为什么使用</a:t>
            </a:r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增量式爬虫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9140" y="2607945"/>
            <a:ext cx="8204200" cy="3580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根据一些业务需求，在爬虫的过程中由于一些网络或者人为的原因终止了爬虫流程，下次发起爬虫请求时，会重新开始，导致原来爬虫过的数据会重复爬取。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为了解决重复爬取，同时也是为了对爬取的数据进行一个筛选，就需要用到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增量式爬虫。</a:t>
            </a:r>
            <a:endParaRPr sz="18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增量式爬虫的意义在于，当爬虫流程中断后，下次爬虫请求会紧接着上次中断的地方进行爬取，上次爬取的数据，就不会再发送请求，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提高爬虫效率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8" b="5430"/>
          <a:stretch>
            <a:fillRect/>
          </a:stretch>
        </p:blipFill>
        <p:spPr>
          <a:xfrm>
            <a:off x="6562191" y="1583139"/>
            <a:ext cx="4672690" cy="3119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什么是增量式爬虫</a:t>
            </a:r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2875" y="3764280"/>
            <a:ext cx="7239000" cy="2632710"/>
            <a:chOff x="2682876" y="1804988"/>
            <a:chExt cx="6664819" cy="2214562"/>
          </a:xfrm>
        </p:grpSpPr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3066980" y="1804988"/>
              <a:ext cx="6280715" cy="2214562"/>
            </a:xfrm>
            <a:prstGeom prst="rect">
              <a:avLst/>
            </a:prstGeom>
          </p:spPr>
          <p:txBody>
            <a:bodyPr/>
            <a:lstStyle/>
            <a:p>
              <a:pPr algn="just">
                <a:lnSpc>
                  <a:spcPct val="150000"/>
                </a:lnSpc>
                <a:defRPr/>
              </a:pPr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概念：通过爬虫程序监测某网站数据更新的情况，以便可以爬取到该网站更新出的新数据。</a:t>
              </a:r>
              <a:endPara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54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2682876" y="1890714"/>
              <a:ext cx="288925" cy="377825"/>
            </a:xfrm>
            <a:custGeom>
              <a:avLst/>
              <a:gdLst>
                <a:gd name="T0" fmla="*/ 88122 w 289560"/>
                <a:gd name="T1" fmla="*/ 199537 h 378262"/>
                <a:gd name="T2" fmla="*/ 176246 w 289560"/>
                <a:gd name="T3" fmla="*/ 288027 h 378262"/>
                <a:gd name="T4" fmla="*/ 88122 w 289560"/>
                <a:gd name="T5" fmla="*/ 376518 h 378262"/>
                <a:gd name="T6" fmla="*/ 0 w 289560"/>
                <a:gd name="T7" fmla="*/ 288027 h 378262"/>
                <a:gd name="T8" fmla="*/ 198906 w 289560"/>
                <a:gd name="T9" fmla="*/ 99768 h 378262"/>
                <a:gd name="T10" fmla="*/ 287028 w 289560"/>
                <a:gd name="T11" fmla="*/ 188259 h 378262"/>
                <a:gd name="T12" fmla="*/ 198906 w 289560"/>
                <a:gd name="T13" fmla="*/ 276749 h 378262"/>
                <a:gd name="T14" fmla="*/ 110783 w 289560"/>
                <a:gd name="T15" fmla="*/ 188259 h 378262"/>
                <a:gd name="T16" fmla="*/ 88122 w 289560"/>
                <a:gd name="T17" fmla="*/ 0 h 378262"/>
                <a:gd name="T18" fmla="*/ 176246 w 289560"/>
                <a:gd name="T19" fmla="*/ 88490 h 378262"/>
                <a:gd name="T20" fmla="*/ 88122 w 289560"/>
                <a:gd name="T21" fmla="*/ 176980 h 378262"/>
                <a:gd name="T22" fmla="*/ 0 w 289560"/>
                <a:gd name="T23" fmla="*/ 88490 h 378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9560" h="378262">
                  <a:moveTo>
                    <a:pt x="88900" y="200462"/>
                  </a:moveTo>
                  <a:lnTo>
                    <a:pt x="177800" y="289362"/>
                  </a:lnTo>
                  <a:lnTo>
                    <a:pt x="88900" y="378262"/>
                  </a:lnTo>
                  <a:lnTo>
                    <a:pt x="0" y="289362"/>
                  </a:lnTo>
                  <a:lnTo>
                    <a:pt x="88900" y="200462"/>
                  </a:lnTo>
                  <a:close/>
                  <a:moveTo>
                    <a:pt x="200660" y="100231"/>
                  </a:moveTo>
                  <a:lnTo>
                    <a:pt x="289560" y="189131"/>
                  </a:lnTo>
                  <a:lnTo>
                    <a:pt x="200660" y="278031"/>
                  </a:lnTo>
                  <a:lnTo>
                    <a:pt x="111760" y="189131"/>
                  </a:lnTo>
                  <a:lnTo>
                    <a:pt x="200660" y="100231"/>
                  </a:lnTo>
                  <a:close/>
                  <a:moveTo>
                    <a:pt x="88900" y="0"/>
                  </a:moveTo>
                  <a:lnTo>
                    <a:pt x="177800" y="88900"/>
                  </a:lnTo>
                  <a:lnTo>
                    <a:pt x="88900" y="177800"/>
                  </a:lnTo>
                  <a:lnTo>
                    <a:pt x="0" y="8890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E2231A"/>
            </a:solidFill>
            <a:ln w="9525">
              <a:solidFill>
                <a:srgbClr val="E2231A"/>
              </a:solidFill>
              <a:round/>
            </a:ln>
          </p:spPr>
          <p:txBody>
            <a:bodyPr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V="1">
            <a:off x="0" y="1751648"/>
            <a:ext cx="12192000" cy="28670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195" y="2684145"/>
            <a:ext cx="3109595" cy="58356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增量式爬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14850" y="2045433"/>
            <a:ext cx="0" cy="638833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86650" y="2045433"/>
            <a:ext cx="0" cy="703512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022010" y="4871622"/>
            <a:ext cx="938537" cy="885568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20" y="1583138"/>
            <a:ext cx="4930532" cy="328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357189" y="1985174"/>
            <a:ext cx="1160779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536323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增量式爬虫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菱形 82"/>
          <p:cNvSpPr/>
          <p:nvPr>
            <p:custDataLst>
              <p:tags r:id="rId4"/>
            </p:custDataLst>
          </p:nvPr>
        </p:nvSpPr>
        <p:spPr>
          <a:xfrm>
            <a:off x="4232434" y="3228025"/>
            <a:ext cx="374650" cy="374650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0584" y="3196275"/>
            <a:ext cx="520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菱形 86"/>
          <p:cNvSpPr/>
          <p:nvPr>
            <p:custDataLst>
              <p:tags r:id="rId6"/>
            </p:custDataLst>
          </p:nvPr>
        </p:nvSpPr>
        <p:spPr>
          <a:xfrm>
            <a:off x="4232434" y="3966213"/>
            <a:ext cx="374650" cy="374650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70584" y="3934464"/>
            <a:ext cx="5207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菱形 89"/>
          <p:cNvSpPr/>
          <p:nvPr>
            <p:custDataLst>
              <p:tags r:id="rId8"/>
            </p:custDataLst>
          </p:nvPr>
        </p:nvSpPr>
        <p:spPr>
          <a:xfrm>
            <a:off x="4232434" y="4704400"/>
            <a:ext cx="374650" cy="374650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70584" y="4672650"/>
            <a:ext cx="520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4775" y="3207385"/>
            <a:ext cx="56991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在发送请求之前判断这个URL是不是之前爬取过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4775" y="3966210"/>
            <a:ext cx="5501640" cy="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ea typeface="微软雅黑" panose="020B0503020204020204" pitchFamily="34" charset="-122"/>
              </a:rPr>
              <a:t>在解析内容后判断这部分内容是不是之前爬取过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84775" y="4682490"/>
            <a:ext cx="5692140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sz="2000" dirty="0">
                <a:ea typeface="微软雅黑" panose="020B0503020204020204" pitchFamily="34" charset="-122"/>
              </a:rPr>
              <a:t>写入存储介质时判断内容是不是已经在介质中存在</a:t>
            </a:r>
            <a:endParaRPr sz="2000" dirty="0"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>
            <a:spLocks noChangeAspect="1"/>
          </p:cNvSpPr>
          <p:nvPr/>
        </p:nvSpPr>
        <p:spPr bwMode="auto">
          <a:xfrm>
            <a:off x="1819056" y="681834"/>
            <a:ext cx="1351183" cy="1285876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2055" grpId="0"/>
      <p:bldP spid="87" grpId="0" bldLvl="0" animBg="1"/>
      <p:bldP spid="2057" grpId="0"/>
      <p:bldP spid="90" grpId="0" bldLvl="0" animBg="1"/>
      <p:bldP spid="2059" grpId="0"/>
      <p:bldP spid="19" grpId="0"/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0.xml><?xml version="1.0" encoding="utf-8"?>
<p:tagLst xmlns:p="http://schemas.openxmlformats.org/presentationml/2006/main">
  <p:tag name="MH" val="20160618162426"/>
  <p:tag name="MH_LIBRARY" val="GRAPHIC"/>
  <p:tag name="MH_TYPE" val="Desc"/>
  <p:tag name="MH_ORDER" val="1"/>
</p:tagLst>
</file>

<file path=ppt/tags/tag11.xml><?xml version="1.0" encoding="utf-8"?>
<p:tagLst xmlns:p="http://schemas.openxmlformats.org/presentationml/2006/main">
  <p:tag name="MH" val="20160618162426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Desc"/>
  <p:tag name="MH" val="20160618162426"/>
  <p:tag name="MH_LIBRARY" val="GRAPHIC"/>
</p:tagLst>
</file>

<file path=ppt/tags/tag13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4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5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16.xml><?xml version="1.0" encoding="utf-8"?>
<p:tagLst xmlns:p="http://schemas.openxmlformats.org/presentationml/2006/main">
  <p:tag name="MH" val="20160602175401"/>
  <p:tag name="MH_LIBRARY" val="GRAPHIC"/>
  <p:tag name="MH_ORDER" val="Diamond 82"/>
</p:tagLst>
</file>

<file path=ppt/tags/tag17.xml><?xml version="1.0" encoding="utf-8"?>
<p:tagLst xmlns:p="http://schemas.openxmlformats.org/presentationml/2006/main">
  <p:tag name="MH" val="20160602175401"/>
  <p:tag name="MH_LIBRARY" val="GRAPHIC"/>
  <p:tag name="MH_ORDER" val="文本框 84"/>
</p:tagLst>
</file>

<file path=ppt/tags/tag18.xml><?xml version="1.0" encoding="utf-8"?>
<p:tagLst xmlns:p="http://schemas.openxmlformats.org/presentationml/2006/main">
  <p:tag name="MH" val="20160602175401"/>
  <p:tag name="MH_LIBRARY" val="GRAPHIC"/>
  <p:tag name="MH_ORDER" val="Diamond 86"/>
</p:tagLst>
</file>

<file path=ppt/tags/tag19.xml><?xml version="1.0" encoding="utf-8"?>
<p:tagLst xmlns:p="http://schemas.openxmlformats.org/presentationml/2006/main">
  <p:tag name="MH" val="20160602175401"/>
  <p:tag name="MH_LIBRARY" val="GRAPHIC"/>
  <p:tag name="MH_ORDER" val="文本框 87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0.xml><?xml version="1.0" encoding="utf-8"?>
<p:tagLst xmlns:p="http://schemas.openxmlformats.org/presentationml/2006/main">
  <p:tag name="MH" val="20160602175401"/>
  <p:tag name="MH_LIBRARY" val="GRAPHIC"/>
  <p:tag name="MH_ORDER" val="Diamond 89"/>
</p:tagLst>
</file>

<file path=ppt/tags/tag21.xml><?xml version="1.0" encoding="utf-8"?>
<p:tagLst xmlns:p="http://schemas.openxmlformats.org/presentationml/2006/main">
  <p:tag name="MH" val="20160602175401"/>
  <p:tag name="MH_LIBRARY" val="GRAPHIC"/>
  <p:tag name="MH_ORDER" val="文本框 90"/>
</p:tagLst>
</file>

<file path=ppt/tags/tag22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3.xml><?xml version="1.0" encoding="utf-8"?>
<p:tagLst xmlns:p="http://schemas.openxmlformats.org/presentationml/2006/main">
  <p:tag name="MH" val="20160602175401"/>
  <p:tag name="MH_LIBRARY" val="GRAPHIC"/>
  <p:tag name="MH_ORDER" val="文本框 88"/>
</p:tagLst>
</file>

<file path=ppt/tags/tag24.xml><?xml version="1.0" encoding="utf-8"?>
<p:tagLst xmlns:p="http://schemas.openxmlformats.org/presentationml/2006/main">
  <p:tag name="MH" val="20160602175401"/>
  <p:tag name="MH_LIBRARY" val="GRAPHIC"/>
  <p:tag name="MH_ORDER" val="文本框 91"/>
</p:tagLst>
</file>

<file path=ppt/tags/tag25.xml><?xml version="1.0" encoding="utf-8"?>
<p:tagLst xmlns:p="http://schemas.openxmlformats.org/presentationml/2006/main">
  <p:tag name="MH" val="20160602175401"/>
  <p:tag name="MH_LIBRARY" val="GRAPHIC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4.xml><?xml version="1.0" encoding="utf-8"?>
<p:tagLst xmlns:p="http://schemas.openxmlformats.org/presentationml/2006/main">
  <p:tag name="MH" val="20160602175401"/>
  <p:tag name="MH_LIBRARY" val="GRAPHIC"/>
</p:tagLst>
</file>

<file path=ppt/tags/tag5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6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8.xml><?xml version="1.0" encoding="utf-8"?>
<p:tagLst xmlns:p="http://schemas.openxmlformats.org/presentationml/2006/main">
  <p:tag name="MH" val="20160602175401"/>
  <p:tag name="MH_LIBRARY" val="GRAPHIC"/>
</p:tagLst>
</file>

<file path=ppt/tags/tag9.xml><?xml version="1.0" encoding="utf-8"?>
<p:tagLst xmlns:p="http://schemas.openxmlformats.org/presentationml/2006/main">
  <p:tag name="MH" val="20160618162426"/>
  <p:tag name="MH_LIBRARY" val="GRAPHIC"/>
  <p:tag name="MH_TYPE" val="PageTitle"/>
  <p:tag name="MH_ORDER" val="PageTitle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WWO_base_provider_20210929220102-c9fcf70066</Application>
  <PresentationFormat>宽屏</PresentationFormat>
  <Paragraphs>109</Paragraphs>
  <Slides>19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黑体</vt:lpstr>
      <vt:lpstr>汉仪中黑KW</vt:lpstr>
      <vt:lpstr>Lenovo Master</vt:lpstr>
      <vt:lpstr>增量式爬虫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什么是增量式爬虫</vt:lpstr>
      <vt:lpstr>PowerPoint 演示文稿</vt:lpstr>
      <vt:lpstr>PowerPoint 演示文稿</vt:lpstr>
      <vt:lpstr>如何使用增量式爬虫</vt:lpstr>
      <vt:lpstr>去重方法</vt:lpstr>
      <vt:lpstr>PowerPoint 演示文稿</vt:lpstr>
      <vt:lpstr>综合案例</vt:lpstr>
      <vt:lpstr>综合案例</vt:lpstr>
      <vt:lpstr>综合案例</vt:lpstr>
      <vt:lpstr>综合案例</vt:lpstr>
      <vt:lpstr>综合案例</vt:lpstr>
      <vt:lpstr>综合案例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增量式爬虫</dc:title>
  <dc:creator>kathyp</dc:creator>
  <cp:lastModifiedBy>Tony·shi</cp:lastModifiedBy>
  <dcterms:created xsi:type="dcterms:W3CDTF">2021-12-13T12:01:40Z</dcterms:created>
  <dcterms:modified xsi:type="dcterms:W3CDTF">2021-12-13T12:01:40Z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182C72D4490E45339BDCE16A6D60F90C</vt:lpwstr>
  </property>
</Properties>
</file>