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12" r:id="rId3"/>
    <p:sldId id="369" r:id="rId5"/>
    <p:sldId id="313" r:id="rId6"/>
    <p:sldId id="427" r:id="rId7"/>
    <p:sldId id="428" r:id="rId8"/>
    <p:sldId id="430" r:id="rId9"/>
    <p:sldId id="431" r:id="rId10"/>
    <p:sldId id="433" r:id="rId11"/>
    <p:sldId id="435" r:id="rId12"/>
    <p:sldId id="432" r:id="rId13"/>
    <p:sldId id="436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50" r:id="rId26"/>
    <p:sldId id="451" r:id="rId27"/>
    <p:sldId id="452" r:id="rId28"/>
    <p:sldId id="454" r:id="rId29"/>
    <p:sldId id="453" r:id="rId30"/>
    <p:sldId id="455" r:id="rId31"/>
    <p:sldId id="456" r:id="rId32"/>
    <p:sldId id="457" r:id="rId33"/>
    <p:sldId id="362" r:id="rId3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231A"/>
    <a:srgbClr val="6F7170"/>
    <a:srgbClr val="E22219"/>
    <a:srgbClr val="C4BEB6"/>
    <a:srgbClr val="FF6A00"/>
    <a:srgbClr val="BF0000"/>
    <a:srgbClr val="FFFFFF"/>
    <a:srgbClr val="5F5F5F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79455" autoAdjust="0"/>
  </p:normalViewPr>
  <p:slideViewPr>
    <p:cSldViewPr snapToGrid="0" snapToObjects="1">
      <p:cViewPr varScale="1">
        <p:scale>
          <a:sx n="57" d="100"/>
          <a:sy n="57" d="100"/>
        </p:scale>
        <p:origin x="1074" y="66"/>
      </p:cViewPr>
      <p:guideLst>
        <p:guide orient="horz" pos="501"/>
        <p:guide orient="horz" pos="4125"/>
        <p:guide orient="horz" pos="3909"/>
        <p:guide pos="3901"/>
        <p:guide pos="2239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3094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26BBA-C1B2-41F9-A397-4C16485E04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3.png"/><Relationship Id="rId25" Type="http://schemas.openxmlformats.org/officeDocument/2006/relationships/image" Target="../media/image26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24.xml"/><Relationship Id="rId17" Type="http://schemas.openxmlformats.org/officeDocument/2006/relationships/tags" Target="../tags/tag24.xml"/><Relationship Id="rId16" Type="http://schemas.openxmlformats.org/officeDocument/2006/relationships/image" Target="../media/image43.png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8.xml"/><Relationship Id="rId4" Type="http://schemas.openxmlformats.org/officeDocument/2006/relationships/image" Target="../media/image44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3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3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7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42.xml"/><Relationship Id="rId5" Type="http://schemas.openxmlformats.org/officeDocument/2006/relationships/image" Target="../media/image54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54.xml"/><Relationship Id="rId6" Type="http://schemas.openxmlformats.org/officeDocument/2006/relationships/image" Target="../media/image57.png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60.xml"/><Relationship Id="rId6" Type="http://schemas.openxmlformats.org/officeDocument/2006/relationships/image" Target="../media/image58.png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6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71.xml"/><Relationship Id="rId5" Type="http://schemas.openxmlformats.org/officeDocument/2006/relationships/image" Target="../media/image61.png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76.xml"/><Relationship Id="rId5" Type="http://schemas.openxmlformats.org/officeDocument/2006/relationships/image" Target="../media/image62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1.xml"/><Relationship Id="rId5" Type="http://schemas.openxmlformats.org/officeDocument/2006/relationships/image" Target="../media/image63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86.xml"/><Relationship Id="rId5" Type="http://schemas.openxmlformats.org/officeDocument/2006/relationships/image" Target="../media/image64.png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91.xml"/><Relationship Id="rId5" Type="http://schemas.openxmlformats.org/officeDocument/2006/relationships/image" Target="../media/image65.png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96.xml"/><Relationship Id="rId5" Type="http://schemas.openxmlformats.org/officeDocument/2006/relationships/image" Target="../media/image66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7.xml"/><Relationship Id="rId7" Type="http://schemas.openxmlformats.org/officeDocument/2006/relationships/image" Target="../media/image36.jpe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jpe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altLang="en-US" sz="5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en-US" dirty="0">
              <a:solidFill>
                <a:schemeClr val="bg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437" y="3639901"/>
            <a:ext cx="865096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什么是超级鹰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超级鹰具备先进的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爬虫采集技术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，自动智能化、人工化多种模式兼备，各网络开发商都可方便接入超级鹰，会按客户要求，对图片数据进行精准、快速分类处理，并实时返还分类结果。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http://www.chaojiying.com/</a:t>
            </a:r>
            <a:endParaRPr sz="20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04950" y="6426835"/>
            <a:ext cx="9175115" cy="0"/>
          </a:xfrm>
          <a:prstGeom prst="line">
            <a:avLst/>
          </a:prstGeom>
          <a:ln w="28575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435" y="1506855"/>
            <a:ext cx="4974590" cy="159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4"/>
          <a:stretch>
            <a:fillRect/>
          </a:stretch>
        </p:blipFill>
        <p:spPr>
          <a:xfrm>
            <a:off x="6281058" y="1583620"/>
            <a:ext cx="4269576" cy="32504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11661" y="5126816"/>
            <a:ext cx="9238971" cy="89331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超级鹰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1662" y="2128871"/>
            <a:ext cx="4569619" cy="92337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验证码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8613" y="3603085"/>
            <a:ext cx="4575529" cy="92337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超级鹰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5767" y="1583620"/>
            <a:ext cx="11933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5766" y="1583620"/>
            <a:ext cx="4605514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8030" y="2354318"/>
            <a:ext cx="451480" cy="47247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568030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1584648" y="5367262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如何使用</a:t>
            </a:r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超级鹰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10668" y="2808848"/>
            <a:ext cx="8152922" cy="461843"/>
            <a:chOff x="3311530" y="2808686"/>
            <a:chExt cx="8155046" cy="461963"/>
          </a:xfrm>
        </p:grpSpPr>
        <p:sp>
          <p:nvSpPr>
            <p:cNvPr id="83" name="菱形 82"/>
            <p:cNvSpPr/>
            <p:nvPr>
              <p:custDataLst>
                <p:tags r:id="rId4"/>
              </p:custDataLst>
            </p:nvPr>
          </p:nvSpPr>
          <p:spPr>
            <a:xfrm>
              <a:off x="3311530" y="2840436"/>
              <a:ext cx="374650" cy="374650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55" name="文本框 84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749680" y="2808686"/>
              <a:ext cx="5207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8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64031" y="2819799"/>
              <a:ext cx="720254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注册超级鹰账号，可进行充值，获取积分（按需充值）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10668" y="3783997"/>
            <a:ext cx="8152922" cy="461842"/>
            <a:chOff x="3311530" y="3546875"/>
            <a:chExt cx="8155046" cy="461962"/>
          </a:xfrm>
        </p:grpSpPr>
        <p:sp>
          <p:nvSpPr>
            <p:cNvPr id="87" name="菱形 86"/>
            <p:cNvSpPr/>
            <p:nvPr>
              <p:custDataLst>
                <p:tags r:id="rId7"/>
              </p:custDataLst>
            </p:nvPr>
          </p:nvSpPr>
          <p:spPr>
            <a:xfrm>
              <a:off x="3311530" y="3578624"/>
              <a:ext cx="374650" cy="374650"/>
            </a:xfrm>
            <a:prstGeom prst="diamond">
              <a:avLst/>
            </a:prstGeom>
            <a:solidFill>
              <a:srgbClr val="E22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57" name="文本框 87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49680" y="3546875"/>
              <a:ext cx="52070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8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64031" y="3556400"/>
              <a:ext cx="7202545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进入用户中心 ——&gt; 软件ID，点击“生成一个软件ID”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10668" y="4714057"/>
            <a:ext cx="8159273" cy="495820"/>
            <a:chOff x="3311530" y="4239962"/>
            <a:chExt cx="8161398" cy="495949"/>
          </a:xfrm>
        </p:grpSpPr>
        <p:sp>
          <p:nvSpPr>
            <p:cNvPr id="90" name="菱形 89"/>
            <p:cNvSpPr/>
            <p:nvPr>
              <p:custDataLst>
                <p:tags r:id="rId10"/>
              </p:custDataLst>
            </p:nvPr>
          </p:nvSpPr>
          <p:spPr>
            <a:xfrm>
              <a:off x="3311530" y="4316811"/>
              <a:ext cx="374650" cy="374650"/>
            </a:xfrm>
            <a:prstGeom prst="diamond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59" name="文本框 9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749680" y="4285061"/>
              <a:ext cx="52070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9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70383" y="4239962"/>
              <a:ext cx="7202545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进入开发文档模块，下载开发者文档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10668" y="5698095"/>
            <a:ext cx="8152922" cy="488518"/>
            <a:chOff x="3311530" y="4985454"/>
            <a:chExt cx="8155046" cy="488645"/>
          </a:xfrm>
        </p:grpSpPr>
        <p:sp>
          <p:nvSpPr>
            <p:cNvPr id="93" name="菱形 92"/>
            <p:cNvSpPr/>
            <p:nvPr>
              <p:custDataLst>
                <p:tags r:id="rId13"/>
              </p:custDataLst>
            </p:nvPr>
          </p:nvSpPr>
          <p:spPr>
            <a:xfrm>
              <a:off x="3311530" y="5053411"/>
              <a:ext cx="374650" cy="374650"/>
            </a:xfrm>
            <a:prstGeom prst="diamond">
              <a:avLst/>
            </a:prstGeom>
            <a:solidFill>
              <a:srgbClr val="E22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61" name="文本框 9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749680" y="5021661"/>
              <a:ext cx="520700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264031" y="4985454"/>
              <a:ext cx="7202545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对开发者文档进行解压，并对代码进行适当修改。</a:t>
              </a:r>
              <a:endParaRPr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957190" y="1235087"/>
            <a:ext cx="1150959" cy="1245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4" name="KSO_Shape"/>
          <p:cNvSpPr>
            <a:spLocks noChangeAspect="1"/>
          </p:cNvSpPr>
          <p:nvPr/>
        </p:nvSpPr>
        <p:spPr bwMode="auto">
          <a:xfrm>
            <a:off x="1957191" y="1231686"/>
            <a:ext cx="1434483" cy="1353524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42670" y="2254885"/>
            <a:ext cx="9079865" cy="204914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先祖册超级鹰账号并申请软件ID，注册页面链接为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https://www.chaojiying.com/user/reg/</a:t>
            </a:r>
            <a:endParaRPr sz="20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注册账号后，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免费送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积分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点击立即充值，充个俩块钱，2000积分，可以玩好几天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如何使用</a:t>
            </a:r>
            <a:r>
              <a:rPr lang="zh-CN" altLang="en-US" dirty="0">
                <a:ea typeface="微软雅黑" panose="020B0503020204020204" pitchFamily="34" charset="-122"/>
              </a:rPr>
              <a:t>超级鹰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1"/>
            </p:custDataLst>
          </p:nvPr>
        </p:nvSpPr>
        <p:spPr>
          <a:xfrm flipH="1">
            <a:off x="1042503" y="1092946"/>
            <a:ext cx="1195077" cy="884008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2"/>
            </p:custDataLst>
          </p:nvPr>
        </p:nvCxnSpPr>
        <p:spPr>
          <a:xfrm>
            <a:off x="2049429" y="1772163"/>
            <a:ext cx="119382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40041" y="1269363"/>
            <a:ext cx="1798746" cy="61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200" dirty="0">
                <a:ea typeface="微软雅黑" panose="020B0503020204020204" pitchFamily="34" charset="-122"/>
              </a:rPr>
              <a:t>     </a:t>
            </a:r>
            <a:r>
              <a:rPr lang="zh-CN" altLang="en-US" sz="3200" dirty="0">
                <a:solidFill>
                  <a:srgbClr val="E2231A"/>
                </a:solidFill>
                <a:ea typeface="微软雅黑" panose="020B0503020204020204" pitchFamily="34" charset="-122"/>
              </a:rPr>
              <a:t>注册：</a:t>
            </a:r>
            <a:endParaRPr lang="zh-CN" altLang="en-US" sz="32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5927709"/>
            <a:ext cx="11809383" cy="487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>
            <a:spLocks noChangeAspect="1"/>
          </p:cNvSpPr>
          <p:nvPr/>
        </p:nvSpPr>
        <p:spPr bwMode="auto">
          <a:xfrm>
            <a:off x="1282477" y="1147796"/>
            <a:ext cx="757318" cy="794389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70" y="4616450"/>
            <a:ext cx="8617585" cy="10515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如何使用</a:t>
            </a:r>
            <a:r>
              <a:rPr lang="zh-CN" altLang="en-US" dirty="0">
                <a:ea typeface="微软雅黑" panose="020B0503020204020204" pitchFamily="34" charset="-122"/>
              </a:rPr>
              <a:t>超级鹰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1"/>
            </p:custDataLst>
          </p:nvPr>
        </p:nvSpPr>
        <p:spPr>
          <a:xfrm flipH="1">
            <a:off x="778510" y="983615"/>
            <a:ext cx="947420" cy="73914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2"/>
            </p:custDataLst>
          </p:nvPr>
        </p:nvCxnSpPr>
        <p:spPr>
          <a:xfrm>
            <a:off x="1785269" y="1662943"/>
            <a:ext cx="9461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6045" y="1160145"/>
            <a:ext cx="205295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200" dirty="0"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使用步骤：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473190"/>
            <a:ext cx="1180909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>
            <a:spLocks noChangeAspect="1"/>
          </p:cNvSpPr>
          <p:nvPr/>
        </p:nvSpPr>
        <p:spPr bwMode="auto">
          <a:xfrm>
            <a:off x="1018540" y="1038860"/>
            <a:ext cx="633095" cy="66421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0" y="2530475"/>
            <a:ext cx="1744980" cy="3407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4510" y="2046605"/>
            <a:ext cx="3877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在后台开发商中心添加软件ID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85" y="2624455"/>
            <a:ext cx="3997325" cy="1402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785" y="4205605"/>
            <a:ext cx="4384040" cy="21412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8180" y="2046605"/>
            <a:ext cx="4549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然后就会获得一个软件ID号，记住这个号，代码里需要用到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472690" y="2931795"/>
            <a:ext cx="506095" cy="36449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166235" y="4026535"/>
            <a:ext cx="519430" cy="3536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7268210" y="3086735"/>
            <a:ext cx="4309110" cy="9925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如何使用</a:t>
            </a:r>
            <a:r>
              <a:rPr lang="zh-CN" altLang="en-US" dirty="0">
                <a:ea typeface="微软雅黑" panose="020B0503020204020204" pitchFamily="34" charset="-122"/>
              </a:rPr>
              <a:t>超级鹰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>
            <p:custDataLst>
              <p:tags r:id="rId1"/>
            </p:custDataLst>
          </p:nvPr>
        </p:nvSpPr>
        <p:spPr>
          <a:xfrm flipH="1">
            <a:off x="778510" y="983615"/>
            <a:ext cx="947420" cy="739140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-1" fmla="*/ 238125 w 2219325"/>
              <a:gd name="connsiteY0-2" fmla="*/ 300037 h 1514475"/>
              <a:gd name="connsiteX1-3" fmla="*/ 0 w 2219325"/>
              <a:gd name="connsiteY1-4" fmla="*/ 300037 h 1514475"/>
              <a:gd name="connsiteX2-5" fmla="*/ 0 w 2219325"/>
              <a:gd name="connsiteY2-6" fmla="*/ 0 h 1514475"/>
              <a:gd name="connsiteX3-7" fmla="*/ 2219325 w 2219325"/>
              <a:gd name="connsiteY3-8" fmla="*/ 0 h 1514475"/>
              <a:gd name="connsiteX4-9" fmla="*/ 2219325 w 2219325"/>
              <a:gd name="connsiteY4-10" fmla="*/ 1514475 h 1514475"/>
              <a:gd name="connsiteX5-11" fmla="*/ 0 w 2219325"/>
              <a:gd name="connsiteY5-12" fmla="*/ 1514475 h 1514475"/>
              <a:gd name="connsiteX6-13" fmla="*/ 0 w 2219325"/>
              <a:gd name="connsiteY6-14" fmla="*/ 1214437 h 1514475"/>
              <a:gd name="connsiteX7-15" fmla="*/ 238125 w 2219325"/>
              <a:gd name="connsiteY7-16" fmla="*/ 1214437 h 1514475"/>
              <a:gd name="connsiteX8" fmla="*/ 329565 w 2219325"/>
              <a:gd name="connsiteY8" fmla="*/ 391477 h 1514475"/>
              <a:gd name="connsiteX0-17" fmla="*/ 0 w 2219325"/>
              <a:gd name="connsiteY0-18" fmla="*/ 300037 h 1514475"/>
              <a:gd name="connsiteX1-19" fmla="*/ 0 w 2219325"/>
              <a:gd name="connsiteY1-20" fmla="*/ 0 h 1514475"/>
              <a:gd name="connsiteX2-21" fmla="*/ 2219325 w 2219325"/>
              <a:gd name="connsiteY2-22" fmla="*/ 0 h 1514475"/>
              <a:gd name="connsiteX3-23" fmla="*/ 2219325 w 2219325"/>
              <a:gd name="connsiteY3-24" fmla="*/ 1514475 h 1514475"/>
              <a:gd name="connsiteX4-25" fmla="*/ 0 w 2219325"/>
              <a:gd name="connsiteY4-26" fmla="*/ 1514475 h 1514475"/>
              <a:gd name="connsiteX5-27" fmla="*/ 0 w 2219325"/>
              <a:gd name="connsiteY5-28" fmla="*/ 1214437 h 1514475"/>
              <a:gd name="connsiteX6-29" fmla="*/ 238125 w 2219325"/>
              <a:gd name="connsiteY6-30" fmla="*/ 1214437 h 1514475"/>
              <a:gd name="connsiteX7-31" fmla="*/ 329565 w 2219325"/>
              <a:gd name="connsiteY7-32" fmla="*/ 391477 h 1514475"/>
              <a:gd name="connsiteX0-33" fmla="*/ 0 w 2219325"/>
              <a:gd name="connsiteY0-34" fmla="*/ 300037 h 1514475"/>
              <a:gd name="connsiteX1-35" fmla="*/ 0 w 2219325"/>
              <a:gd name="connsiteY1-36" fmla="*/ 0 h 1514475"/>
              <a:gd name="connsiteX2-37" fmla="*/ 2219325 w 2219325"/>
              <a:gd name="connsiteY2-38" fmla="*/ 0 h 1514475"/>
              <a:gd name="connsiteX3-39" fmla="*/ 2219325 w 2219325"/>
              <a:gd name="connsiteY3-40" fmla="*/ 1514475 h 1514475"/>
              <a:gd name="connsiteX4-41" fmla="*/ 0 w 2219325"/>
              <a:gd name="connsiteY4-42" fmla="*/ 1514475 h 1514475"/>
              <a:gd name="connsiteX5-43" fmla="*/ 0 w 2219325"/>
              <a:gd name="connsiteY5-44" fmla="*/ 1214437 h 1514475"/>
              <a:gd name="connsiteX6-45" fmla="*/ 238125 w 2219325"/>
              <a:gd name="connsiteY6-46" fmla="*/ 1214437 h 1514475"/>
              <a:gd name="connsiteX0-47" fmla="*/ 0 w 2219325"/>
              <a:gd name="connsiteY0-48" fmla="*/ 300037 h 1514475"/>
              <a:gd name="connsiteX1-49" fmla="*/ 0 w 2219325"/>
              <a:gd name="connsiteY1-50" fmla="*/ 0 h 1514475"/>
              <a:gd name="connsiteX2-51" fmla="*/ 2219325 w 2219325"/>
              <a:gd name="connsiteY2-52" fmla="*/ 0 h 1514475"/>
              <a:gd name="connsiteX3-53" fmla="*/ 2219325 w 2219325"/>
              <a:gd name="connsiteY3-54" fmla="*/ 1514475 h 1514475"/>
              <a:gd name="connsiteX4-55" fmla="*/ 0 w 2219325"/>
              <a:gd name="connsiteY4-56" fmla="*/ 1514475 h 1514475"/>
              <a:gd name="connsiteX5-57" fmla="*/ 0 w 2219325"/>
              <a:gd name="connsiteY5-58" fmla="*/ 1214437 h 1514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2"/>
            </p:custDataLst>
          </p:nvPr>
        </p:nvCxnSpPr>
        <p:spPr>
          <a:xfrm>
            <a:off x="1785269" y="1662943"/>
            <a:ext cx="9461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6045" y="1160145"/>
            <a:ext cx="205295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3200" dirty="0"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E2231A"/>
                </a:solidFill>
                <a:ea typeface="微软雅黑" panose="020B0503020204020204" pitchFamily="34" charset="-122"/>
              </a:rPr>
              <a:t>使用步骤：</a:t>
            </a:r>
            <a:endParaRPr lang="zh-CN" altLang="en-US" sz="2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473190"/>
            <a:ext cx="1180909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>
            <a:spLocks noChangeAspect="1"/>
          </p:cNvSpPr>
          <p:nvPr/>
        </p:nvSpPr>
        <p:spPr bwMode="auto">
          <a:xfrm>
            <a:off x="1018540" y="1038860"/>
            <a:ext cx="633095" cy="66421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185" y="2036445"/>
            <a:ext cx="3877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下载开发者文档 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627630"/>
            <a:ext cx="2030730" cy="3740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19425" y="2682875"/>
            <a:ext cx="79292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下载完成后，解压，将示例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demo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放入到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pycharm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编译器中，修改源代码中的错误。，按照代码中的提示，填写自己的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账户、密码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和生成的</a:t>
            </a:r>
            <a:r>
              <a:rPr lang="en-US" altLang="zh-CN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000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60" y="3761740"/>
            <a:ext cx="7890510" cy="13036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如何使用</a:t>
            </a:r>
            <a:r>
              <a:rPr lang="zh-CN" altLang="en-US" dirty="0">
                <a:ea typeface="微软雅黑" panose="020B0503020204020204" pitchFamily="34" charset="-122"/>
              </a:rPr>
              <a:t>超级鹰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6473190"/>
            <a:ext cx="11809095" cy="269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981075"/>
            <a:ext cx="3877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770" y="1671955"/>
            <a:ext cx="7929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准备一张验证码图片，按照官网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价格体系</a:t>
            </a: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要修，修改验证码类型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</a:t>
            </a:r>
            <a:endParaRPr lang="en-US" altLang="zh-CN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2214880"/>
            <a:ext cx="5727700" cy="2999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280285"/>
            <a:ext cx="4622165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5358130"/>
            <a:ext cx="11498580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1300" y="427291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测试结果：</a:t>
            </a:r>
            <a:endParaRPr lang="zh-CN" altLang="en-US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248525" y="4836795"/>
            <a:ext cx="391795" cy="32067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综合案例</a:t>
            </a:r>
            <a:r>
              <a:rPr lang="en-US" altLang="zh-CN" sz="4000" dirty="0"/>
              <a:t>1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" y="1406525"/>
            <a:ext cx="8233410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识别古诗文网登录页面中的验证码。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超级鹰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识别验证码的编码流程：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 将验证码图片进行本地下载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 调用平台提供的示例代码进行图片数据识别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测试地址：</a:t>
            </a:r>
            <a:r>
              <a:rPr lang="zh-CN" altLang="en-US" sz="18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https://so.gushiwen.cn/user/login.aspx?from=http://so.gushiwen.cn/user/collect.aspx</a:t>
            </a:r>
            <a:endParaRPr lang="zh-CN" altLang="en-US" sz="18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30" y="4157345"/>
            <a:ext cx="4898390" cy="21177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综合案例</a:t>
            </a:r>
            <a:r>
              <a:rPr altLang="zh-CN" dirty="0"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ea typeface="微软雅黑" panose="020B0503020204020204" pitchFamily="34" charset="-122"/>
              </a:rPr>
              <a:t>开发步骤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65910" y="1801495"/>
            <a:ext cx="3470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err="1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requests解析验证码图片img中src属性值</a:t>
            </a:r>
            <a:endParaRPr lang="en-US" altLang="zh-CN" sz="2000" dirty="0" err="1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014883" y="1883037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E2231A"/>
          </a:solidFill>
          <a:ln w="9525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8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75105" y="3167380"/>
            <a:ext cx="3326130" cy="63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将验证码图片保存到了本地</a:t>
            </a:r>
            <a:endParaRPr lang="en-US" altLang="zh-CN" sz="2000" dirty="0" err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24078" y="3236857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C4BEB6"/>
          </a:solidFill>
          <a:ln w="9525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90816" y="4518606"/>
            <a:ext cx="283539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使用超级鹰解析验证码</a:t>
            </a:r>
            <a:endParaRPr lang="zh-CN" altLang="en-US" sz="20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022503" y="4531305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6F7170"/>
          </a:solidFill>
          <a:ln w="9525">
            <a:noFill/>
            <a:round/>
          </a:ln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473516" y="1534353"/>
            <a:ext cx="0" cy="4026922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3" y="1623574"/>
            <a:ext cx="736508" cy="736508"/>
          </a:xfrm>
          <a:prstGeom prst="rect">
            <a:avLst/>
          </a:prstGeom>
        </p:spPr>
      </p:pic>
      <p:pic>
        <p:nvPicPr>
          <p:cNvPr id="104" name="图片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6477000" y="1996440"/>
            <a:ext cx="4537710" cy="3103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  <p:bldP spid="9" grpId="0" bldLvl="0" animBg="1"/>
      <p:bldP spid="10" grpId="0"/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11661" y="5126816"/>
            <a:ext cx="9238971" cy="89331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如何使用超级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1662" y="2128871"/>
            <a:ext cx="4569619" cy="92337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验证码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613" y="3603085"/>
            <a:ext cx="4575529" cy="92337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什么是超级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5767" y="1583620"/>
            <a:ext cx="11933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5766" y="1583620"/>
            <a:ext cx="4605514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68030" y="2354318"/>
            <a:ext cx="451480" cy="47247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68030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84648" y="5367262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6" y="1583620"/>
            <a:ext cx="4277827" cy="321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8" name="MH_Text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46375" y="2724150"/>
              <a:ext cx="432435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76" tIns="46787" rIns="89976" bIns="46787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600"/>
                </a:spcBef>
                <a:defRPr/>
              </a:pPr>
              <a:endParaRPr lang="en-US" altLang="zh-CN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60" y="2019935"/>
            <a:ext cx="8339455" cy="43922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0260" y="1449705"/>
            <a:ext cx="7107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request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xpaht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，解析验证码图片，并将图片做本地保存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8" name="MH_Text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46375" y="2724150"/>
              <a:ext cx="432435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76" tIns="46787" rIns="89976" bIns="46787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600"/>
                </a:spcBef>
                <a:defRPr/>
              </a:pPr>
              <a:endParaRPr lang="en-US" altLang="zh-CN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260" y="1449705"/>
            <a:ext cx="85401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创建一个新的超级鹰工具类，直接复制示例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中的代码，删除测试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70" y="2273935"/>
            <a:ext cx="6746240" cy="3931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8" name="MH_Text_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46375" y="2724150"/>
              <a:ext cx="4324350" cy="149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9976" tIns="46787" rIns="89976" bIns="46787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600"/>
                </a:spcBef>
                <a:defRPr/>
              </a:pPr>
              <a:endParaRPr lang="en-US" altLang="zh-CN" sz="14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综合案例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0260" y="1449705"/>
            <a:ext cx="551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使用新创建的工具类，解析已下载的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验证码图片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60" y="2069465"/>
            <a:ext cx="7871460" cy="1280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0260" y="4034155"/>
            <a:ext cx="145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测试结果：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60" y="4706620"/>
            <a:ext cx="8438515" cy="11963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综合案例</a:t>
            </a:r>
            <a:r>
              <a:rPr lang="en-US" altLang="zh-CN" sz="4000" dirty="0"/>
              <a:t>2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4730" y="1406525"/>
            <a:ext cx="82334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笔趣阁小说网登录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u="sng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https://www.bbiquge.net/login.php</a:t>
            </a:r>
            <a:endParaRPr lang="zh-CN" altLang="en-US" sz="1800" u="sng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30" y="2479040"/>
            <a:ext cx="5920740" cy="3867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780" y="1683385"/>
            <a:ext cx="348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获取登录页面中的验证码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" y="2214880"/>
            <a:ext cx="7877810" cy="42386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" y="2760345"/>
            <a:ext cx="781812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8220" y="2018030"/>
            <a:ext cx="551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使用新创建的工具类，解析已下载的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验证码图片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220" y="14700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" y="2172970"/>
            <a:ext cx="7054215" cy="4030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综合案例</a:t>
            </a:r>
            <a:r>
              <a:rPr lang="en-US" altLang="zh-CN" sz="4000" dirty="0"/>
              <a:t>3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425" y="1510665"/>
            <a:ext cx="50088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超级鹰干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超级鹰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识别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超级鹰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登录页面中的验证码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完成登录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selenium</a:t>
            </a:r>
            <a:r>
              <a:rPr lang="zh-CN" alt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endParaRPr lang="zh-CN" altLang="en-US" sz="2000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u="sng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http://www.chaojiying.com/user/login/</a:t>
            </a:r>
            <a:endParaRPr lang="zh-CN" altLang="en-US" sz="2000" u="sng" dirty="0" err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" y="3112135"/>
            <a:ext cx="5995035" cy="29832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96" y="1583620"/>
            <a:ext cx="3834147" cy="34377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11661" y="5126816"/>
            <a:ext cx="9238971" cy="89331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超级鹰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1662" y="2128871"/>
            <a:ext cx="4569619" cy="92337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为什么要学习验证码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8613" y="3603085"/>
            <a:ext cx="4575529" cy="92337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超级鹰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5767" y="1583620"/>
            <a:ext cx="11933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5766" y="1583620"/>
            <a:ext cx="4605514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68030" y="2354318"/>
            <a:ext cx="451480" cy="47247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8030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584648" y="5367262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6432" y="1271981"/>
            <a:ext cx="11264546" cy="5276384"/>
            <a:chOff x="2375944" y="1506398"/>
            <a:chExt cx="7147584" cy="3773488"/>
          </a:xfrm>
        </p:grpSpPr>
        <p:sp>
          <p:nvSpPr>
            <p:cNvPr id="18" name="MH_Other_1"/>
            <p:cNvSpPr/>
            <p:nvPr>
              <p:custDataLst>
                <p:tags r:id="rId1"/>
              </p:custDataLst>
            </p:nvPr>
          </p:nvSpPr>
          <p:spPr>
            <a:xfrm>
              <a:off x="2381754" y="2767013"/>
              <a:ext cx="293687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3"/>
            <p:cNvSpPr/>
            <p:nvPr>
              <p:custDataLst>
                <p:tags r:id="rId2"/>
              </p:custDataLst>
            </p:nvPr>
          </p:nvSpPr>
          <p:spPr>
            <a:xfrm>
              <a:off x="2375944" y="1506398"/>
              <a:ext cx="7147584" cy="377348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SubTitle_1"/>
            <p:cNvSpPr/>
            <p:nvPr>
              <p:custDataLst>
                <p:tags r:id="rId3"/>
              </p:custDataLst>
            </p:nvPr>
          </p:nvSpPr>
          <p:spPr>
            <a:xfrm>
              <a:off x="8100463" y="2570880"/>
              <a:ext cx="1423065" cy="1441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9" name="MH_PageTitle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综合</a:t>
            </a:r>
            <a:r>
              <a:rPr lang="zh-CN" altLang="en-US" dirty="0">
                <a:ea typeface="微软雅黑" panose="020B0503020204020204" pitchFamily="34" charset="-122"/>
              </a:rPr>
              <a:t>案例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9468488" y="3112374"/>
            <a:ext cx="1904504" cy="1320456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8220" y="14700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</a:t>
            </a:r>
            <a:r>
              <a:rPr lang="zh-CN" altLang="en-US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endParaRPr lang="zh-CN" alt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" y="1967230"/>
            <a:ext cx="8025130" cy="45808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ea typeface="微软雅黑" panose="020B0503020204020204" pitchFamily="34" charset="-122"/>
              </a:rPr>
              <a:t>为什么要学习</a:t>
            </a:r>
            <a:r>
              <a:rPr lang="zh-CN" altLang="en-US" dirty="0">
                <a:ea typeface="微软雅黑" panose="020B0503020204020204" pitchFamily="34" charset="-122"/>
              </a:rPr>
              <a:t>验证码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8614" y="1426622"/>
            <a:ext cx="6350635" cy="1280160"/>
            <a:chOff x="1351254" y="1869446"/>
            <a:chExt cx="6350635" cy="1280160"/>
          </a:xfrm>
        </p:grpSpPr>
        <p:sp>
          <p:nvSpPr>
            <p:cNvPr id="17" name="MH_Other_2"/>
            <p:cNvSpPr/>
            <p:nvPr>
              <p:custDataLst>
                <p:tags r:id="rId1"/>
              </p:custDataLst>
            </p:nvPr>
          </p:nvSpPr>
          <p:spPr>
            <a:xfrm>
              <a:off x="1379829" y="2725108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MH_SubTitle_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254859" y="1925961"/>
              <a:ext cx="5447030" cy="1223645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在爬虫过程中，我们可能会遇到需要输入验证码的情况，因此验证码也是爬虫的一个壁垒。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51254" y="1869446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da-DK" altLang="zh-CN" sz="4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189" y="3512597"/>
            <a:ext cx="6680226" cy="1279064"/>
            <a:chOff x="1351254" y="3955421"/>
            <a:chExt cx="6680226" cy="1279064"/>
          </a:xfrm>
        </p:grpSpPr>
        <p:sp>
          <p:nvSpPr>
            <p:cNvPr id="21" name="MH_Other_5"/>
            <p:cNvSpPr/>
            <p:nvPr>
              <p:custDataLst>
                <p:tags r:id="rId4"/>
              </p:custDataLst>
            </p:nvPr>
          </p:nvSpPr>
          <p:spPr>
            <a:xfrm>
              <a:off x="1379829" y="4811083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MH_SubTitle_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230729" y="4013031"/>
              <a:ext cx="5800751" cy="1221454"/>
            </a:xfrm>
            <a:prstGeom prst="rect">
              <a:avLst/>
            </a:prstGeom>
            <a:noFill/>
            <a:ln w="254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对于爬取数据而言， 有的网站在登录时或者采集数据过程中，都会出现验证码。对于网络爬虫而言，解决验证码识别识别是非常重要的一件事。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51254" y="3955421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7"/>
          <a:stretch>
            <a:fillRect/>
          </a:stretch>
        </p:blipFill>
        <p:spPr>
          <a:xfrm>
            <a:off x="7552690" y="1896110"/>
            <a:ext cx="4326255" cy="30651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7397" y="1588326"/>
            <a:ext cx="5323475" cy="4298315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31610" y="1588326"/>
            <a:ext cx="0" cy="429831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91315" y="1733857"/>
            <a:ext cx="5015638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根据维基百科的定义，验证码（CAPTCHA）是“Completely Automated Public Turing test to tell Computers and Humans Apart” 的缩写（全自动区分计算机和人类的图灵测试），是一种区分用户是计算机还是人的公共全自动程序。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它通常在互联网上使用，特别是在网上购买产品或者登录网站时。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02310" y="1960880"/>
            <a:ext cx="4147185" cy="293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验证码是如何工作的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7397" y="1588326"/>
            <a:ext cx="5323475" cy="4298315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31610" y="1588326"/>
            <a:ext cx="0" cy="429831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90680" y="1660832"/>
            <a:ext cx="5015638" cy="404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验证码技术基于图灵测试，该测试是用于测试机器是否可以像人一样思考。验证码的目的是提出计算机无法处理的问题或挑战。它通常显示扭曲的随机字符或者数字字符串。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之所以起作用，是因为人看着变形的图片的时候，是可以轻松的识别图片中的字符的，但爬虫工具则不容易识别。当文字太模糊或者变形太厉害时，即使是最先进的自动化系统（被编程为扫描页面上的图片并识别图片中的文字），也很难准确识别图片中的文字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" r="4354"/>
          <a:stretch>
            <a:fillRect/>
          </a:stretch>
        </p:blipFill>
        <p:spPr>
          <a:xfrm>
            <a:off x="668655" y="2073910"/>
            <a:ext cx="4163060" cy="322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为什么网站要放验证码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7397" y="1588326"/>
            <a:ext cx="5323475" cy="4298315"/>
          </a:xfrm>
          <a:prstGeom prst="rect">
            <a:avLst/>
          </a:prstGeom>
          <a:ln w="12700">
            <a:solidFill>
              <a:srgbClr val="E2231A"/>
            </a:solidFill>
            <a:prstDash val="lgDashDot"/>
          </a:ln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endParaRPr lang="zh-CN" altLang="en-US" sz="2400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31610" y="1588326"/>
            <a:ext cx="0" cy="429831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890680" y="1660832"/>
            <a:ext cx="5015638" cy="368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今，计算机已经普及，跟计算机有关的自动化任务和服务变得司空见惯，因此提高网站的安全级别变得更加重要。为计算机开发的验证码，是在人机交互时，在一些对安全至关重要的情况下，确保与人打交道，例如登录网站或者在网上付款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验证码还可以阻止试图自动收集在线数据、试图自动注册或使用网站、博客或论坛的垃圾邮件发送者和机器人。它可以保护网站免受垃圾邮件，欺诈性注册和其他非法行为的侵扰。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554355" y="2039620"/>
            <a:ext cx="4572000" cy="2929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 txBox="1"/>
          <p:nvPr/>
        </p:nvSpPr>
        <p:spPr>
          <a:xfrm>
            <a:off x="457200" y="236663"/>
            <a:ext cx="9582659" cy="705681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90600" lvl="1" indent="-3810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524000" lvl="2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133600" lvl="3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2743200" lvl="4" indent="-304800" algn="l" defTabSz="1219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2971800" lvl="6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3429000" lvl="7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3886200" lvl="8" indent="-228600" algn="l" defTabSz="12192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7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如何处理网页采集中遇到的验证码</a:t>
            </a:r>
            <a:endParaRPr lang="en-US" altLang="zh-CN" sz="3600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007110"/>
            <a:ext cx="12188825" cy="29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024888"/>
            <a:ext cx="11764215" cy="339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7772" y="1501394"/>
            <a:ext cx="8375981" cy="4521835"/>
          </a:xfrm>
          <a:prstGeom prst="rect">
            <a:avLst/>
          </a:prstGeom>
          <a:ln>
            <a:solidFill>
              <a:srgbClr val="E2231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一旦采集数据的过程中出现验证码，我们的数据采集工作很容易因此中断。因此，处理验证码对于网络数据抓取非常重要。 处理验证码的最好方法就是尽量避免遇到它。采集速度不要太快，短时间内不要过度频繁的访问一个网站，而是要表现得更像一个人，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浏览网页的操作行为。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但是仍然有很多验证码是无法避免的，例如登录页面上的验证码。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对于自己编写爬虫代码的人来说，可以将许多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验证码解算器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集成到他的爬虫系统中。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对于网页数据抓取，验证码可能是一个令人头疼的问题。但是不用担心，正所谓道高一尺，魔高一丈。 随着爬虫工具和验证码解算器的兴起，验证码已成为可以被破解的对象。借助这些工具，您可以畅享网页数据抓取。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2" y="2281653"/>
            <a:ext cx="2820109" cy="304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96" y="1583620"/>
            <a:ext cx="3834147" cy="34377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11661" y="5126816"/>
            <a:ext cx="9238971" cy="89331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超级鹰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1662" y="2128871"/>
            <a:ext cx="4569619" cy="92337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为什么要学习验证码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98613" y="3603085"/>
            <a:ext cx="4575529" cy="92337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超级鹰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5767" y="1583620"/>
            <a:ext cx="11933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5766" y="1583620"/>
            <a:ext cx="4605514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68030" y="2354318"/>
            <a:ext cx="451480" cy="472476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8030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KSO_Shape"/>
          <p:cNvSpPr/>
          <p:nvPr/>
        </p:nvSpPr>
        <p:spPr bwMode="auto">
          <a:xfrm>
            <a:off x="1584648" y="5367262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lnSpc>
                <a:spcPct val="120000"/>
              </a:lnSpc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602191306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1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12.xml><?xml version="1.0" encoding="utf-8"?>
<p:tagLst xmlns:p="http://schemas.openxmlformats.org/presentationml/2006/main">
  <p:tag name="MH" val="20160602175401"/>
  <p:tag name="MH_LIBRARY" val="GRAPHIC"/>
  <p:tag name="MH_ORDER" val="Diamond 82"/>
</p:tagLst>
</file>

<file path=ppt/tags/tag13.xml><?xml version="1.0" encoding="utf-8"?>
<p:tagLst xmlns:p="http://schemas.openxmlformats.org/presentationml/2006/main">
  <p:tag name="MH" val="20160602175401"/>
  <p:tag name="MH_LIBRARY" val="GRAPHIC"/>
  <p:tag name="MH_ORDER" val="文本框 84"/>
</p:tagLst>
</file>

<file path=ppt/tags/tag14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15.xml><?xml version="1.0" encoding="utf-8"?>
<p:tagLst xmlns:p="http://schemas.openxmlformats.org/presentationml/2006/main">
  <p:tag name="MH" val="20160602175401"/>
  <p:tag name="MH_LIBRARY" val="GRAPHIC"/>
  <p:tag name="MH_ORDER" val="Diamond 86"/>
</p:tagLst>
</file>

<file path=ppt/tags/tag16.xml><?xml version="1.0" encoding="utf-8"?>
<p:tagLst xmlns:p="http://schemas.openxmlformats.org/presentationml/2006/main">
  <p:tag name="MH" val="20160602175401"/>
  <p:tag name="MH_LIBRARY" val="GRAPHIC"/>
  <p:tag name="MH_ORDER" val="文本框 87"/>
</p:tagLst>
</file>

<file path=ppt/tags/tag17.xml><?xml version="1.0" encoding="utf-8"?>
<p:tagLst xmlns:p="http://schemas.openxmlformats.org/presentationml/2006/main">
  <p:tag name="MH" val="20160602175401"/>
  <p:tag name="MH_LIBRARY" val="GRAPHIC"/>
  <p:tag name="MH_ORDER" val="文本框 88"/>
</p:tagLst>
</file>

<file path=ppt/tags/tag18.xml><?xml version="1.0" encoding="utf-8"?>
<p:tagLst xmlns:p="http://schemas.openxmlformats.org/presentationml/2006/main">
  <p:tag name="MH" val="20160602175401"/>
  <p:tag name="MH_LIBRARY" val="GRAPHIC"/>
  <p:tag name="MH_ORDER" val="Diamond 89"/>
</p:tagLst>
</file>

<file path=ppt/tags/tag19.xml><?xml version="1.0" encoding="utf-8"?>
<p:tagLst xmlns:p="http://schemas.openxmlformats.org/presentationml/2006/main">
  <p:tag name="MH" val="20160602175401"/>
  <p:tag name="MH_LIBRARY" val="GRAPHIC"/>
  <p:tag name="MH_ORDER" val="文本框 90"/>
</p:tagLst>
</file>

<file path=ppt/tags/tag2.xml><?xml version="1.0" encoding="utf-8"?>
<p:tagLst xmlns:p="http://schemas.openxmlformats.org/presentationml/2006/main">
  <p:tag name="MH" val="20160602191306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MH" val="20160602175401"/>
  <p:tag name="MH_LIBRARY" val="GRAPHIC"/>
  <p:tag name="MH_ORDER" val="文本框 91"/>
</p:tagLst>
</file>

<file path=ppt/tags/tag21.xml><?xml version="1.0" encoding="utf-8"?>
<p:tagLst xmlns:p="http://schemas.openxmlformats.org/presentationml/2006/main">
  <p:tag name="MH" val="20160602175401"/>
  <p:tag name="MH_LIBRARY" val="GRAPHIC"/>
  <p:tag name="MH_ORDER" val="Diamond 92"/>
</p:tagLst>
</file>

<file path=ppt/tags/tag22.xml><?xml version="1.0" encoding="utf-8"?>
<p:tagLst xmlns:p="http://schemas.openxmlformats.org/presentationml/2006/main">
  <p:tag name="MH" val="20160602175401"/>
  <p:tag name="MH_LIBRARY" val="GRAPHIC"/>
  <p:tag name="MH_ORDER" val="文本框 93"/>
</p:tagLst>
</file>

<file path=ppt/tags/tag23.xml><?xml version="1.0" encoding="utf-8"?>
<p:tagLst xmlns:p="http://schemas.openxmlformats.org/presentationml/2006/main">
  <p:tag name="MH" val="20160602175401"/>
  <p:tag name="MH_LIBRARY" val="GRAPHIC"/>
  <p:tag name="MH_ORDER" val="文本框 94"/>
</p:tagLst>
</file>

<file path=ppt/tags/tag24.xml><?xml version="1.0" encoding="utf-8"?>
<p:tagLst xmlns:p="http://schemas.openxmlformats.org/presentationml/2006/main">
  <p:tag name="MH" val="20160602175401"/>
  <p:tag name="MH_LIBRARY" val="GRAPHIC"/>
</p:tagLst>
</file>

<file path=ppt/tags/tag25.xml><?xml version="1.0" encoding="utf-8"?>
<p:tagLst xmlns:p="http://schemas.openxmlformats.org/presentationml/2006/main">
  <p:tag name="MH" val="20160608143603"/>
  <p:tag name="MH_LIBRARY" val="GRAPHIC"/>
  <p:tag name="MH_ORDER" val="Freeform 2"/>
</p:tagLst>
</file>

<file path=ppt/tags/tag26.xml><?xml version="1.0" encoding="utf-8"?>
<p:tagLst xmlns:p="http://schemas.openxmlformats.org/presentationml/2006/main">
  <p:tag name="MH" val="20160608143603"/>
  <p:tag name="MH_LIBRARY" val="GRAPHIC"/>
  <p:tag name="MH_ORDER" val="Straight Connector 6"/>
</p:tagLst>
</file>

<file path=ppt/tags/tag27.xml><?xml version="1.0" encoding="utf-8"?>
<p:tagLst xmlns:p="http://schemas.openxmlformats.org/presentationml/2006/main">
  <p:tag name="MH" val="20160608143603"/>
  <p:tag name="MH_LIBRARY" val="GRAPHIC"/>
  <p:tag name="MH_ORDER" val="文本框 3"/>
</p:tagLst>
</file>

<file path=ppt/tags/tag28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MH" val="20160608152647"/>
  <p:tag name="MH_LIBRARY" val="GRAPHIC"/>
</p:tagLst>
</file>

<file path=ppt/tags/tag29.xml><?xml version="1.0" encoding="utf-8"?>
<p:tagLst xmlns:p="http://schemas.openxmlformats.org/presentationml/2006/main">
  <p:tag name="MH" val="20160608143603"/>
  <p:tag name="MH_LIBRARY" val="GRAPHIC"/>
  <p:tag name="MH_ORDER" val="Freeform 2"/>
</p:tagLst>
</file>

<file path=ppt/tags/tag3.xml><?xml version="1.0" encoding="utf-8"?>
<p:tagLst xmlns:p="http://schemas.openxmlformats.org/presentationml/2006/main">
  <p:tag name="MH" val="20160602191306"/>
  <p:tag name="MH_LIBRARY" val="GRAPHIC"/>
  <p:tag name="MH_TYPE" val="Other"/>
  <p:tag name="MH_ORDER" val="3"/>
</p:tagLst>
</file>

<file path=ppt/tags/tag30.xml><?xml version="1.0" encoding="utf-8"?>
<p:tagLst xmlns:p="http://schemas.openxmlformats.org/presentationml/2006/main">
  <p:tag name="MH" val="20160608143603"/>
  <p:tag name="MH_LIBRARY" val="GRAPHIC"/>
  <p:tag name="MH_ORDER" val="Straight Connector 6"/>
</p:tagLst>
</file>

<file path=ppt/tags/tag31.xml><?xml version="1.0" encoding="utf-8"?>
<p:tagLst xmlns:p="http://schemas.openxmlformats.org/presentationml/2006/main">
  <p:tag name="MH" val="20160608143603"/>
  <p:tag name="MH_LIBRARY" val="GRAPHIC"/>
  <p:tag name="MH_ORDER" val="文本框 3"/>
</p:tagLst>
</file>

<file path=ppt/tags/tag32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MH" val="20160608152647"/>
  <p:tag name="MH_LIBRARY" val="GRAPHIC"/>
</p:tagLst>
</file>

<file path=ppt/tags/tag33.xml><?xml version="1.0" encoding="utf-8"?>
<p:tagLst xmlns:p="http://schemas.openxmlformats.org/presentationml/2006/main">
  <p:tag name="MH" val="20160608143603"/>
  <p:tag name="MH_LIBRARY" val="GRAPHIC"/>
  <p:tag name="MH_ORDER" val="Freeform 2"/>
</p:tagLst>
</file>

<file path=ppt/tags/tag34.xml><?xml version="1.0" encoding="utf-8"?>
<p:tagLst xmlns:p="http://schemas.openxmlformats.org/presentationml/2006/main">
  <p:tag name="MH" val="20160608143603"/>
  <p:tag name="MH_LIBRARY" val="GRAPHIC"/>
  <p:tag name="MH_ORDER" val="Straight Connector 6"/>
</p:tagLst>
</file>

<file path=ppt/tags/tag35.xml><?xml version="1.0" encoding="utf-8"?>
<p:tagLst xmlns:p="http://schemas.openxmlformats.org/presentationml/2006/main">
  <p:tag name="MH" val="20160608143603"/>
  <p:tag name="MH_LIBRARY" val="GRAPHIC"/>
  <p:tag name="MH_ORDER" val="文本框 3"/>
</p:tagLst>
</file>

<file path=ppt/tags/tag36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MH" val="20160608152647"/>
  <p:tag name="MH_LIBRARY" val="GRAPHIC"/>
</p:tagLst>
</file>

<file path=ppt/tags/tag3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Desc"/>
  <p:tag name="MH" val="20160608152647"/>
  <p:tag name="MH_LIBRARY" val="GRAPHIC"/>
</p:tagLst>
</file>

<file path=ppt/tags/tag38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39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602191306"/>
  <p:tag name="MH_LIBRARY" val="GRAPHIC"/>
  <p:tag name="MH_TYPE" val="Other"/>
  <p:tag name="MH_ORDER" val="5"/>
</p:tagLst>
</file>

<file path=ppt/tags/tag40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41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42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43.xml><?xml version="1.0" encoding="utf-8"?>
<p:tagLst xmlns:p="http://schemas.openxmlformats.org/presentationml/2006/main">
  <p:tag name="MH" val="20160606130724"/>
  <p:tag name="MH_LIBRARY" val="GRAPHIC"/>
  <p:tag name="MH_TYPE" val="SubTitle"/>
  <p:tag name="MH_ORDER" val="1"/>
</p:tagLst>
</file>

<file path=ppt/tags/tag44.xml><?xml version="1.0" encoding="utf-8"?>
<p:tagLst xmlns:p="http://schemas.openxmlformats.org/presentationml/2006/main">
  <p:tag name="MH" val="20160606130724"/>
  <p:tag name="MH_LIBRARY" val="GRAPHIC"/>
  <p:tag name="MH_TYPE" val="Other"/>
  <p:tag name="MH_ORDER" val="1"/>
</p:tagLst>
</file>

<file path=ppt/tags/tag45.xml><?xml version="1.0" encoding="utf-8"?>
<p:tagLst xmlns:p="http://schemas.openxmlformats.org/presentationml/2006/main">
  <p:tag name="MH" val="20160606130724"/>
  <p:tag name="MH_LIBRARY" val="GRAPHIC"/>
  <p:tag name="MH_TYPE" val="SubTitle"/>
  <p:tag name="MH_ORDER" val="2"/>
</p:tagLst>
</file>

<file path=ppt/tags/tag46.xml><?xml version="1.0" encoding="utf-8"?>
<p:tagLst xmlns:p="http://schemas.openxmlformats.org/presentationml/2006/main">
  <p:tag name="MH" val="20160606130724"/>
  <p:tag name="MH_LIBRARY" val="GRAPHIC"/>
  <p:tag name="MH_TYPE" val="Other"/>
  <p:tag name="MH_ORDER" val="2"/>
</p:tagLst>
</file>

<file path=ppt/tags/tag47.xml><?xml version="1.0" encoding="utf-8"?>
<p:tagLst xmlns:p="http://schemas.openxmlformats.org/presentationml/2006/main">
  <p:tag name="MH" val="20160606130724"/>
  <p:tag name="MH_LIBRARY" val="GRAPHIC"/>
  <p:tag name="MH_TYPE" val="SubTitle"/>
  <p:tag name="MH_ORDER" val="3"/>
</p:tagLst>
</file>

<file path=ppt/tags/tag48.xml><?xml version="1.0" encoding="utf-8"?>
<p:tagLst xmlns:p="http://schemas.openxmlformats.org/presentationml/2006/main">
  <p:tag name="MH" val="20160606130724"/>
  <p:tag name="MH_LIBRARY" val="GRAPHIC"/>
  <p:tag name="MH_TYPE" val="Other"/>
  <p:tag name="MH_ORDER" val="3"/>
</p:tagLst>
</file>

<file path=ppt/tags/tag49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0602191306"/>
  <p:tag name="MH_LIBRARY" val="GRAPHIC"/>
  <p:tag name="MH_TYPE" val="SubTitle"/>
  <p:tag name="MH_ORDER" val="2"/>
</p:tagLst>
</file>

<file path=ppt/tags/tag50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51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52.xml><?xml version="1.0" encoding="utf-8"?>
<p:tagLst xmlns:p="http://schemas.openxmlformats.org/presentationml/2006/main">
  <p:tag name="MH" val="20160603012028"/>
  <p:tag name="MH_LIBRARY" val="GRAPHIC"/>
  <p:tag name="MH_TYPE" val="Text"/>
  <p:tag name="MH_ORDER" val="1"/>
</p:tagLst>
</file>

<file path=ppt/tags/tag53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54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55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56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57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58.xml><?xml version="1.0" encoding="utf-8"?>
<p:tagLst xmlns:p="http://schemas.openxmlformats.org/presentationml/2006/main">
  <p:tag name="MH" val="20160603012028"/>
  <p:tag name="MH_LIBRARY" val="GRAPHIC"/>
  <p:tag name="MH_TYPE" val="Text"/>
  <p:tag name="MH_ORDER" val="1"/>
</p:tagLst>
</file>

<file path=ppt/tags/tag59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6.xml><?xml version="1.0" encoding="utf-8"?>
<p:tagLst xmlns:p="http://schemas.openxmlformats.org/presentationml/2006/main">
  <p:tag name="MH" val="20160602191306"/>
  <p:tag name="MH_LIBRARY" val="GRAPHIC"/>
  <p:tag name="MH_TYPE" val="Other"/>
  <p:tag name="MH_ORDER" val="6"/>
</p:tagLst>
</file>

<file path=ppt/tags/tag60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61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64.xml><?xml version="1.0" encoding="utf-8"?>
<p:tagLst xmlns:p="http://schemas.openxmlformats.org/presentationml/2006/main">
  <p:tag name="MH" val="20160603012028"/>
  <p:tag name="MH_LIBRARY" val="GRAPHIC"/>
  <p:tag name="MH_TYPE" val="Text"/>
  <p:tag name="MH_ORDER" val="1"/>
</p:tagLst>
</file>

<file path=ppt/tags/tag65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6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67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68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69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"/>
  <p:tag name="MH" val="20160608104820"/>
  <p:tag name="MH_LIBRARY" val="GRAPHIC"/>
</p:tagLst>
</file>

<file path=ppt/tags/tag70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7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72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73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74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75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7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77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78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79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KSO_WM_UNIT_PLACING_PICTURE_USER_VIEWPORT" val="{&quot;height&quot;:5073,&quot;width&quot;:6556}"/>
</p:tagLst>
</file>

<file path=ppt/tags/tag80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8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82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83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84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85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8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87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88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89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90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91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ags/tag92.xml><?xml version="1.0" encoding="utf-8"?>
<p:tagLst xmlns:p="http://schemas.openxmlformats.org/presentationml/2006/main">
  <p:tag name="MH" val="20160603012028"/>
  <p:tag name="MH_LIBRARY" val="GRAPHIC"/>
  <p:tag name="MH_TYPE" val="Other"/>
  <p:tag name="MH_ORDER" val="1"/>
</p:tagLst>
</file>

<file path=ppt/tags/tag93.xml><?xml version="1.0" encoding="utf-8"?>
<p:tagLst xmlns:p="http://schemas.openxmlformats.org/presentationml/2006/main">
  <p:tag name="MH" val="20160603012028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0603012028"/>
  <p:tag name="MH_LIBRARY" val="GRAPHIC"/>
  <p:tag name="MH_TYPE" val="SubTitle"/>
  <p:tag name="MH_ORDER" val="1"/>
</p:tagLst>
</file>

<file path=ppt/tags/tag95.xml><?xml version="1.0" encoding="utf-8"?>
<p:tagLst xmlns:p="http://schemas.openxmlformats.org/presentationml/2006/main">
  <p:tag name="MH" val="20160603012028"/>
  <p:tag name="MH_LIBRARY" val="GRAPHIC"/>
  <p:tag name="MH_TYPE" val="PageTitle"/>
  <p:tag name="MH_ORDER" val="PageTitle"/>
</p:tagLst>
</file>

<file path=ppt/tags/tag96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"/>
  <p:tag name="MH" val="20160603012028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2223</Words>
  <Application>WPS 演示</Application>
  <PresentationFormat>自定义</PresentationFormat>
  <Paragraphs>187</Paragraphs>
  <Slides>31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等线</vt:lpstr>
      <vt:lpstr>黑体</vt:lpstr>
      <vt:lpstr>Lenovo Master</vt:lpstr>
      <vt:lpstr>验证码</vt:lpstr>
      <vt:lpstr>PowerPoint 演示文稿</vt:lpstr>
      <vt:lpstr>PowerPoint 演示文稿</vt:lpstr>
      <vt:lpstr>PowerPoint 演示文稿</vt:lpstr>
      <vt:lpstr>什么是验证码</vt:lpstr>
      <vt:lpstr>验证码是如何工作的</vt:lpstr>
      <vt:lpstr>为什么网站要放验证码</vt:lpstr>
      <vt:lpstr>PowerPoint 演示文稿</vt:lpstr>
      <vt:lpstr>PowerPoint 演示文稿</vt:lpstr>
      <vt:lpstr>什么是超级鹰</vt:lpstr>
      <vt:lpstr>PowerPoint 演示文稿</vt:lpstr>
      <vt:lpstr>PowerPoint 演示文稿</vt:lpstr>
      <vt:lpstr>如何使用超级鹰</vt:lpstr>
      <vt:lpstr>如何使用超级鹰</vt:lpstr>
      <vt:lpstr>如何使用超级鹰</vt:lpstr>
      <vt:lpstr>如何使用超级鹰</vt:lpstr>
      <vt:lpstr>PowerPoint 演示文稿</vt:lpstr>
      <vt:lpstr>综合案例</vt:lpstr>
      <vt:lpstr>综合案例——开发步骤</vt:lpstr>
      <vt:lpstr>综合案例</vt:lpstr>
      <vt:lpstr>综合案例</vt:lpstr>
      <vt:lpstr>综合案例</vt:lpstr>
      <vt:lpstr>PowerPoint 演示文稿</vt:lpstr>
      <vt:lpstr>综合案例</vt:lpstr>
      <vt:lpstr>综合案例</vt:lpstr>
      <vt:lpstr>综合案例</vt:lpstr>
      <vt:lpstr>综合案例</vt:lpstr>
      <vt:lpstr>PowerPoint 演示文稿</vt:lpstr>
      <vt:lpstr>综合案例</vt:lpstr>
      <vt:lpstr>综合案例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Tony·shi</cp:lastModifiedBy>
  <cp:revision>193</cp:revision>
  <dcterms:created xsi:type="dcterms:W3CDTF">2015-04-23T17:39:00Z</dcterms:created>
  <dcterms:modified xsi:type="dcterms:W3CDTF">2021-11-19T06:23:28Z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FC72F4B043C8401CBB17B9EBDC0A4B87</vt:lpwstr>
  </property>
</Properties>
</file>