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351" r:id="rId3"/>
    <p:sldId id="494" r:id="rId5"/>
    <p:sldId id="495" r:id="rId6"/>
    <p:sldId id="496" r:id="rId7"/>
    <p:sldId id="498" r:id="rId8"/>
    <p:sldId id="499" r:id="rId9"/>
    <p:sldId id="355" r:id="rId10"/>
    <p:sldId id="548" r:id="rId11"/>
    <p:sldId id="605" r:id="rId12"/>
    <p:sldId id="549" r:id="rId13"/>
    <p:sldId id="550" r:id="rId14"/>
    <p:sldId id="551" r:id="rId15"/>
    <p:sldId id="553" r:id="rId16"/>
    <p:sldId id="552" r:id="rId17"/>
    <p:sldId id="554" r:id="rId18"/>
    <p:sldId id="555" r:id="rId19"/>
    <p:sldId id="604" r:id="rId20"/>
    <p:sldId id="606" r:id="rId21"/>
    <p:sldId id="607" r:id="rId22"/>
    <p:sldId id="608" r:id="rId23"/>
    <p:sldId id="610" r:id="rId24"/>
    <p:sldId id="611" r:id="rId25"/>
    <p:sldId id="612" r:id="rId26"/>
    <p:sldId id="613" r:id="rId27"/>
    <p:sldId id="615" r:id="rId28"/>
    <p:sldId id="616" r:id="rId29"/>
    <p:sldId id="617" r:id="rId30"/>
    <p:sldId id="619" r:id="rId31"/>
    <p:sldId id="620" r:id="rId32"/>
    <p:sldId id="618" r:id="rId33"/>
    <p:sldId id="399" r:id="rId34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ke" initials="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2231A"/>
    <a:srgbClr val="E22219"/>
    <a:srgbClr val="6F7170"/>
    <a:srgbClr val="414042"/>
    <a:srgbClr val="FFFFFF"/>
    <a:srgbClr val="C4BEB6"/>
    <a:srgbClr val="5F5F5F"/>
    <a:srgbClr val="BF0000"/>
    <a:srgbClr val="00B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5" autoAdjust="0"/>
    <p:restoredTop sz="80000" autoAdjust="0"/>
  </p:normalViewPr>
  <p:slideViewPr>
    <p:cSldViewPr snapToGrid="0" snapToObjects="1">
      <p:cViewPr varScale="1">
        <p:scale>
          <a:sx n="57" d="100"/>
          <a:sy n="57" d="100"/>
        </p:scale>
        <p:origin x="1152" y="78"/>
      </p:cViewPr>
      <p:guideLst>
        <p:guide orient="horz" pos="1393"/>
        <p:guide orient="horz" pos="4103"/>
        <p:guide orient="horz" pos="3912"/>
        <p:guide pos="3966"/>
        <p:guide pos="2279"/>
        <p:guide pos="54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4" d="100"/>
          <a:sy n="34" d="100"/>
        </p:scale>
        <p:origin x="2298" y="60"/>
      </p:cViewPr>
      <p:guideLst>
        <p:guide orient="horz" pos="295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23CF275-28B3-497F-9AED-85D5F023BA5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底牌：</a:t>
            </a:r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/>
              <a:t>多媒体数据库专门存储手机中的图片、音频、视频等媒体信息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当我们想获得手机中的音频信息时，不使用多媒体数据库，我们只能全盘递归，来寻找所需的音频信息</a:t>
            </a:r>
            <a:endParaRPr lang="en-US" altLang="zh-CN" dirty="0"/>
          </a:p>
          <a:p>
            <a:pPr marL="0" lvl="0" indent="0">
              <a:lnSpc>
                <a:spcPct val="120000"/>
              </a:lnSpc>
              <a:buFont typeface="+mj-lt"/>
              <a:buNone/>
            </a:pPr>
            <a:r>
              <a:rPr lang="en-US" altLang="zh-CN" dirty="0"/>
              <a:t>3. </a:t>
            </a:r>
            <a:r>
              <a:rPr lang="en-US" altLang="zh-CN" sz="1600" dirty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600" dirty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系统通过</a:t>
            </a:r>
            <a:r>
              <a:rPr lang="en-US" altLang="zh-CN" sz="1600" dirty="0" err="1">
                <a:solidFill>
                  <a:srgbClr val="E222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ContentProvider</a:t>
            </a:r>
            <a:r>
              <a:rPr lang="zh-CN" altLang="en-US" sz="1600" dirty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将多媒体</a:t>
            </a:r>
            <a:r>
              <a:rPr lang="zh-CN" altLang="en-US" sz="1600" dirty="0">
                <a:solidFill>
                  <a:srgbClr val="E222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数据共享</a:t>
            </a:r>
            <a:r>
              <a:rPr lang="zh-CN" altLang="en-US" sz="1600" dirty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出来，其他</a:t>
            </a:r>
            <a:r>
              <a:rPr lang="en-US" altLang="zh-CN" sz="1600" dirty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solidFill>
                  <a:srgbClr val="E222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（调用者）</a:t>
            </a:r>
            <a:r>
              <a:rPr lang="zh-CN" altLang="en-US" sz="1600" dirty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只需通过</a:t>
            </a:r>
            <a:r>
              <a:rPr lang="en-US" altLang="zh-CN" sz="1600" dirty="0" err="1">
                <a:solidFill>
                  <a:srgbClr val="E222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ContentResolver</a:t>
            </a:r>
            <a:r>
              <a:rPr lang="zh-CN" altLang="en-US" sz="1600" dirty="0">
                <a:solidFill>
                  <a:srgbClr val="E222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1600" dirty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</a:t>
            </a:r>
            <a:r>
              <a:rPr lang="zh-CN" altLang="en-US" sz="1600" dirty="0">
                <a:solidFill>
                  <a:srgbClr val="E222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600" dirty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即可，简单方便</a:t>
            </a:r>
            <a:endParaRPr lang="zh-CN" altLang="en-US" sz="1600" dirty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8E6A2-830B-4E22-A503-118E9954F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2" Type="http://schemas.openxmlformats.org/officeDocument/2006/relationships/image" Target="../media/image20.png"/><Relationship Id="rId21" Type="http://schemas.openxmlformats.org/officeDocument/2006/relationships/image" Target="../media/image33.png"/><Relationship Id="rId20" Type="http://schemas.openxmlformats.org/officeDocument/2006/relationships/image" Target="../media/image32.png"/><Relationship Id="rId2" Type="http://schemas.openxmlformats.org/officeDocument/2006/relationships/image" Target="../media/image26.jpeg"/><Relationship Id="rId19" Type="http://schemas.openxmlformats.org/officeDocument/2006/relationships/image" Target="../media/image31.png"/><Relationship Id="rId18" Type="http://schemas.openxmlformats.org/officeDocument/2006/relationships/image" Target="../media/image30.png"/><Relationship Id="rId17" Type="http://schemas.openxmlformats.org/officeDocument/2006/relationships/image" Target="../media/image16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1"/>
            <a:ext cx="4422614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1"/>
            <a:ext cx="4422614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8882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8982" y="151551"/>
            <a:ext cx="4422614" cy="39216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525794"/>
            <a:ext cx="7884015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170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49"/>
            <a:ext cx="8106674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13481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0725" y="4633135"/>
            <a:ext cx="590550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0" y="556260"/>
            <a:ext cx="6048375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0" y="556260"/>
            <a:ext cx="6048375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5120" y="3464892"/>
            <a:ext cx="1200544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58288" y="4770438"/>
            <a:ext cx="168910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630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470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5120" y="4664439"/>
            <a:ext cx="1200544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-1" fmla="*/ 0 w 1200544"/>
                <a:gd name="connsiteY0-2" fmla="*/ 0 h 106726"/>
                <a:gd name="connsiteX1-3" fmla="*/ 1200544 w 1200544"/>
                <a:gd name="connsiteY1-4" fmla="*/ 0 h 106726"/>
                <a:gd name="connsiteX2-5" fmla="*/ 0 w 1200544"/>
                <a:gd name="connsiteY2-6" fmla="*/ 106726 h 106726"/>
                <a:gd name="connsiteX3-7" fmla="*/ 0 w 1200544"/>
                <a:gd name="connsiteY3-8" fmla="*/ 0 h 106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6"/>
            <a:ext cx="11073385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170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3433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48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19912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7" y="2009776"/>
            <a:ext cx="6971627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2C8CB-400E-404C-ACED-5EDB5F9E876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8640" y="6458563"/>
            <a:ext cx="241334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8358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B4B7F-7108-4E1D-BC72-7A5CDD46FD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31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cs typeface="Arial" panose="020B0604020202020204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9200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header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63"/>
            <a:ext cx="958265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1990" y="4087549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784" y="1591056"/>
            <a:ext cx="11064240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3.png"/><Relationship Id="rId25" Type="http://schemas.openxmlformats.org/officeDocument/2006/relationships/image" Target="../media/image26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ctr" defTabSz="1219200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4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600" indent="-3810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4000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29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25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8.jpeg"/><Relationship Id="rId1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0" Type="http://schemas.openxmlformats.org/officeDocument/2006/relationships/slideLayout" Target="../slideLayouts/slideLayout2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slideLayout" Target="../slideLayouts/slideLayout2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4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6.xml"/><Relationship Id="rId1" Type="http://schemas.openxmlformats.org/officeDocument/2006/relationships/image" Target="../media/image4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7.xml"/><Relationship Id="rId1" Type="http://schemas.openxmlformats.org/officeDocument/2006/relationships/image" Target="../media/image47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2.png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tags" Target="../tags/tag4.xml"/><Relationship Id="rId4" Type="http://schemas.openxmlformats.org/officeDocument/2006/relationships/image" Target="../media/image36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048256"/>
            <a:ext cx="10100310" cy="1581912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6395"/>
              </a:lnSpc>
            </a:pP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4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cap="all" dirty="0">
                <a:solidFill>
                  <a:srgbClr val="939598"/>
                </a:solidFill>
                <a:latin typeface="Microsoft YaHei UI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2013 LENOVO INTERNAL. All rights reserved.</a:t>
            </a:r>
            <a:endParaRPr lang="en-US" sz="1000" cap="all" dirty="0">
              <a:solidFill>
                <a:srgbClr val="939598"/>
              </a:solidFill>
              <a:latin typeface="Microsoft YaHei UI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微软雅黑" panose="020B0503020204020204" pitchFamily="34" charset="-122"/>
              </a:rPr>
              <a:t>联想教育</a:t>
            </a:r>
            <a:endParaRPr lang="en-US" dirty="0">
              <a:solidFill>
                <a:schemeClr val="bg1">
                  <a:lumMod val="75000"/>
                </a:schemeClr>
              </a:solidFill>
              <a:latin typeface="Microsoft YaHei UI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</a:rPr>
              <a:t>Python多线程的实现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844415" y="1290955"/>
            <a:ext cx="5622925" cy="4276725"/>
          </a:xfrm>
          <a:prstGeom prst="rect">
            <a:avLst/>
          </a:prstGeom>
          <a:ln w="12700">
            <a:solidFill>
              <a:schemeClr val="accent1"/>
            </a:solidFill>
            <a:prstDash val="lgDashDot"/>
          </a:ln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 线程中常用的两个模块为：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_thread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threading(推荐使用)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Python的 _thread 模块是比较底层的模块，Python的 threading 模块是对 _thread 做了一些封装的，可以更加方便的被使用。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243603" y="1139377"/>
            <a:ext cx="0" cy="5262979"/>
          </a:xfrm>
          <a:prstGeom prst="line">
            <a:avLst/>
          </a:prstGeom>
          <a:ln w="25400">
            <a:solidFill>
              <a:schemeClr val="bg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378585" y="2080895"/>
            <a:ext cx="1666875" cy="2694305"/>
            <a:chOff x="2028" y="2233"/>
            <a:chExt cx="2625" cy="4243"/>
          </a:xfrm>
        </p:grpSpPr>
        <p:sp>
          <p:nvSpPr>
            <p:cNvPr id="73" name="KSO_Shape"/>
            <p:cNvSpPr/>
            <p:nvPr/>
          </p:nvSpPr>
          <p:spPr bwMode="auto">
            <a:xfrm>
              <a:off x="2295" y="2233"/>
              <a:ext cx="2090" cy="3000"/>
            </a:xfrm>
            <a:custGeom>
              <a:avLst/>
              <a:gdLst>
                <a:gd name="T0" fmla="*/ 2147483646 w 78"/>
                <a:gd name="T1" fmla="*/ 2147483646 h 112"/>
                <a:gd name="T2" fmla="*/ 2147483646 w 78"/>
                <a:gd name="T3" fmla="*/ 2147483646 h 112"/>
                <a:gd name="T4" fmla="*/ 2147483646 w 78"/>
                <a:gd name="T5" fmla="*/ 2147483646 h 112"/>
                <a:gd name="T6" fmla="*/ 2147483646 w 78"/>
                <a:gd name="T7" fmla="*/ 2147483646 h 112"/>
                <a:gd name="T8" fmla="*/ 2147483646 w 78"/>
                <a:gd name="T9" fmla="*/ 2147483646 h 112"/>
                <a:gd name="T10" fmla="*/ 2147483646 w 78"/>
                <a:gd name="T11" fmla="*/ 2147483646 h 112"/>
                <a:gd name="T12" fmla="*/ 2147483646 w 78"/>
                <a:gd name="T13" fmla="*/ 2147483646 h 112"/>
                <a:gd name="T14" fmla="*/ 2147483646 w 78"/>
                <a:gd name="T15" fmla="*/ 2147483646 h 112"/>
                <a:gd name="T16" fmla="*/ 2147483646 w 78"/>
                <a:gd name="T17" fmla="*/ 2147483646 h 112"/>
                <a:gd name="T18" fmla="*/ 2147483646 w 78"/>
                <a:gd name="T19" fmla="*/ 2147483646 h 112"/>
                <a:gd name="T20" fmla="*/ 2147483646 w 78"/>
                <a:gd name="T21" fmla="*/ 2147483646 h 112"/>
                <a:gd name="T22" fmla="*/ 2147483646 w 78"/>
                <a:gd name="T23" fmla="*/ 2147483646 h 112"/>
                <a:gd name="T24" fmla="*/ 2147483646 w 78"/>
                <a:gd name="T25" fmla="*/ 2147483646 h 112"/>
                <a:gd name="T26" fmla="*/ 2147483646 w 78"/>
                <a:gd name="T27" fmla="*/ 2147483646 h 112"/>
                <a:gd name="T28" fmla="*/ 2147483646 w 78"/>
                <a:gd name="T29" fmla="*/ 2147483646 h 112"/>
                <a:gd name="T30" fmla="*/ 2147483646 w 78"/>
                <a:gd name="T31" fmla="*/ 2147483646 h 112"/>
                <a:gd name="T32" fmla="*/ 2147483646 w 78"/>
                <a:gd name="T33" fmla="*/ 2147483646 h 112"/>
                <a:gd name="T34" fmla="*/ 2147483646 w 78"/>
                <a:gd name="T35" fmla="*/ 2147483646 h 112"/>
                <a:gd name="T36" fmla="*/ 2147483646 w 78"/>
                <a:gd name="T37" fmla="*/ 2147483646 h 112"/>
                <a:gd name="T38" fmla="*/ 2147483646 w 78"/>
                <a:gd name="T39" fmla="*/ 2147483646 h 112"/>
                <a:gd name="T40" fmla="*/ 2147483646 w 78"/>
                <a:gd name="T41" fmla="*/ 2147483646 h 112"/>
                <a:gd name="T42" fmla="*/ 2147483646 w 78"/>
                <a:gd name="T43" fmla="*/ 2147483646 h 112"/>
                <a:gd name="T44" fmla="*/ 2147483646 w 78"/>
                <a:gd name="T45" fmla="*/ 2147483646 h 112"/>
                <a:gd name="T46" fmla="*/ 2147483646 w 78"/>
                <a:gd name="T47" fmla="*/ 2147483646 h 112"/>
                <a:gd name="T48" fmla="*/ 2147483646 w 78"/>
                <a:gd name="T49" fmla="*/ 2147483646 h 112"/>
                <a:gd name="T50" fmla="*/ 2147483646 w 78"/>
                <a:gd name="T51" fmla="*/ 2147483646 h 112"/>
                <a:gd name="T52" fmla="*/ 2147483646 w 78"/>
                <a:gd name="T53" fmla="*/ 2147483646 h 112"/>
                <a:gd name="T54" fmla="*/ 2147483646 w 78"/>
                <a:gd name="T55" fmla="*/ 2147483646 h 112"/>
                <a:gd name="T56" fmla="*/ 2147483646 w 78"/>
                <a:gd name="T57" fmla="*/ 2147483646 h 112"/>
                <a:gd name="T58" fmla="*/ 2147483646 w 78"/>
                <a:gd name="T59" fmla="*/ 2147483646 h 112"/>
                <a:gd name="T60" fmla="*/ 2147483646 w 78"/>
                <a:gd name="T61" fmla="*/ 2147483646 h 112"/>
                <a:gd name="T62" fmla="*/ 2147483646 w 78"/>
                <a:gd name="T63" fmla="*/ 2147483646 h 112"/>
                <a:gd name="T64" fmla="*/ 2147483646 w 78"/>
                <a:gd name="T65" fmla="*/ 2147483646 h 112"/>
                <a:gd name="T66" fmla="*/ 2147483646 w 78"/>
                <a:gd name="T67" fmla="*/ 2147483646 h 112"/>
                <a:gd name="T68" fmla="*/ 2147483646 w 78"/>
                <a:gd name="T69" fmla="*/ 2147483646 h 112"/>
                <a:gd name="T70" fmla="*/ 2147483646 w 78"/>
                <a:gd name="T71" fmla="*/ 2147483646 h 112"/>
                <a:gd name="T72" fmla="*/ 2147483646 w 78"/>
                <a:gd name="T73" fmla="*/ 2147483646 h 112"/>
                <a:gd name="T74" fmla="*/ 2147483646 w 78"/>
                <a:gd name="T75" fmla="*/ 2147483646 h 112"/>
                <a:gd name="T76" fmla="*/ 2147483646 w 78"/>
                <a:gd name="T77" fmla="*/ 2147483646 h 11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8" h="112">
                  <a:moveTo>
                    <a:pt x="21" y="36"/>
                  </a:moveTo>
                  <a:cubicBezTo>
                    <a:pt x="20" y="27"/>
                    <a:pt x="20" y="19"/>
                    <a:pt x="21" y="11"/>
                  </a:cubicBezTo>
                  <a:cubicBezTo>
                    <a:pt x="37" y="0"/>
                    <a:pt x="45" y="13"/>
                    <a:pt x="58" y="11"/>
                  </a:cubicBezTo>
                  <a:cubicBezTo>
                    <a:pt x="59" y="19"/>
                    <a:pt x="59" y="29"/>
                    <a:pt x="57" y="36"/>
                  </a:cubicBezTo>
                  <a:cubicBezTo>
                    <a:pt x="57" y="40"/>
                    <a:pt x="55" y="44"/>
                    <a:pt x="53" y="47"/>
                  </a:cubicBezTo>
                  <a:cubicBezTo>
                    <a:pt x="49" y="51"/>
                    <a:pt x="44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4" y="53"/>
                    <a:pt x="29" y="51"/>
                    <a:pt x="26" y="47"/>
                  </a:cubicBezTo>
                  <a:cubicBezTo>
                    <a:pt x="24" y="44"/>
                    <a:pt x="22" y="40"/>
                    <a:pt x="21" y="36"/>
                  </a:cubicBezTo>
                  <a:close/>
                  <a:moveTo>
                    <a:pt x="13" y="107"/>
                  </a:moveTo>
                  <a:cubicBezTo>
                    <a:pt x="67" y="107"/>
                    <a:pt x="67" y="107"/>
                    <a:pt x="67" y="107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3" y="107"/>
                    <a:pt x="13" y="107"/>
                    <a:pt x="13" y="107"/>
                  </a:cubicBezTo>
                  <a:close/>
                  <a:moveTo>
                    <a:pt x="70" y="67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78" y="98"/>
                    <a:pt x="77" y="103"/>
                    <a:pt x="68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8" y="61"/>
                    <a:pt x="69" y="64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lose/>
                  <a:moveTo>
                    <a:pt x="14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1" y="103"/>
                    <a:pt x="0" y="98"/>
                    <a:pt x="3" y="90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3"/>
                    <a:pt x="11" y="60"/>
                    <a:pt x="14" y="58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14" y="72"/>
                    <a:pt x="14" y="72"/>
                    <a:pt x="14" y="72"/>
                  </a:cubicBezTo>
                  <a:lnTo>
                    <a:pt x="14" y="1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" y="5654"/>
              <a:ext cx="262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dirty="0">
                  <a:solidFill>
                    <a:srgbClr val="E223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常用模块</a:t>
              </a:r>
              <a:endParaRPr lang="zh-CN" altLang="en-US" sz="28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Python多线程的实现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流程图: 过程 25"/>
          <p:cNvSpPr/>
          <p:nvPr/>
        </p:nvSpPr>
        <p:spPr>
          <a:xfrm>
            <a:off x="7059167" y="0"/>
            <a:ext cx="5129657" cy="68703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2769"/>
              <a:gd name="connsiteY0-2" fmla="*/ 0 h 10000"/>
              <a:gd name="connsiteX1-3" fmla="*/ 12769 w 12769"/>
              <a:gd name="connsiteY1-4" fmla="*/ 0 h 10000"/>
              <a:gd name="connsiteX2-5" fmla="*/ 12769 w 12769"/>
              <a:gd name="connsiteY2-6" fmla="*/ 10000 h 10000"/>
              <a:gd name="connsiteX3-7" fmla="*/ 2769 w 12769"/>
              <a:gd name="connsiteY3-8" fmla="*/ 10000 h 10000"/>
              <a:gd name="connsiteX4-9" fmla="*/ 0 w 12769"/>
              <a:gd name="connsiteY4-10" fmla="*/ 0 h 10000"/>
              <a:gd name="connsiteX0-11" fmla="*/ 0 w 12769"/>
              <a:gd name="connsiteY0-12" fmla="*/ 0 h 10018"/>
              <a:gd name="connsiteX1-13" fmla="*/ 12769 w 12769"/>
              <a:gd name="connsiteY1-14" fmla="*/ 0 h 10018"/>
              <a:gd name="connsiteX2-15" fmla="*/ 12769 w 12769"/>
              <a:gd name="connsiteY2-16" fmla="*/ 10000 h 10018"/>
              <a:gd name="connsiteX3-17" fmla="*/ 9143 w 12769"/>
              <a:gd name="connsiteY3-18" fmla="*/ 10018 h 10018"/>
              <a:gd name="connsiteX4-19" fmla="*/ 0 w 12769"/>
              <a:gd name="connsiteY4-20" fmla="*/ 0 h 10018"/>
              <a:gd name="connsiteX0-21" fmla="*/ 0 w 12769"/>
              <a:gd name="connsiteY0-22" fmla="*/ 0 h 10000"/>
              <a:gd name="connsiteX1-23" fmla="*/ 12769 w 12769"/>
              <a:gd name="connsiteY1-24" fmla="*/ 0 h 10000"/>
              <a:gd name="connsiteX2-25" fmla="*/ 12769 w 12769"/>
              <a:gd name="connsiteY2-26" fmla="*/ 10000 h 10000"/>
              <a:gd name="connsiteX3-27" fmla="*/ 7672 w 12769"/>
              <a:gd name="connsiteY3-28" fmla="*/ 10000 h 10000"/>
              <a:gd name="connsiteX4-29" fmla="*/ 0 w 12769"/>
              <a:gd name="connsiteY4-30" fmla="*/ 0 h 10000"/>
              <a:gd name="connsiteX0-31" fmla="*/ 0 w 12769"/>
              <a:gd name="connsiteY0-32" fmla="*/ 0 h 10053"/>
              <a:gd name="connsiteX1-33" fmla="*/ 12769 w 12769"/>
              <a:gd name="connsiteY1-34" fmla="*/ 0 h 10053"/>
              <a:gd name="connsiteX2-35" fmla="*/ 12769 w 12769"/>
              <a:gd name="connsiteY2-36" fmla="*/ 10000 h 10053"/>
              <a:gd name="connsiteX3-37" fmla="*/ 7845 w 12769"/>
              <a:gd name="connsiteY3-38" fmla="*/ 10053 h 10053"/>
              <a:gd name="connsiteX4-39" fmla="*/ 0 w 12769"/>
              <a:gd name="connsiteY4-40" fmla="*/ 0 h 10053"/>
              <a:gd name="connsiteX0-41" fmla="*/ 0 w 12769"/>
              <a:gd name="connsiteY0-42" fmla="*/ 0 h 10017"/>
              <a:gd name="connsiteX1-43" fmla="*/ 12769 w 12769"/>
              <a:gd name="connsiteY1-44" fmla="*/ 0 h 10017"/>
              <a:gd name="connsiteX2-45" fmla="*/ 12769 w 12769"/>
              <a:gd name="connsiteY2-46" fmla="*/ 10000 h 10017"/>
              <a:gd name="connsiteX3-47" fmla="*/ 7758 w 12769"/>
              <a:gd name="connsiteY3-48" fmla="*/ 10017 h 10017"/>
              <a:gd name="connsiteX4-49" fmla="*/ 0 w 12769"/>
              <a:gd name="connsiteY4-50" fmla="*/ 0 h 10017"/>
              <a:gd name="connsiteX0-51" fmla="*/ 0 w 12769"/>
              <a:gd name="connsiteY0-52" fmla="*/ 0 h 10018"/>
              <a:gd name="connsiteX1-53" fmla="*/ 12769 w 12769"/>
              <a:gd name="connsiteY1-54" fmla="*/ 0 h 10018"/>
              <a:gd name="connsiteX2-55" fmla="*/ 12769 w 12769"/>
              <a:gd name="connsiteY2-56" fmla="*/ 10018 h 10018"/>
              <a:gd name="connsiteX3-57" fmla="*/ 7758 w 12769"/>
              <a:gd name="connsiteY3-58" fmla="*/ 10017 h 10018"/>
              <a:gd name="connsiteX4-59" fmla="*/ 0 w 12769"/>
              <a:gd name="connsiteY4-60" fmla="*/ 0 h 100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769" h="10018">
                <a:moveTo>
                  <a:pt x="0" y="0"/>
                </a:moveTo>
                <a:lnTo>
                  <a:pt x="12769" y="0"/>
                </a:lnTo>
                <a:lnTo>
                  <a:pt x="12769" y="10018"/>
                </a:lnTo>
                <a:lnTo>
                  <a:pt x="7758" y="100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直角三角形 26"/>
          <p:cNvSpPr/>
          <p:nvPr/>
        </p:nvSpPr>
        <p:spPr>
          <a:xfrm>
            <a:off x="627222" y="1975864"/>
            <a:ext cx="1764768" cy="388686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平行四边形 27"/>
          <p:cNvSpPr/>
          <p:nvPr/>
        </p:nvSpPr>
        <p:spPr>
          <a:xfrm flipH="1">
            <a:off x="687537" y="1574516"/>
            <a:ext cx="8455893" cy="4288211"/>
          </a:xfrm>
          <a:prstGeom prst="parallelogram">
            <a:avLst>
              <a:gd name="adj" fmla="val 45187"/>
            </a:avLst>
          </a:prstGeom>
          <a:noFill/>
          <a:ln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92045" y="2380615"/>
            <a:ext cx="500443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endParaRPr lang="zh-CN" altLang="en-US" sz="20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Python中使用线程有以下方式：</a:t>
            </a:r>
            <a:endParaRPr lang="zh-CN" altLang="en-US" sz="20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zh-CN" altLang="en-US" sz="20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 </a:t>
            </a:r>
            <a:r>
              <a:rPr lang="zh-CN" altLang="en-US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函数式 _thread.start_new_thread()</a:t>
            </a:r>
            <a:endParaRPr lang="zh-CN" altLang="en-US" sz="20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</a:t>
            </a:r>
            <a:r>
              <a:rPr lang="zh-CN" altLang="en-US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线程对象 </a:t>
            </a:r>
            <a:r>
              <a:rPr lang="zh-CN" altLang="en-US" sz="2000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threading.Thread()</a:t>
            </a:r>
            <a:endParaRPr lang="zh-CN" altLang="en-US" sz="2000" dirty="0" err="1" smtClean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 </a:t>
            </a:r>
            <a:r>
              <a:rPr lang="zh-CN" altLang="en-US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自定义类继承 </a:t>
            </a:r>
            <a:r>
              <a:rPr lang="zh-CN" altLang="en-US" sz="2000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threading.Thread</a:t>
            </a:r>
            <a:endParaRPr lang="zh-CN" altLang="en-US" sz="2000" dirty="0" err="1" smtClean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Python多线程的实现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1181196"/>
            <a:ext cx="12188825" cy="4838218"/>
            <a:chOff x="0" y="1181196"/>
            <a:chExt cx="12188825" cy="4838218"/>
          </a:xfrm>
        </p:grpSpPr>
        <p:sp>
          <p:nvSpPr>
            <p:cNvPr id="4" name="矩形 3"/>
            <p:cNvSpPr/>
            <p:nvPr/>
          </p:nvSpPr>
          <p:spPr>
            <a:xfrm>
              <a:off x="968376" y="1181196"/>
              <a:ext cx="10266745" cy="48382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4" idx="3"/>
            </p:cNvCxnSpPr>
            <p:nvPr/>
          </p:nvCxnSpPr>
          <p:spPr>
            <a:xfrm>
              <a:off x="11235121" y="3600305"/>
              <a:ext cx="953704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endCxn id="4" idx="1"/>
            </p:cNvCxnSpPr>
            <p:nvPr/>
          </p:nvCxnSpPr>
          <p:spPr>
            <a:xfrm>
              <a:off x="0" y="3600305"/>
              <a:ext cx="968376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6025" y="2244725"/>
            <a:ext cx="3931920" cy="19659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96025" y="1511935"/>
            <a:ext cx="13658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案例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en-US" altLang="zh-CN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96025" y="4483100"/>
            <a:ext cx="41395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程序运行时，会按照顺序，先打印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fun</a:t>
            </a:r>
            <a:r>
              <a:rPr lang="zh-CN" altLang="en-US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中的内容，在打印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main</a:t>
            </a:r>
            <a:r>
              <a:rPr lang="zh-CN" altLang="en-US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中的内容，这是多线程么？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en-US" altLang="zh-CN" sz="20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" r="4518"/>
          <a:stretch>
            <a:fillRect/>
          </a:stretch>
        </p:blipFill>
        <p:spPr>
          <a:xfrm>
            <a:off x="1375697" y="1659023"/>
            <a:ext cx="3497944" cy="38819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355925" y="766011"/>
            <a:ext cx="6803136" cy="83418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ea typeface="微软雅黑" panose="020B0503020204020204" pitchFamily="34" charset="-122"/>
                <a:sym typeface="+mn-ea"/>
              </a:rPr>
              <a:t>如何开启子线程（方式</a:t>
            </a:r>
            <a:r>
              <a:rPr lang="en-US" altLang="zh-CN" sz="3600" dirty="0"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3600" dirty="0"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3600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790" y="3927883"/>
            <a:ext cx="8327473" cy="112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创建一个Thread类对象，指明此线程索要调用的函数</a:t>
            </a:r>
            <a:endParaRPr lang="zh-CN" altLang="en-US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 = Thread(target = </a:t>
            </a:r>
            <a:r>
              <a:rPr lang="zh-CN" altLang="en-US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函数名</a:t>
            </a:r>
            <a:r>
              <a:rPr lang="en-US" altLang="zh-CN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91510" y="2554605"/>
            <a:ext cx="5596890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导包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from threading import Thread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57901" y="631371"/>
            <a:ext cx="0" cy="4985658"/>
          </a:xfrm>
          <a:prstGeom prst="line">
            <a:avLst/>
          </a:prstGeom>
          <a:ln>
            <a:solidFill>
              <a:srgbClr val="E2231A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02771" y="1600200"/>
            <a:ext cx="11070772" cy="0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6686" y="1785257"/>
            <a:ext cx="10417628" cy="0"/>
          </a:xfrm>
          <a:prstGeom prst="line">
            <a:avLst/>
          </a:prstGeom>
          <a:ln>
            <a:solidFill>
              <a:srgbClr val="E2231A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83729" y="381000"/>
            <a:ext cx="0" cy="5497286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809439" y="2258046"/>
            <a:ext cx="1294264" cy="956936"/>
            <a:chOff x="2519864" y="2416770"/>
            <a:chExt cx="1754186" cy="1296987"/>
          </a:xfrm>
        </p:grpSpPr>
        <p:cxnSp>
          <p:nvCxnSpPr>
            <p:cNvPr id="10" name="MH_Other_1"/>
            <p:cNvCxnSpPr/>
            <p:nvPr>
              <p:custDataLst>
                <p:tags r:id="rId1"/>
              </p:custDataLst>
            </p:nvPr>
          </p:nvCxnSpPr>
          <p:spPr>
            <a:xfrm flipH="1">
              <a:off x="3137400" y="2648545"/>
              <a:ext cx="1136650" cy="106521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MH_Other_2"/>
            <p:cNvSpPr/>
            <p:nvPr>
              <p:custDataLst>
                <p:tags r:id="rId2"/>
              </p:custDataLst>
            </p:nvPr>
          </p:nvSpPr>
          <p:spPr>
            <a:xfrm>
              <a:off x="2548439" y="3272432"/>
              <a:ext cx="827087" cy="374650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"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MH_Other_3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19864" y="2416770"/>
              <a:ext cx="879475" cy="855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3600" b="1" dirty="0">
                  <a:solidFill>
                    <a:srgbClr val="E223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09439" y="3757303"/>
            <a:ext cx="1294264" cy="956936"/>
            <a:chOff x="2519864" y="3916027"/>
            <a:chExt cx="1754186" cy="1296987"/>
          </a:xfrm>
        </p:grpSpPr>
        <p:cxnSp>
          <p:nvCxnSpPr>
            <p:cNvPr id="13" name="MH_Other_4"/>
            <p:cNvCxnSpPr/>
            <p:nvPr>
              <p:custDataLst>
                <p:tags r:id="rId4"/>
              </p:custDataLst>
            </p:nvPr>
          </p:nvCxnSpPr>
          <p:spPr>
            <a:xfrm flipH="1">
              <a:off x="3137400" y="4147802"/>
              <a:ext cx="1136650" cy="1065212"/>
            </a:xfrm>
            <a:prstGeom prst="line">
              <a:avLst/>
            </a:prstGeom>
            <a:ln w="38100">
              <a:solidFill>
                <a:srgbClr val="6F71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MH_Other_5"/>
            <p:cNvSpPr/>
            <p:nvPr>
              <p:custDataLst>
                <p:tags r:id="rId5"/>
              </p:custDataLst>
            </p:nvPr>
          </p:nvSpPr>
          <p:spPr>
            <a:xfrm>
              <a:off x="2548439" y="4771689"/>
              <a:ext cx="827087" cy="374650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"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6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19864" y="3916027"/>
              <a:ext cx="879475" cy="855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3600" b="1" dirty="0">
                  <a:solidFill>
                    <a:srgbClr val="6F71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191510" y="5553075"/>
            <a:ext cx="5596890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开启此线程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t.start()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809439" y="5256516"/>
            <a:ext cx="1294264" cy="956936"/>
            <a:chOff x="2519864" y="2416770"/>
            <a:chExt cx="1754186" cy="1296987"/>
          </a:xfrm>
        </p:grpSpPr>
        <p:cxnSp>
          <p:nvCxnSpPr>
            <p:cNvPr id="20" name="MH_Other_1"/>
            <p:cNvCxnSpPr/>
            <p:nvPr>
              <p:custDataLst>
                <p:tags r:id="rId7"/>
              </p:custDataLst>
            </p:nvPr>
          </p:nvCxnSpPr>
          <p:spPr>
            <a:xfrm flipH="1">
              <a:off x="3137400" y="2648545"/>
              <a:ext cx="1136650" cy="106521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MH_Other_2"/>
            <p:cNvSpPr/>
            <p:nvPr>
              <p:custDataLst>
                <p:tags r:id="rId8"/>
              </p:custDataLst>
            </p:nvPr>
          </p:nvSpPr>
          <p:spPr>
            <a:xfrm>
              <a:off x="2548439" y="3272432"/>
              <a:ext cx="827087" cy="374650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"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MH_Other_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19864" y="2416770"/>
              <a:ext cx="879475" cy="855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3600" b="1" dirty="0">
                  <a:solidFill>
                    <a:srgbClr val="E223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如何开启子线程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（方式</a:t>
            </a:r>
            <a:r>
              <a:rPr altLang="zh-CN"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39471" y="6156399"/>
            <a:ext cx="2382520" cy="460375"/>
          </a:xfrm>
          <a:prstGeom prst="rect">
            <a:avLst/>
          </a:prstGeom>
          <a:solidFill>
            <a:srgbClr val="E2231A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anose="02070309020205020404"/>
              </a:rPr>
              <a:t> </a:t>
            </a:r>
            <a:r>
              <a:rPr lang="zh-CN" altLang="en-US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开启线程方式</a:t>
            </a:r>
            <a:r>
              <a:rPr lang="en-US" altLang="zh-CN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b="1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640" y="984885"/>
            <a:ext cx="11091545" cy="5631815"/>
          </a:xfrm>
          <a:prstGeom prst="rect">
            <a:avLst/>
          </a:prstGeom>
          <a:noFill/>
          <a:ln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645" y="2045970"/>
            <a:ext cx="3489960" cy="27660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35" y="1717040"/>
            <a:ext cx="3276600" cy="26746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92035" y="1169035"/>
            <a:ext cx="27419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运行结果：</a:t>
            </a:r>
            <a:endParaRPr lang="zh-CN" altLang="en-US" sz="20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6620" y="5234305"/>
            <a:ext cx="76473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800" b="1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</a:t>
            </a:r>
            <a:r>
              <a:rPr lang="zh-CN" altLang="en-US" sz="18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由于操作系统分给每个线程的时间片不一样，调度的先后顺序也不同，所以会有很多不一样的运行结果。</a:t>
            </a:r>
            <a:endParaRPr lang="zh-CN" altLang="en-US" sz="18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6620" y="1318260"/>
            <a:ext cx="27419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创建并开启线程：</a:t>
            </a:r>
            <a:endParaRPr lang="zh-CN" altLang="en-US" sz="20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355925" y="766011"/>
            <a:ext cx="6803136" cy="83418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dirty="0">
                <a:ea typeface="微软雅黑" panose="020B0503020204020204" pitchFamily="34" charset="-122"/>
                <a:sym typeface="+mn-ea"/>
              </a:rPr>
              <a:t>如何开启子线程（方式</a:t>
            </a:r>
            <a:r>
              <a:rPr lang="en-US" altLang="zh-CN" sz="3600" dirty="0"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3600" dirty="0"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3600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91790" y="3927883"/>
            <a:ext cx="8327473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定义一个类，继承</a:t>
            </a:r>
            <a:r>
              <a:rPr lang="zh-CN" altLang="en-US" sz="24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类，重写</a:t>
            </a:r>
            <a:r>
              <a:rPr lang="en-US" altLang="zh-CN" sz="24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91510" y="2554605"/>
            <a:ext cx="5596890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导包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from threading import Thread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57901" y="631371"/>
            <a:ext cx="0" cy="4985658"/>
          </a:xfrm>
          <a:prstGeom prst="line">
            <a:avLst/>
          </a:prstGeom>
          <a:ln>
            <a:solidFill>
              <a:srgbClr val="E2231A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02771" y="1600200"/>
            <a:ext cx="11070772" cy="0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6686" y="1785257"/>
            <a:ext cx="10417628" cy="0"/>
          </a:xfrm>
          <a:prstGeom prst="line">
            <a:avLst/>
          </a:prstGeom>
          <a:ln>
            <a:solidFill>
              <a:srgbClr val="E2231A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83729" y="381000"/>
            <a:ext cx="0" cy="5497286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809439" y="2258046"/>
            <a:ext cx="1294264" cy="956936"/>
            <a:chOff x="2519864" y="2416770"/>
            <a:chExt cx="1754186" cy="1296987"/>
          </a:xfrm>
        </p:grpSpPr>
        <p:cxnSp>
          <p:nvCxnSpPr>
            <p:cNvPr id="10" name="MH_Other_1"/>
            <p:cNvCxnSpPr/>
            <p:nvPr>
              <p:custDataLst>
                <p:tags r:id="rId1"/>
              </p:custDataLst>
            </p:nvPr>
          </p:nvCxnSpPr>
          <p:spPr>
            <a:xfrm flipH="1">
              <a:off x="3137400" y="2648545"/>
              <a:ext cx="1136650" cy="106521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MH_Other_2"/>
            <p:cNvSpPr/>
            <p:nvPr>
              <p:custDataLst>
                <p:tags r:id="rId2"/>
              </p:custDataLst>
            </p:nvPr>
          </p:nvSpPr>
          <p:spPr>
            <a:xfrm>
              <a:off x="2548439" y="3272432"/>
              <a:ext cx="827087" cy="374650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"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MH_Other_3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19864" y="2416770"/>
              <a:ext cx="879475" cy="855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3600" b="1" dirty="0">
                  <a:solidFill>
                    <a:srgbClr val="E223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09439" y="3757303"/>
            <a:ext cx="1294264" cy="956936"/>
            <a:chOff x="2519864" y="3916027"/>
            <a:chExt cx="1754186" cy="1296987"/>
          </a:xfrm>
        </p:grpSpPr>
        <p:cxnSp>
          <p:nvCxnSpPr>
            <p:cNvPr id="13" name="MH_Other_4"/>
            <p:cNvCxnSpPr/>
            <p:nvPr>
              <p:custDataLst>
                <p:tags r:id="rId4"/>
              </p:custDataLst>
            </p:nvPr>
          </p:nvCxnSpPr>
          <p:spPr>
            <a:xfrm flipH="1">
              <a:off x="3137400" y="4147802"/>
              <a:ext cx="1136650" cy="1065212"/>
            </a:xfrm>
            <a:prstGeom prst="line">
              <a:avLst/>
            </a:prstGeom>
            <a:ln w="38100">
              <a:solidFill>
                <a:srgbClr val="6F71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MH_Other_5"/>
            <p:cNvSpPr/>
            <p:nvPr>
              <p:custDataLst>
                <p:tags r:id="rId5"/>
              </p:custDataLst>
            </p:nvPr>
          </p:nvSpPr>
          <p:spPr>
            <a:xfrm>
              <a:off x="2548439" y="4771689"/>
              <a:ext cx="827087" cy="374650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rgbClr val="6F71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"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MH_Other_6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19864" y="3916027"/>
              <a:ext cx="879475" cy="855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3600" b="1" dirty="0">
                  <a:solidFill>
                    <a:srgbClr val="6F71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191510" y="5375275"/>
            <a:ext cx="5596890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创建类的对象，调用</a:t>
            </a:r>
            <a:r>
              <a:rPr lang="en-US" altLang="zh-CN" sz="24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开启线程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809439" y="5078716"/>
            <a:ext cx="1294264" cy="956936"/>
            <a:chOff x="2519864" y="2416770"/>
            <a:chExt cx="1754186" cy="1296987"/>
          </a:xfrm>
        </p:grpSpPr>
        <p:cxnSp>
          <p:nvCxnSpPr>
            <p:cNvPr id="20" name="MH_Other_1"/>
            <p:cNvCxnSpPr/>
            <p:nvPr>
              <p:custDataLst>
                <p:tags r:id="rId7"/>
              </p:custDataLst>
            </p:nvPr>
          </p:nvCxnSpPr>
          <p:spPr>
            <a:xfrm flipH="1">
              <a:off x="3137400" y="2648545"/>
              <a:ext cx="1136650" cy="106521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MH_Other_2"/>
            <p:cNvSpPr/>
            <p:nvPr>
              <p:custDataLst>
                <p:tags r:id="rId8"/>
              </p:custDataLst>
            </p:nvPr>
          </p:nvSpPr>
          <p:spPr>
            <a:xfrm>
              <a:off x="2548439" y="3272432"/>
              <a:ext cx="827087" cy="374650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"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MH_Other_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19864" y="2416770"/>
              <a:ext cx="879475" cy="855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3600" b="1" dirty="0">
                  <a:solidFill>
                    <a:srgbClr val="E223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如何开启子线程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（方式</a:t>
            </a:r>
            <a:r>
              <a:rPr altLang="zh-CN"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39471" y="6156399"/>
            <a:ext cx="2382520" cy="460375"/>
          </a:xfrm>
          <a:prstGeom prst="rect">
            <a:avLst/>
          </a:prstGeom>
          <a:solidFill>
            <a:srgbClr val="E2231A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anose="02070309020205020404"/>
              </a:rPr>
              <a:t> </a:t>
            </a:r>
            <a:r>
              <a:rPr lang="zh-CN" altLang="en-US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开启线程方式</a:t>
            </a:r>
            <a:r>
              <a:rPr lang="en-US" altLang="zh-CN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b="1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640" y="984885"/>
            <a:ext cx="11091545" cy="5631815"/>
          </a:xfrm>
          <a:prstGeom prst="rect">
            <a:avLst/>
          </a:prstGeom>
          <a:noFill/>
          <a:ln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2035" y="1717040"/>
            <a:ext cx="3276600" cy="26746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92035" y="1169035"/>
            <a:ext cx="27419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运行结果：</a:t>
            </a:r>
            <a:endParaRPr lang="zh-CN" altLang="en-US" sz="20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6620" y="5561965"/>
            <a:ext cx="764730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800" b="1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</a:t>
            </a:r>
            <a:r>
              <a:rPr lang="zh-CN" altLang="en-US" sz="18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开启线程时，使用</a:t>
            </a:r>
            <a:r>
              <a:rPr lang="en-US" altLang="zh-CN" sz="18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start()</a:t>
            </a:r>
            <a:r>
              <a:rPr lang="zh-CN" altLang="en-US" sz="18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函数，</a:t>
            </a:r>
            <a:r>
              <a:rPr lang="zh-CN" altLang="en-US" sz="1800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不要调用</a:t>
            </a:r>
            <a:r>
              <a:rPr lang="en-US" altLang="zh-CN" sz="1800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run()</a:t>
            </a:r>
            <a:r>
              <a:rPr lang="zh-CN" altLang="en-US" sz="1800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</a:t>
            </a:r>
            <a:r>
              <a:rPr lang="zh-CN" altLang="en-US" sz="18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8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6620" y="1318260"/>
            <a:ext cx="27419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创建并开启线程：</a:t>
            </a:r>
            <a:endParaRPr lang="zh-CN" altLang="en-US" sz="20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" y="1799590"/>
            <a:ext cx="3710940" cy="335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开启多个子线程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39471" y="6156399"/>
            <a:ext cx="2382520" cy="460375"/>
          </a:xfrm>
          <a:prstGeom prst="rect">
            <a:avLst/>
          </a:prstGeom>
          <a:solidFill>
            <a:srgbClr val="E2231A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anose="02070309020205020404"/>
              </a:rPr>
              <a:t> </a:t>
            </a:r>
            <a:r>
              <a:rPr lang="zh-CN" altLang="en-US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开启线程方式</a:t>
            </a:r>
            <a:r>
              <a:rPr lang="en-US" altLang="zh-CN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b="1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640" y="984885"/>
            <a:ext cx="11091545" cy="5631815"/>
          </a:xfrm>
          <a:prstGeom prst="rect">
            <a:avLst/>
          </a:prstGeom>
          <a:noFill/>
          <a:ln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92035" y="1169035"/>
            <a:ext cx="27419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运行结果：</a:t>
            </a:r>
            <a:endParaRPr lang="zh-CN" altLang="en-US" sz="20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6620" y="5561965"/>
            <a:ext cx="764730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800" b="1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</a:t>
            </a:r>
            <a:r>
              <a:rPr lang="zh-CN" altLang="en-US" sz="18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给线程命名时，必须传入</a:t>
            </a:r>
            <a:r>
              <a:rPr lang="zh-CN" altLang="en-US" sz="18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元组</a:t>
            </a:r>
            <a:endParaRPr lang="zh-CN" altLang="en-US" sz="1800" b="1" dirty="0" err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6620" y="1318260"/>
            <a:ext cx="27419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创建并开启多个子线程：</a:t>
            </a:r>
            <a:endParaRPr lang="zh-CN" altLang="en-US" sz="20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620" y="1941195"/>
            <a:ext cx="5593080" cy="31089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35" y="1769110"/>
            <a:ext cx="2583180" cy="3413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2029832" y="1265238"/>
            <a:ext cx="8286435" cy="4327524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多进程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MH_Page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多进程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82177" y="3764254"/>
            <a:ext cx="6440396" cy="2213985"/>
            <a:chOff x="2682876" y="1804988"/>
            <a:chExt cx="6442074" cy="2214562"/>
          </a:xfrm>
        </p:grpSpPr>
        <p:sp>
          <p:nvSpPr>
            <p:cNvPr id="9" name="MH_Desc_1"/>
            <p:cNvSpPr/>
            <p:nvPr>
              <p:custDataLst>
                <p:tags r:id="rId2"/>
              </p:custDataLst>
            </p:nvPr>
          </p:nvSpPr>
          <p:spPr>
            <a:xfrm>
              <a:off x="3067050" y="1804988"/>
              <a:ext cx="6057900" cy="2214562"/>
            </a:xfrm>
            <a:prstGeom prst="rect">
              <a:avLst/>
            </a:prstGeom>
          </p:spPr>
          <p:txBody>
            <a:bodyPr>
              <a:normAutofit lnSpcReduction="10000"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zh-CN" altLang="en-US" dirty="0">
                  <a:ea typeface="微软雅黑" panose="020B0503020204020204" pitchFamily="34" charset="-122"/>
                </a:rPr>
                <a:t> 多进程就是通过主程序去创建多个进程来完成并⾏的效果。</a:t>
              </a:r>
              <a:endParaRPr lang="zh-CN" altLang="en-US" dirty="0"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  <a:defRPr/>
              </a:pPr>
              <a:r>
                <a:rPr lang="zh-CN" altLang="en-US" dirty="0">
                  <a:ea typeface="微软雅黑" panose="020B0503020204020204" pitchFamily="34" charset="-122"/>
                </a:rPr>
                <a:t>Python自带的多进程库 </a:t>
              </a:r>
              <a:r>
                <a:rPr lang="zh-CN" altLang="en-US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multiprocessing </a:t>
              </a:r>
              <a:r>
                <a:rPr lang="zh-CN" altLang="en-US" dirty="0">
                  <a:ea typeface="微软雅黑" panose="020B0503020204020204" pitchFamily="34" charset="-122"/>
                </a:rPr>
                <a:t>可实现多进程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54" name="MH_Other_1"/>
            <p:cNvSpPr/>
            <p:nvPr>
              <p:custDataLst>
                <p:tags r:id="rId3"/>
              </p:custDataLst>
            </p:nvPr>
          </p:nvSpPr>
          <p:spPr bwMode="auto">
            <a:xfrm>
              <a:off x="2682876" y="1890714"/>
              <a:ext cx="288925" cy="377825"/>
            </a:xfrm>
            <a:custGeom>
              <a:avLst/>
              <a:gdLst>
                <a:gd name="T0" fmla="*/ 88122 w 289560"/>
                <a:gd name="T1" fmla="*/ 199537 h 378262"/>
                <a:gd name="T2" fmla="*/ 176246 w 289560"/>
                <a:gd name="T3" fmla="*/ 288027 h 378262"/>
                <a:gd name="T4" fmla="*/ 88122 w 289560"/>
                <a:gd name="T5" fmla="*/ 376518 h 378262"/>
                <a:gd name="T6" fmla="*/ 0 w 289560"/>
                <a:gd name="T7" fmla="*/ 288027 h 378262"/>
                <a:gd name="T8" fmla="*/ 198906 w 289560"/>
                <a:gd name="T9" fmla="*/ 99768 h 378262"/>
                <a:gd name="T10" fmla="*/ 287028 w 289560"/>
                <a:gd name="T11" fmla="*/ 188259 h 378262"/>
                <a:gd name="T12" fmla="*/ 198906 w 289560"/>
                <a:gd name="T13" fmla="*/ 276749 h 378262"/>
                <a:gd name="T14" fmla="*/ 110783 w 289560"/>
                <a:gd name="T15" fmla="*/ 188259 h 378262"/>
                <a:gd name="T16" fmla="*/ 88122 w 289560"/>
                <a:gd name="T17" fmla="*/ 0 h 378262"/>
                <a:gd name="T18" fmla="*/ 176246 w 289560"/>
                <a:gd name="T19" fmla="*/ 88490 h 378262"/>
                <a:gd name="T20" fmla="*/ 88122 w 289560"/>
                <a:gd name="T21" fmla="*/ 176980 h 378262"/>
                <a:gd name="T22" fmla="*/ 0 w 289560"/>
                <a:gd name="T23" fmla="*/ 88490 h 3782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9560" h="378262">
                  <a:moveTo>
                    <a:pt x="88900" y="200462"/>
                  </a:moveTo>
                  <a:lnTo>
                    <a:pt x="177800" y="289362"/>
                  </a:lnTo>
                  <a:lnTo>
                    <a:pt x="88900" y="378262"/>
                  </a:lnTo>
                  <a:lnTo>
                    <a:pt x="0" y="289362"/>
                  </a:lnTo>
                  <a:lnTo>
                    <a:pt x="88900" y="200462"/>
                  </a:lnTo>
                  <a:close/>
                  <a:moveTo>
                    <a:pt x="200660" y="100231"/>
                  </a:moveTo>
                  <a:lnTo>
                    <a:pt x="289560" y="189131"/>
                  </a:lnTo>
                  <a:lnTo>
                    <a:pt x="200660" y="278031"/>
                  </a:lnTo>
                  <a:lnTo>
                    <a:pt x="111760" y="189131"/>
                  </a:lnTo>
                  <a:lnTo>
                    <a:pt x="200660" y="100231"/>
                  </a:lnTo>
                  <a:close/>
                  <a:moveTo>
                    <a:pt x="88900" y="0"/>
                  </a:moveTo>
                  <a:lnTo>
                    <a:pt x="177800" y="88900"/>
                  </a:lnTo>
                  <a:lnTo>
                    <a:pt x="88900" y="177800"/>
                  </a:lnTo>
                  <a:lnTo>
                    <a:pt x="0" y="88900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E2231A"/>
            </a:solidFill>
            <a:ln w="9525">
              <a:solidFill>
                <a:srgbClr val="E2231A"/>
              </a:solidFill>
              <a:round/>
            </a:ln>
          </p:spPr>
          <p:txBody>
            <a:bodyPr anchor="ctr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 flipV="1">
            <a:off x="0" y="1752085"/>
            <a:ext cx="12188825" cy="286627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32316" y="2684460"/>
            <a:ext cx="5106035" cy="583565"/>
          </a:xfrm>
          <a:prstGeom prst="rect">
            <a:avLst/>
          </a:prstGeom>
          <a:solidFill>
            <a:srgbClr val="E2231A"/>
          </a:solidFill>
        </p:spPr>
        <p:txBody>
          <a:bodyPr wrap="none">
            <a:spAutoFit/>
          </a:bodyPr>
          <a:lstStyle/>
          <a:p>
            <a:pPr algn="ctr"/>
            <a:r>
              <a:rPr sz="3200" dirty="0">
                <a:solidFill>
                  <a:schemeClr val="bg1"/>
                </a:solidFill>
                <a:ea typeface="微软雅黑" panose="020B0503020204020204" pitchFamily="34" charset="-122"/>
              </a:rPr>
              <a:t>在Python中优雅地用多进程</a:t>
            </a:r>
            <a:endParaRPr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513674" y="2045793"/>
            <a:ext cx="0" cy="638667"/>
          </a:xfrm>
          <a:prstGeom prst="line">
            <a:avLst/>
          </a:prstGeom>
          <a:ln w="254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484700" y="2045793"/>
            <a:ext cx="0" cy="703329"/>
          </a:xfrm>
          <a:prstGeom prst="line">
            <a:avLst/>
          </a:prstGeom>
          <a:ln w="254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KSO_Shape"/>
          <p:cNvSpPr>
            <a:spLocks noChangeAspect="1"/>
          </p:cNvSpPr>
          <p:nvPr/>
        </p:nvSpPr>
        <p:spPr bwMode="auto">
          <a:xfrm>
            <a:off x="10019400" y="4871246"/>
            <a:ext cx="938293" cy="885337"/>
          </a:xfrm>
          <a:custGeom>
            <a:avLst/>
            <a:gdLst>
              <a:gd name="T0" fmla="*/ 1362577 w 3409"/>
              <a:gd name="T1" fmla="*/ 0 h 3216"/>
              <a:gd name="T2" fmla="*/ 1238994 w 3409"/>
              <a:gd name="T3" fmla="*/ 128869 h 3216"/>
              <a:gd name="T4" fmla="*/ 338532 w 3409"/>
              <a:gd name="T5" fmla="*/ 620579 h 3216"/>
              <a:gd name="T6" fmla="*/ 302091 w 3409"/>
              <a:gd name="T7" fmla="*/ 646458 h 3216"/>
              <a:gd name="T8" fmla="*/ 128336 w 3409"/>
              <a:gd name="T9" fmla="*/ 1570197 h 3216"/>
              <a:gd name="T10" fmla="*/ 1298145 w 3409"/>
              <a:gd name="T11" fmla="*/ 1152428 h 3216"/>
              <a:gd name="T12" fmla="*/ 1426481 w 3409"/>
              <a:gd name="T13" fmla="*/ 1634632 h 3216"/>
              <a:gd name="T14" fmla="*/ 1362577 w 3409"/>
              <a:gd name="T15" fmla="*/ 1698538 h 3216"/>
              <a:gd name="T16" fmla="*/ 0 w 3409"/>
              <a:gd name="T17" fmla="*/ 1698538 h 3216"/>
              <a:gd name="T18" fmla="*/ 0 w 3409"/>
              <a:gd name="T19" fmla="*/ 574102 h 3216"/>
              <a:gd name="T20" fmla="*/ 7922 w 3409"/>
              <a:gd name="T21" fmla="*/ 543469 h 3216"/>
              <a:gd name="T22" fmla="*/ 303147 w 3409"/>
              <a:gd name="T23" fmla="*/ 0 h 3216"/>
              <a:gd name="T24" fmla="*/ 214421 w 3409"/>
              <a:gd name="T25" fmla="*/ 1143978 h 3216"/>
              <a:gd name="T26" fmla="*/ 371804 w 3409"/>
              <a:gd name="T27" fmla="*/ 1037819 h 3216"/>
              <a:gd name="T28" fmla="*/ 424617 w 3409"/>
              <a:gd name="T29" fmla="*/ 1292917 h 3216"/>
              <a:gd name="T30" fmla="*/ 414054 w 3409"/>
              <a:gd name="T31" fmla="*/ 1375309 h 3216"/>
              <a:gd name="T32" fmla="*/ 649072 w 3409"/>
              <a:gd name="T33" fmla="*/ 1408054 h 3216"/>
              <a:gd name="T34" fmla="*/ 908913 w 3409"/>
              <a:gd name="T35" fmla="*/ 1447666 h 3216"/>
              <a:gd name="T36" fmla="*/ 742552 w 3409"/>
              <a:gd name="T37" fmla="*/ 1344676 h 3216"/>
              <a:gd name="T38" fmla="*/ 592034 w 3409"/>
              <a:gd name="T39" fmla="*/ 1330416 h 3216"/>
              <a:gd name="T40" fmla="*/ 604181 w 3409"/>
              <a:gd name="T41" fmla="*/ 1279185 h 3216"/>
              <a:gd name="T42" fmla="*/ 665973 w 3409"/>
              <a:gd name="T43" fmla="*/ 1070565 h 3216"/>
              <a:gd name="T44" fmla="*/ 433067 w 3409"/>
              <a:gd name="T45" fmla="*/ 1185702 h 3216"/>
              <a:gd name="T46" fmla="*/ 474261 w 3409"/>
              <a:gd name="T47" fmla="*/ 954899 h 3216"/>
              <a:gd name="T48" fmla="*/ 354904 w 3409"/>
              <a:gd name="T49" fmla="*/ 173234 h 3216"/>
              <a:gd name="T50" fmla="*/ 281494 w 3409"/>
              <a:gd name="T51" fmla="*/ 577799 h 3216"/>
              <a:gd name="T52" fmla="*/ 960669 w 3409"/>
              <a:gd name="T53" fmla="*/ 921626 h 3216"/>
              <a:gd name="T54" fmla="*/ 931622 w 3409"/>
              <a:gd name="T55" fmla="*/ 1204716 h 3216"/>
              <a:gd name="T56" fmla="*/ 946410 w 3409"/>
              <a:gd name="T57" fmla="*/ 1309818 h 3216"/>
              <a:gd name="T58" fmla="*/ 1019292 w 3409"/>
              <a:gd name="T59" fmla="*/ 1256474 h 3216"/>
              <a:gd name="T60" fmla="*/ 960669 w 3409"/>
              <a:gd name="T61" fmla="*/ 921626 h 3216"/>
              <a:gd name="T62" fmla="*/ 1629283 w 3409"/>
              <a:gd name="T63" fmla="*/ 193304 h 3216"/>
              <a:gd name="T64" fmla="*/ 1383702 w 3409"/>
              <a:gd name="T65" fmla="*/ 199642 h 3216"/>
              <a:gd name="T66" fmla="*/ 1647767 w 3409"/>
              <a:gd name="T67" fmla="*/ 353862 h 3216"/>
              <a:gd name="T68" fmla="*/ 1476653 w 3409"/>
              <a:gd name="T69" fmla="*/ 773743 h 3216"/>
              <a:gd name="T70" fmla="*/ 1793003 w 3409"/>
              <a:gd name="T71" fmla="*/ 366538 h 3216"/>
              <a:gd name="T72" fmla="*/ 1770294 w 3409"/>
              <a:gd name="T73" fmla="*/ 314251 h 3216"/>
              <a:gd name="T74" fmla="*/ 1352014 w 3409"/>
              <a:gd name="T75" fmla="*/ 252985 h 3216"/>
              <a:gd name="T76" fmla="*/ 1255894 w 3409"/>
              <a:gd name="T77" fmla="*/ 1023559 h 3216"/>
              <a:gd name="T78" fmla="*/ 1352014 w 3409"/>
              <a:gd name="T79" fmla="*/ 252985 h 321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409" h="3216">
                <a:moveTo>
                  <a:pt x="646" y="0"/>
                </a:moveTo>
                <a:cubicBezTo>
                  <a:pt x="2580" y="0"/>
                  <a:pt x="2580" y="0"/>
                  <a:pt x="2580" y="0"/>
                </a:cubicBezTo>
                <a:cubicBezTo>
                  <a:pt x="2701" y="0"/>
                  <a:pt x="2701" y="0"/>
                  <a:pt x="2701" y="0"/>
                </a:cubicBezTo>
                <a:cubicBezTo>
                  <a:pt x="2346" y="244"/>
                  <a:pt x="2346" y="244"/>
                  <a:pt x="2346" y="244"/>
                </a:cubicBezTo>
                <a:cubicBezTo>
                  <a:pt x="810" y="244"/>
                  <a:pt x="810" y="244"/>
                  <a:pt x="810" y="244"/>
                </a:cubicBezTo>
                <a:cubicBezTo>
                  <a:pt x="641" y="1175"/>
                  <a:pt x="641" y="1175"/>
                  <a:pt x="641" y="1175"/>
                </a:cubicBezTo>
                <a:cubicBezTo>
                  <a:pt x="630" y="1234"/>
                  <a:pt x="630" y="1234"/>
                  <a:pt x="630" y="1234"/>
                </a:cubicBezTo>
                <a:cubicBezTo>
                  <a:pt x="572" y="1224"/>
                  <a:pt x="572" y="1224"/>
                  <a:pt x="572" y="1224"/>
                </a:cubicBezTo>
                <a:cubicBezTo>
                  <a:pt x="243" y="1169"/>
                  <a:pt x="243" y="1169"/>
                  <a:pt x="243" y="1169"/>
                </a:cubicBezTo>
                <a:cubicBezTo>
                  <a:pt x="243" y="2973"/>
                  <a:pt x="243" y="2973"/>
                  <a:pt x="243" y="2973"/>
                </a:cubicBezTo>
                <a:cubicBezTo>
                  <a:pt x="2458" y="2973"/>
                  <a:pt x="2458" y="2973"/>
                  <a:pt x="2458" y="2973"/>
                </a:cubicBezTo>
                <a:cubicBezTo>
                  <a:pt x="2458" y="2182"/>
                  <a:pt x="2458" y="2182"/>
                  <a:pt x="2458" y="2182"/>
                </a:cubicBezTo>
                <a:cubicBezTo>
                  <a:pt x="2701" y="1862"/>
                  <a:pt x="2701" y="1862"/>
                  <a:pt x="2701" y="1862"/>
                </a:cubicBezTo>
                <a:cubicBezTo>
                  <a:pt x="2701" y="3095"/>
                  <a:pt x="2701" y="3095"/>
                  <a:pt x="2701" y="3095"/>
                </a:cubicBezTo>
                <a:cubicBezTo>
                  <a:pt x="2701" y="3216"/>
                  <a:pt x="2701" y="3216"/>
                  <a:pt x="2701" y="3216"/>
                </a:cubicBezTo>
                <a:cubicBezTo>
                  <a:pt x="2580" y="3216"/>
                  <a:pt x="2580" y="3216"/>
                  <a:pt x="2580" y="3216"/>
                </a:cubicBezTo>
                <a:cubicBezTo>
                  <a:pt x="122" y="3216"/>
                  <a:pt x="122" y="3216"/>
                  <a:pt x="122" y="3216"/>
                </a:cubicBezTo>
                <a:cubicBezTo>
                  <a:pt x="0" y="3216"/>
                  <a:pt x="0" y="3216"/>
                  <a:pt x="0" y="3216"/>
                </a:cubicBezTo>
                <a:cubicBezTo>
                  <a:pt x="0" y="3095"/>
                  <a:pt x="0" y="3095"/>
                  <a:pt x="0" y="3095"/>
                </a:cubicBezTo>
                <a:cubicBezTo>
                  <a:pt x="0" y="1087"/>
                  <a:pt x="0" y="1087"/>
                  <a:pt x="0" y="1087"/>
                </a:cubicBezTo>
                <a:cubicBezTo>
                  <a:pt x="0" y="1057"/>
                  <a:pt x="0" y="1057"/>
                  <a:pt x="0" y="1057"/>
                </a:cubicBezTo>
                <a:cubicBezTo>
                  <a:pt x="15" y="1029"/>
                  <a:pt x="15" y="1029"/>
                  <a:pt x="15" y="1029"/>
                </a:cubicBezTo>
                <a:cubicBezTo>
                  <a:pt x="539" y="64"/>
                  <a:pt x="539" y="64"/>
                  <a:pt x="539" y="64"/>
                </a:cubicBezTo>
                <a:cubicBezTo>
                  <a:pt x="574" y="0"/>
                  <a:pt x="574" y="0"/>
                  <a:pt x="574" y="0"/>
                </a:cubicBezTo>
                <a:cubicBezTo>
                  <a:pt x="646" y="0"/>
                  <a:pt x="646" y="0"/>
                  <a:pt x="646" y="0"/>
                </a:cubicBezTo>
                <a:close/>
                <a:moveTo>
                  <a:pt x="406" y="2166"/>
                </a:moveTo>
                <a:cubicBezTo>
                  <a:pt x="567" y="2251"/>
                  <a:pt x="567" y="2251"/>
                  <a:pt x="567" y="2251"/>
                </a:cubicBezTo>
                <a:cubicBezTo>
                  <a:pt x="572" y="2241"/>
                  <a:pt x="717" y="1843"/>
                  <a:pt x="704" y="1965"/>
                </a:cubicBezTo>
                <a:cubicBezTo>
                  <a:pt x="692" y="2084"/>
                  <a:pt x="615" y="2249"/>
                  <a:pt x="647" y="2358"/>
                </a:cubicBezTo>
                <a:cubicBezTo>
                  <a:pt x="670" y="2436"/>
                  <a:pt x="719" y="2473"/>
                  <a:pt x="804" y="2448"/>
                </a:cubicBezTo>
                <a:cubicBezTo>
                  <a:pt x="839" y="2438"/>
                  <a:pt x="880" y="2419"/>
                  <a:pt x="923" y="2395"/>
                </a:cubicBezTo>
                <a:cubicBezTo>
                  <a:pt x="858" y="2470"/>
                  <a:pt x="802" y="2543"/>
                  <a:pt x="784" y="2604"/>
                </a:cubicBezTo>
                <a:cubicBezTo>
                  <a:pt x="758" y="2691"/>
                  <a:pt x="781" y="2756"/>
                  <a:pt x="879" y="2785"/>
                </a:cubicBezTo>
                <a:cubicBezTo>
                  <a:pt x="1012" y="2824"/>
                  <a:pt x="1133" y="2736"/>
                  <a:pt x="1229" y="2666"/>
                </a:cubicBezTo>
                <a:cubicBezTo>
                  <a:pt x="1239" y="2658"/>
                  <a:pt x="1248" y="2651"/>
                  <a:pt x="1257" y="2645"/>
                </a:cubicBezTo>
                <a:cubicBezTo>
                  <a:pt x="1367" y="2786"/>
                  <a:pt x="1720" y="2741"/>
                  <a:pt x="1721" y="2741"/>
                </a:cubicBezTo>
                <a:cubicBezTo>
                  <a:pt x="1698" y="2560"/>
                  <a:pt x="1698" y="2560"/>
                  <a:pt x="1698" y="2560"/>
                </a:cubicBezTo>
                <a:cubicBezTo>
                  <a:pt x="1697" y="2560"/>
                  <a:pt x="1415" y="2596"/>
                  <a:pt x="1406" y="2546"/>
                </a:cubicBezTo>
                <a:cubicBezTo>
                  <a:pt x="1388" y="2453"/>
                  <a:pt x="1337" y="2426"/>
                  <a:pt x="1262" y="2440"/>
                </a:cubicBezTo>
                <a:cubicBezTo>
                  <a:pt x="1216" y="2449"/>
                  <a:pt x="1172" y="2481"/>
                  <a:pt x="1121" y="2519"/>
                </a:cubicBezTo>
                <a:cubicBezTo>
                  <a:pt x="1079" y="2549"/>
                  <a:pt x="1030" y="2585"/>
                  <a:pt x="988" y="2602"/>
                </a:cubicBezTo>
                <a:cubicBezTo>
                  <a:pt x="1024" y="2552"/>
                  <a:pt x="1085" y="2486"/>
                  <a:pt x="1144" y="2422"/>
                </a:cubicBezTo>
                <a:cubicBezTo>
                  <a:pt x="1232" y="2326"/>
                  <a:pt x="1316" y="2235"/>
                  <a:pt x="1334" y="2167"/>
                </a:cubicBezTo>
                <a:cubicBezTo>
                  <a:pt x="1354" y="2089"/>
                  <a:pt x="1327" y="2045"/>
                  <a:pt x="1261" y="2027"/>
                </a:cubicBezTo>
                <a:cubicBezTo>
                  <a:pt x="1195" y="2010"/>
                  <a:pt x="1095" y="2074"/>
                  <a:pt x="984" y="2145"/>
                </a:cubicBezTo>
                <a:cubicBezTo>
                  <a:pt x="928" y="2181"/>
                  <a:pt x="869" y="2218"/>
                  <a:pt x="820" y="2245"/>
                </a:cubicBezTo>
                <a:cubicBezTo>
                  <a:pt x="826" y="2173"/>
                  <a:pt x="849" y="2064"/>
                  <a:pt x="868" y="1971"/>
                </a:cubicBezTo>
                <a:cubicBezTo>
                  <a:pt x="882" y="1905"/>
                  <a:pt x="894" y="1846"/>
                  <a:pt x="898" y="1808"/>
                </a:cubicBezTo>
                <a:cubicBezTo>
                  <a:pt x="990" y="1069"/>
                  <a:pt x="408" y="2163"/>
                  <a:pt x="406" y="2166"/>
                </a:cubicBezTo>
                <a:close/>
                <a:moveTo>
                  <a:pt x="672" y="328"/>
                </a:moveTo>
                <a:cubicBezTo>
                  <a:pt x="279" y="1052"/>
                  <a:pt x="279" y="1052"/>
                  <a:pt x="279" y="1052"/>
                </a:cubicBezTo>
                <a:cubicBezTo>
                  <a:pt x="533" y="1094"/>
                  <a:pt x="533" y="1094"/>
                  <a:pt x="533" y="1094"/>
                </a:cubicBezTo>
                <a:cubicBezTo>
                  <a:pt x="672" y="328"/>
                  <a:pt x="672" y="328"/>
                  <a:pt x="672" y="328"/>
                </a:cubicBezTo>
                <a:close/>
                <a:moveTo>
                  <a:pt x="1819" y="1745"/>
                </a:moveTo>
                <a:cubicBezTo>
                  <a:pt x="1730" y="2262"/>
                  <a:pt x="1730" y="2262"/>
                  <a:pt x="1730" y="2262"/>
                </a:cubicBezTo>
                <a:cubicBezTo>
                  <a:pt x="1764" y="2281"/>
                  <a:pt x="1764" y="2281"/>
                  <a:pt x="1764" y="2281"/>
                </a:cubicBezTo>
                <a:cubicBezTo>
                  <a:pt x="1723" y="2439"/>
                  <a:pt x="1723" y="2439"/>
                  <a:pt x="1723" y="2439"/>
                </a:cubicBezTo>
                <a:cubicBezTo>
                  <a:pt x="1792" y="2480"/>
                  <a:pt x="1792" y="2480"/>
                  <a:pt x="1792" y="2480"/>
                </a:cubicBezTo>
                <a:cubicBezTo>
                  <a:pt x="1905" y="2364"/>
                  <a:pt x="1905" y="2364"/>
                  <a:pt x="1905" y="2364"/>
                </a:cubicBezTo>
                <a:cubicBezTo>
                  <a:pt x="1930" y="2379"/>
                  <a:pt x="1930" y="2379"/>
                  <a:pt x="1930" y="2379"/>
                </a:cubicBezTo>
                <a:cubicBezTo>
                  <a:pt x="2319" y="2038"/>
                  <a:pt x="2319" y="2038"/>
                  <a:pt x="2319" y="2038"/>
                </a:cubicBezTo>
                <a:cubicBezTo>
                  <a:pt x="1819" y="1745"/>
                  <a:pt x="1819" y="1745"/>
                  <a:pt x="1819" y="1745"/>
                </a:cubicBezTo>
                <a:close/>
                <a:moveTo>
                  <a:pt x="3094" y="444"/>
                </a:moveTo>
                <a:cubicBezTo>
                  <a:pt x="3085" y="366"/>
                  <a:pt x="3085" y="366"/>
                  <a:pt x="3085" y="366"/>
                </a:cubicBezTo>
                <a:cubicBezTo>
                  <a:pt x="2885" y="248"/>
                  <a:pt x="2885" y="248"/>
                  <a:pt x="2885" y="248"/>
                </a:cubicBezTo>
                <a:cubicBezTo>
                  <a:pt x="2620" y="378"/>
                  <a:pt x="2620" y="378"/>
                  <a:pt x="2620" y="378"/>
                </a:cubicBezTo>
                <a:cubicBezTo>
                  <a:pt x="2848" y="511"/>
                  <a:pt x="2848" y="511"/>
                  <a:pt x="2848" y="511"/>
                </a:cubicBezTo>
                <a:cubicBezTo>
                  <a:pt x="3120" y="670"/>
                  <a:pt x="3120" y="670"/>
                  <a:pt x="3120" y="670"/>
                </a:cubicBezTo>
                <a:cubicBezTo>
                  <a:pt x="3201" y="718"/>
                  <a:pt x="3201" y="718"/>
                  <a:pt x="3201" y="718"/>
                </a:cubicBezTo>
                <a:cubicBezTo>
                  <a:pt x="3126" y="1003"/>
                  <a:pt x="2993" y="1253"/>
                  <a:pt x="2796" y="1465"/>
                </a:cubicBezTo>
                <a:cubicBezTo>
                  <a:pt x="2929" y="1589"/>
                  <a:pt x="2929" y="1589"/>
                  <a:pt x="2929" y="1589"/>
                </a:cubicBezTo>
                <a:cubicBezTo>
                  <a:pt x="3163" y="1336"/>
                  <a:pt x="3316" y="1037"/>
                  <a:pt x="3395" y="694"/>
                </a:cubicBezTo>
                <a:cubicBezTo>
                  <a:pt x="3409" y="629"/>
                  <a:pt x="3409" y="629"/>
                  <a:pt x="3409" y="629"/>
                </a:cubicBezTo>
                <a:cubicBezTo>
                  <a:pt x="3352" y="595"/>
                  <a:pt x="3352" y="595"/>
                  <a:pt x="3352" y="595"/>
                </a:cubicBezTo>
                <a:cubicBezTo>
                  <a:pt x="3094" y="444"/>
                  <a:pt x="3094" y="444"/>
                  <a:pt x="3094" y="444"/>
                </a:cubicBezTo>
                <a:close/>
                <a:moveTo>
                  <a:pt x="2560" y="479"/>
                </a:moveTo>
                <a:cubicBezTo>
                  <a:pt x="2250" y="824"/>
                  <a:pt x="2026" y="1215"/>
                  <a:pt x="1878" y="1645"/>
                </a:cubicBezTo>
                <a:cubicBezTo>
                  <a:pt x="2044" y="1743"/>
                  <a:pt x="2211" y="1841"/>
                  <a:pt x="2378" y="1938"/>
                </a:cubicBezTo>
                <a:cubicBezTo>
                  <a:pt x="2664" y="1579"/>
                  <a:pt x="2893" y="1191"/>
                  <a:pt x="3060" y="772"/>
                </a:cubicBezTo>
                <a:cubicBezTo>
                  <a:pt x="2894" y="675"/>
                  <a:pt x="2727" y="577"/>
                  <a:pt x="2560" y="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77804" y="5126816"/>
            <a:ext cx="9934730" cy="893310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1662" y="2128871"/>
            <a:ext cx="4827278" cy="92337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8613" y="3603085"/>
            <a:ext cx="4840327" cy="923370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5767" y="1583620"/>
            <a:ext cx="99549" cy="4261889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5767" y="1583620"/>
            <a:ext cx="4863173" cy="12796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1558321" y="2245540"/>
            <a:ext cx="451480" cy="690033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517646" y="3830033"/>
            <a:ext cx="470118" cy="469474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567400" y="5342126"/>
            <a:ext cx="453500" cy="46269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9"/>
          <p:cNvSpPr txBox="1"/>
          <p:nvPr/>
        </p:nvSpPr>
        <p:spPr>
          <a:xfrm>
            <a:off x="1987763" y="3803228"/>
            <a:ext cx="38707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多线程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9"/>
          <p:cNvSpPr txBox="1"/>
          <p:nvPr/>
        </p:nvSpPr>
        <p:spPr>
          <a:xfrm>
            <a:off x="1987763" y="2329015"/>
            <a:ext cx="41511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为什么要学习多线程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19"/>
          <p:cNvSpPr txBox="1"/>
          <p:nvPr/>
        </p:nvSpPr>
        <p:spPr>
          <a:xfrm>
            <a:off x="1987763" y="5311929"/>
            <a:ext cx="38707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多线程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4317" b="9584"/>
          <a:stretch>
            <a:fillRect/>
          </a:stretch>
        </p:blipFill>
        <p:spPr>
          <a:xfrm>
            <a:off x="6278848" y="1583619"/>
            <a:ext cx="4933686" cy="3287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开启多进程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39471" y="6156399"/>
            <a:ext cx="2382520" cy="460375"/>
          </a:xfrm>
          <a:prstGeom prst="rect">
            <a:avLst/>
          </a:prstGeom>
          <a:solidFill>
            <a:srgbClr val="E2231A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anose="02070309020205020404"/>
              </a:rPr>
              <a:t> </a:t>
            </a:r>
            <a:r>
              <a:rPr lang="zh-CN" altLang="en-US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开启线程方式</a:t>
            </a:r>
            <a:r>
              <a:rPr lang="en-US" altLang="zh-CN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b="1" dirty="0" err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640" y="984885"/>
            <a:ext cx="11091545" cy="5631815"/>
          </a:xfrm>
          <a:prstGeom prst="rect">
            <a:avLst/>
          </a:prstGeom>
          <a:noFill/>
          <a:ln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92035" y="1318260"/>
            <a:ext cx="27419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第二种写法：</a:t>
            </a:r>
            <a:endParaRPr lang="zh-CN" altLang="en-US" sz="20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5350" y="5331460"/>
            <a:ext cx="83439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800" b="1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</a:t>
            </a:r>
            <a:r>
              <a:rPr lang="zh-CN" altLang="en-US" sz="18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多线程和多进程，看似写法一样呢. 但本质上多线程和多进程的执⾏过程是不⼀样的, python的作者为了让开发⼈员更舒服. 采⽤了⼏乎完全相同的API.</a:t>
            </a:r>
            <a:endParaRPr lang="zh-CN" altLang="en-US" sz="18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6620" y="1318260"/>
            <a:ext cx="27419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创建并开启多进程：</a:t>
            </a:r>
            <a:endParaRPr lang="zh-CN" altLang="en-US" sz="2000" b="1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620" y="1920240"/>
            <a:ext cx="3337560" cy="30175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35" y="1920240"/>
            <a:ext cx="3139440" cy="2659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_2"/>
          <p:cNvSpPr/>
          <p:nvPr>
            <p:custDataLst>
              <p:tags r:id="rId1"/>
            </p:custDataLst>
          </p:nvPr>
        </p:nvSpPr>
        <p:spPr>
          <a:xfrm>
            <a:off x="2261599" y="1929204"/>
            <a:ext cx="304721" cy="304721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0" name="MH_Other_4"/>
          <p:cNvSpPr/>
          <p:nvPr>
            <p:custDataLst>
              <p:tags r:id="rId2"/>
            </p:custDataLst>
          </p:nvPr>
        </p:nvSpPr>
        <p:spPr>
          <a:xfrm>
            <a:off x="6537210" y="3748005"/>
            <a:ext cx="304721" cy="304721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" name="MH_Text_1"/>
          <p:cNvSpPr/>
          <p:nvPr>
            <p:custDataLst>
              <p:tags r:id="rId3"/>
            </p:custDataLst>
          </p:nvPr>
        </p:nvSpPr>
        <p:spPr>
          <a:xfrm>
            <a:off x="6995894" y="2070384"/>
            <a:ext cx="3221786" cy="1315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r>
              <a:rPr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用处：进行高性能计算。只有多进程方案设计合理，才能加速计算。</a:t>
            </a:r>
            <a:endParaRPr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Other_5"/>
          <p:cNvSpPr txBox="1"/>
          <p:nvPr>
            <p:custDataLst>
              <p:tags r:id="rId4"/>
            </p:custDataLst>
          </p:nvPr>
        </p:nvSpPr>
        <p:spPr>
          <a:xfrm>
            <a:off x="1964813" y="4709779"/>
            <a:ext cx="312657" cy="234889"/>
          </a:xfrm>
          <a:custGeom>
            <a:avLst/>
            <a:gdLst/>
            <a:ahLst/>
            <a:cxnLst/>
            <a:rect l="l" t="t" r="r" b="b"/>
            <a:pathLst>
              <a:path w="312502" h="234925">
                <a:moveTo>
                  <a:pt x="282402" y="0"/>
                </a:moveTo>
                <a:cubicBezTo>
                  <a:pt x="289496" y="0"/>
                  <a:pt x="295226" y="273"/>
                  <a:pt x="299591" y="819"/>
                </a:cubicBezTo>
                <a:cubicBezTo>
                  <a:pt x="303957" y="1364"/>
                  <a:pt x="307163" y="2387"/>
                  <a:pt x="309209" y="3888"/>
                </a:cubicBezTo>
                <a:cubicBezTo>
                  <a:pt x="311256" y="5389"/>
                  <a:pt x="312347" y="7231"/>
                  <a:pt x="312484" y="9413"/>
                </a:cubicBezTo>
                <a:cubicBezTo>
                  <a:pt x="312620" y="11596"/>
                  <a:pt x="312006" y="14188"/>
                  <a:pt x="310642" y="17190"/>
                </a:cubicBezTo>
                <a:lnTo>
                  <a:pt x="262756" y="128922"/>
                </a:lnTo>
                <a:lnTo>
                  <a:pt x="262756" y="192360"/>
                </a:lnTo>
                <a:cubicBezTo>
                  <a:pt x="262756" y="201637"/>
                  <a:pt x="261733" y="209072"/>
                  <a:pt x="259687" y="214666"/>
                </a:cubicBezTo>
                <a:cubicBezTo>
                  <a:pt x="257640" y="220259"/>
                  <a:pt x="254503" y="224557"/>
                  <a:pt x="250273" y="227558"/>
                </a:cubicBezTo>
                <a:cubicBezTo>
                  <a:pt x="246044" y="230559"/>
                  <a:pt x="240587" y="232538"/>
                  <a:pt x="233902" y="233493"/>
                </a:cubicBezTo>
                <a:cubicBezTo>
                  <a:pt x="227217" y="234448"/>
                  <a:pt x="219509" y="234925"/>
                  <a:pt x="210778" y="234925"/>
                </a:cubicBezTo>
                <a:cubicBezTo>
                  <a:pt x="201774" y="234925"/>
                  <a:pt x="194134" y="234448"/>
                  <a:pt x="187859" y="233493"/>
                </a:cubicBezTo>
                <a:cubicBezTo>
                  <a:pt x="181583" y="232538"/>
                  <a:pt x="176399" y="230559"/>
                  <a:pt x="172306" y="227558"/>
                </a:cubicBezTo>
                <a:cubicBezTo>
                  <a:pt x="168213" y="224557"/>
                  <a:pt x="165280" y="220259"/>
                  <a:pt x="163507" y="214666"/>
                </a:cubicBezTo>
                <a:cubicBezTo>
                  <a:pt x="161733" y="209072"/>
                  <a:pt x="160846" y="201637"/>
                  <a:pt x="160846" y="192360"/>
                </a:cubicBezTo>
                <a:cubicBezTo>
                  <a:pt x="160846" y="181992"/>
                  <a:pt x="161324" y="172442"/>
                  <a:pt x="162279" y="163711"/>
                </a:cubicBezTo>
                <a:cubicBezTo>
                  <a:pt x="163234" y="154980"/>
                  <a:pt x="164803" y="146658"/>
                  <a:pt x="166985" y="138745"/>
                </a:cubicBezTo>
                <a:cubicBezTo>
                  <a:pt x="169168" y="130832"/>
                  <a:pt x="172101" y="123192"/>
                  <a:pt x="175785" y="115825"/>
                </a:cubicBezTo>
                <a:cubicBezTo>
                  <a:pt x="179468" y="108458"/>
                  <a:pt x="183902" y="100955"/>
                  <a:pt x="189086" y="93315"/>
                </a:cubicBezTo>
                <a:lnTo>
                  <a:pt x="241065" y="15143"/>
                </a:lnTo>
                <a:cubicBezTo>
                  <a:pt x="242975" y="12415"/>
                  <a:pt x="244953" y="10095"/>
                  <a:pt x="246999" y="8186"/>
                </a:cubicBezTo>
                <a:cubicBezTo>
                  <a:pt x="249046" y="6276"/>
                  <a:pt x="251638" y="4707"/>
                  <a:pt x="254775" y="3479"/>
                </a:cubicBezTo>
                <a:cubicBezTo>
                  <a:pt x="257913" y="2251"/>
                  <a:pt x="261665" y="1364"/>
                  <a:pt x="266031" y="819"/>
                </a:cubicBezTo>
                <a:cubicBezTo>
                  <a:pt x="270396" y="273"/>
                  <a:pt x="275853" y="0"/>
                  <a:pt x="282402" y="0"/>
                </a:cubicBezTo>
                <a:close/>
                <a:moveTo>
                  <a:pt x="121556" y="0"/>
                </a:moveTo>
                <a:cubicBezTo>
                  <a:pt x="128650" y="0"/>
                  <a:pt x="134380" y="273"/>
                  <a:pt x="138745" y="819"/>
                </a:cubicBezTo>
                <a:cubicBezTo>
                  <a:pt x="143111" y="1364"/>
                  <a:pt x="146385" y="2387"/>
                  <a:pt x="148568" y="3888"/>
                </a:cubicBezTo>
                <a:cubicBezTo>
                  <a:pt x="150751" y="5389"/>
                  <a:pt x="151842" y="7231"/>
                  <a:pt x="151842" y="9413"/>
                </a:cubicBezTo>
                <a:cubicBezTo>
                  <a:pt x="151842" y="11596"/>
                  <a:pt x="151296" y="14188"/>
                  <a:pt x="150205" y="17190"/>
                </a:cubicBezTo>
                <a:lnTo>
                  <a:pt x="101910" y="128922"/>
                </a:lnTo>
                <a:lnTo>
                  <a:pt x="101910" y="192360"/>
                </a:lnTo>
                <a:cubicBezTo>
                  <a:pt x="101910" y="201637"/>
                  <a:pt x="100887" y="209072"/>
                  <a:pt x="98841" y="214666"/>
                </a:cubicBezTo>
                <a:cubicBezTo>
                  <a:pt x="96794" y="220259"/>
                  <a:pt x="93657" y="224557"/>
                  <a:pt x="89427" y="227558"/>
                </a:cubicBezTo>
                <a:cubicBezTo>
                  <a:pt x="85198" y="230559"/>
                  <a:pt x="79809" y="232538"/>
                  <a:pt x="73261" y="233493"/>
                </a:cubicBezTo>
                <a:cubicBezTo>
                  <a:pt x="66712" y="234448"/>
                  <a:pt x="58936" y="234925"/>
                  <a:pt x="49932" y="234925"/>
                </a:cubicBezTo>
                <a:cubicBezTo>
                  <a:pt x="40928" y="234925"/>
                  <a:pt x="33288" y="234448"/>
                  <a:pt x="27013" y="233493"/>
                </a:cubicBezTo>
                <a:cubicBezTo>
                  <a:pt x="20737" y="232538"/>
                  <a:pt x="15621" y="230559"/>
                  <a:pt x="11665" y="227558"/>
                </a:cubicBezTo>
                <a:cubicBezTo>
                  <a:pt x="7708" y="224557"/>
                  <a:pt x="4775" y="220259"/>
                  <a:pt x="2865" y="214666"/>
                </a:cubicBezTo>
                <a:cubicBezTo>
                  <a:pt x="955" y="209072"/>
                  <a:pt x="0" y="201637"/>
                  <a:pt x="0" y="192360"/>
                </a:cubicBezTo>
                <a:cubicBezTo>
                  <a:pt x="0" y="181992"/>
                  <a:pt x="478" y="172442"/>
                  <a:pt x="1433" y="163711"/>
                </a:cubicBezTo>
                <a:cubicBezTo>
                  <a:pt x="2388" y="154980"/>
                  <a:pt x="3957" y="146658"/>
                  <a:pt x="6139" y="138745"/>
                </a:cubicBezTo>
                <a:cubicBezTo>
                  <a:pt x="8322" y="130832"/>
                  <a:pt x="11255" y="123192"/>
                  <a:pt x="14939" y="115825"/>
                </a:cubicBezTo>
                <a:cubicBezTo>
                  <a:pt x="18622" y="108458"/>
                  <a:pt x="23056" y="100955"/>
                  <a:pt x="28240" y="93315"/>
                </a:cubicBezTo>
                <a:lnTo>
                  <a:pt x="80628" y="15143"/>
                </a:lnTo>
                <a:cubicBezTo>
                  <a:pt x="82538" y="12415"/>
                  <a:pt x="84516" y="10095"/>
                  <a:pt x="86562" y="8186"/>
                </a:cubicBezTo>
                <a:cubicBezTo>
                  <a:pt x="88609" y="6276"/>
                  <a:pt x="91201" y="4707"/>
                  <a:pt x="94339" y="3479"/>
                </a:cubicBezTo>
                <a:cubicBezTo>
                  <a:pt x="97477" y="2251"/>
                  <a:pt x="101228" y="1364"/>
                  <a:pt x="105594" y="819"/>
                </a:cubicBezTo>
                <a:cubicBezTo>
                  <a:pt x="109959" y="273"/>
                  <a:pt x="115280" y="0"/>
                  <a:pt x="1215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6600" b="1" dirty="0">
              <a:solidFill>
                <a:schemeClr val="accent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MH_Other_6"/>
          <p:cNvSpPr txBox="1"/>
          <p:nvPr>
            <p:custDataLst>
              <p:tags r:id="rId5"/>
            </p:custDataLst>
          </p:nvPr>
        </p:nvSpPr>
        <p:spPr>
          <a:xfrm>
            <a:off x="6537522" y="2157676"/>
            <a:ext cx="312657" cy="234889"/>
          </a:xfrm>
          <a:custGeom>
            <a:avLst/>
            <a:gdLst/>
            <a:ahLst/>
            <a:cxnLst/>
            <a:rect l="l" t="t" r="r" b="b"/>
            <a:pathLst>
              <a:path w="312502" h="234925">
                <a:moveTo>
                  <a:pt x="282402" y="0"/>
                </a:moveTo>
                <a:cubicBezTo>
                  <a:pt x="289496" y="0"/>
                  <a:pt x="295226" y="273"/>
                  <a:pt x="299591" y="818"/>
                </a:cubicBezTo>
                <a:cubicBezTo>
                  <a:pt x="303957" y="1364"/>
                  <a:pt x="307163" y="2387"/>
                  <a:pt x="309210" y="3888"/>
                </a:cubicBezTo>
                <a:cubicBezTo>
                  <a:pt x="311256" y="5389"/>
                  <a:pt x="312347" y="7230"/>
                  <a:pt x="312484" y="9413"/>
                </a:cubicBezTo>
                <a:cubicBezTo>
                  <a:pt x="312620" y="11596"/>
                  <a:pt x="312006" y="14188"/>
                  <a:pt x="310642" y="17190"/>
                </a:cubicBezTo>
                <a:lnTo>
                  <a:pt x="262757" y="128922"/>
                </a:lnTo>
                <a:lnTo>
                  <a:pt x="262757" y="192360"/>
                </a:lnTo>
                <a:cubicBezTo>
                  <a:pt x="262757" y="201637"/>
                  <a:pt x="261733" y="209072"/>
                  <a:pt x="259687" y="214666"/>
                </a:cubicBezTo>
                <a:cubicBezTo>
                  <a:pt x="257641" y="220259"/>
                  <a:pt x="254503" y="224557"/>
                  <a:pt x="250274" y="227558"/>
                </a:cubicBezTo>
                <a:cubicBezTo>
                  <a:pt x="246044" y="230559"/>
                  <a:pt x="240587" y="232538"/>
                  <a:pt x="233902" y="233493"/>
                </a:cubicBezTo>
                <a:cubicBezTo>
                  <a:pt x="227218" y="234448"/>
                  <a:pt x="219510" y="234925"/>
                  <a:pt x="210778" y="234925"/>
                </a:cubicBezTo>
                <a:cubicBezTo>
                  <a:pt x="201774" y="234925"/>
                  <a:pt x="194134" y="234448"/>
                  <a:pt x="187859" y="233493"/>
                </a:cubicBezTo>
                <a:cubicBezTo>
                  <a:pt x="181583" y="232538"/>
                  <a:pt x="176399" y="230559"/>
                  <a:pt x="172306" y="227558"/>
                </a:cubicBezTo>
                <a:cubicBezTo>
                  <a:pt x="168213" y="224557"/>
                  <a:pt x="165280" y="220259"/>
                  <a:pt x="163507" y="214666"/>
                </a:cubicBezTo>
                <a:cubicBezTo>
                  <a:pt x="161733" y="209072"/>
                  <a:pt x="160846" y="201637"/>
                  <a:pt x="160846" y="192360"/>
                </a:cubicBezTo>
                <a:cubicBezTo>
                  <a:pt x="160846" y="181992"/>
                  <a:pt x="161324" y="172442"/>
                  <a:pt x="162279" y="163711"/>
                </a:cubicBezTo>
                <a:cubicBezTo>
                  <a:pt x="163234" y="154980"/>
                  <a:pt x="164803" y="146658"/>
                  <a:pt x="166986" y="138745"/>
                </a:cubicBezTo>
                <a:cubicBezTo>
                  <a:pt x="169168" y="130832"/>
                  <a:pt x="172102" y="123192"/>
                  <a:pt x="175785" y="115825"/>
                </a:cubicBezTo>
                <a:cubicBezTo>
                  <a:pt x="179469" y="108458"/>
                  <a:pt x="183902" y="100955"/>
                  <a:pt x="189087" y="93315"/>
                </a:cubicBezTo>
                <a:lnTo>
                  <a:pt x="241065" y="15143"/>
                </a:lnTo>
                <a:cubicBezTo>
                  <a:pt x="242975" y="12415"/>
                  <a:pt x="244953" y="10095"/>
                  <a:pt x="246999" y="8185"/>
                </a:cubicBezTo>
                <a:cubicBezTo>
                  <a:pt x="249046" y="6275"/>
                  <a:pt x="251638" y="4707"/>
                  <a:pt x="254776" y="3479"/>
                </a:cubicBezTo>
                <a:cubicBezTo>
                  <a:pt x="257913" y="2251"/>
                  <a:pt x="261665" y="1364"/>
                  <a:pt x="266031" y="818"/>
                </a:cubicBezTo>
                <a:cubicBezTo>
                  <a:pt x="270396" y="273"/>
                  <a:pt x="275853" y="0"/>
                  <a:pt x="282402" y="0"/>
                </a:cubicBezTo>
                <a:close/>
                <a:moveTo>
                  <a:pt x="121556" y="0"/>
                </a:moveTo>
                <a:cubicBezTo>
                  <a:pt x="128650" y="0"/>
                  <a:pt x="134380" y="273"/>
                  <a:pt x="138746" y="818"/>
                </a:cubicBezTo>
                <a:cubicBezTo>
                  <a:pt x="143111" y="1364"/>
                  <a:pt x="146385" y="2387"/>
                  <a:pt x="148568" y="3888"/>
                </a:cubicBezTo>
                <a:cubicBezTo>
                  <a:pt x="150751" y="5389"/>
                  <a:pt x="151842" y="7230"/>
                  <a:pt x="151842" y="9413"/>
                </a:cubicBezTo>
                <a:cubicBezTo>
                  <a:pt x="151842" y="11596"/>
                  <a:pt x="151297" y="14188"/>
                  <a:pt x="150205" y="17190"/>
                </a:cubicBezTo>
                <a:lnTo>
                  <a:pt x="101911" y="128922"/>
                </a:lnTo>
                <a:lnTo>
                  <a:pt x="101911" y="192360"/>
                </a:lnTo>
                <a:cubicBezTo>
                  <a:pt x="101911" y="201637"/>
                  <a:pt x="100887" y="209072"/>
                  <a:pt x="98841" y="214666"/>
                </a:cubicBezTo>
                <a:cubicBezTo>
                  <a:pt x="96795" y="220259"/>
                  <a:pt x="93657" y="224557"/>
                  <a:pt x="89428" y="227558"/>
                </a:cubicBezTo>
                <a:cubicBezTo>
                  <a:pt x="85198" y="230559"/>
                  <a:pt x="79810" y="232538"/>
                  <a:pt x="73261" y="233493"/>
                </a:cubicBezTo>
                <a:cubicBezTo>
                  <a:pt x="66713" y="234448"/>
                  <a:pt x="58936" y="234925"/>
                  <a:pt x="49932" y="234925"/>
                </a:cubicBezTo>
                <a:cubicBezTo>
                  <a:pt x="40928" y="234925"/>
                  <a:pt x="33288" y="234448"/>
                  <a:pt x="27013" y="233493"/>
                </a:cubicBezTo>
                <a:cubicBezTo>
                  <a:pt x="20737" y="232538"/>
                  <a:pt x="15621" y="230559"/>
                  <a:pt x="11665" y="227558"/>
                </a:cubicBezTo>
                <a:cubicBezTo>
                  <a:pt x="7709" y="224557"/>
                  <a:pt x="4775" y="220259"/>
                  <a:pt x="2865" y="214666"/>
                </a:cubicBezTo>
                <a:cubicBezTo>
                  <a:pt x="955" y="209072"/>
                  <a:pt x="0" y="201637"/>
                  <a:pt x="0" y="192360"/>
                </a:cubicBezTo>
                <a:cubicBezTo>
                  <a:pt x="0" y="181992"/>
                  <a:pt x="478" y="172442"/>
                  <a:pt x="1433" y="163711"/>
                </a:cubicBezTo>
                <a:cubicBezTo>
                  <a:pt x="2388" y="154980"/>
                  <a:pt x="3957" y="146658"/>
                  <a:pt x="6140" y="138745"/>
                </a:cubicBezTo>
                <a:cubicBezTo>
                  <a:pt x="8322" y="130832"/>
                  <a:pt x="11256" y="123192"/>
                  <a:pt x="14939" y="115825"/>
                </a:cubicBezTo>
                <a:cubicBezTo>
                  <a:pt x="18623" y="108458"/>
                  <a:pt x="23056" y="100955"/>
                  <a:pt x="28241" y="93315"/>
                </a:cubicBezTo>
                <a:lnTo>
                  <a:pt x="80628" y="15143"/>
                </a:lnTo>
                <a:cubicBezTo>
                  <a:pt x="82538" y="12415"/>
                  <a:pt x="84516" y="10095"/>
                  <a:pt x="86563" y="8185"/>
                </a:cubicBezTo>
                <a:cubicBezTo>
                  <a:pt x="88609" y="6275"/>
                  <a:pt x="91201" y="4707"/>
                  <a:pt x="94339" y="3479"/>
                </a:cubicBezTo>
                <a:cubicBezTo>
                  <a:pt x="97477" y="2251"/>
                  <a:pt x="101228" y="1364"/>
                  <a:pt x="105594" y="818"/>
                </a:cubicBezTo>
                <a:cubicBezTo>
                  <a:pt x="109960" y="273"/>
                  <a:pt x="115280" y="0"/>
                  <a:pt x="121556" y="0"/>
                </a:cubicBezTo>
                <a:close/>
              </a:path>
            </a:pathLst>
          </a:custGeom>
          <a:solidFill>
            <a:srgbClr val="6F7170"/>
          </a:solidFill>
          <a:ln>
            <a:noFill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6600" b="1" dirty="0">
              <a:solidFill>
                <a:schemeClr val="accent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MH_Text_2"/>
          <p:cNvSpPr/>
          <p:nvPr>
            <p:custDataLst>
              <p:tags r:id="rId6"/>
            </p:custDataLst>
          </p:nvPr>
        </p:nvSpPr>
        <p:spPr>
          <a:xfrm>
            <a:off x="2475856" y="4647883"/>
            <a:ext cx="3221786" cy="1315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用处：爬取网站信息（爬虫），等待多个用户输入</a:t>
            </a:r>
            <a:endParaRPr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0" name="MH_SubTitle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756635" y="473846"/>
            <a:ext cx="4675557" cy="121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sz="3200">
                <a:latin typeface="微软雅黑" panose="020B0503020204020204" pitchFamily="34" charset="-122"/>
                <a:ea typeface="微软雅黑" panose="020B0503020204020204" pitchFamily="34" charset="-122"/>
              </a:rPr>
              <a:t>多线程与多进程的</a:t>
            </a:r>
            <a:r>
              <a:rPr 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用途</a:t>
            </a:r>
            <a:endParaRPr 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75856" y="2157744"/>
            <a:ext cx="3580466" cy="2033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ea typeface="微软雅黑" panose="020B0503020204020204" pitchFamily="34" charset="-122"/>
              </a:rPr>
              <a:t>多线程</a:t>
            </a:r>
            <a:endParaRPr lang="zh-CN" altLang="en-US" sz="6600" dirty="0"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59402" y="3990830"/>
            <a:ext cx="3580466" cy="2033057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ea typeface="微软雅黑" panose="020B0503020204020204" pitchFamily="34" charset="-122"/>
              </a:rPr>
              <a:t>多进程</a:t>
            </a:r>
            <a:endParaRPr lang="zh-CN" altLang="en-US" sz="6600" dirty="0">
              <a:ea typeface="微软雅黑" panose="020B0503020204020204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894455" y="4191000"/>
            <a:ext cx="742950" cy="51879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上箭头 4"/>
          <p:cNvSpPr/>
          <p:nvPr/>
        </p:nvSpPr>
        <p:spPr>
          <a:xfrm>
            <a:off x="8061325" y="3385820"/>
            <a:ext cx="581025" cy="605155"/>
          </a:xfrm>
          <a:prstGeom prst="upArrow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2029832" y="1265238"/>
            <a:ext cx="8286435" cy="4327524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线程池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4460" y="2456815"/>
            <a:ext cx="7820025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从Python3.2开始，标准库为我们提供了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concurrent.futures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模块，它提供了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ThreadPoolExecutor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(线程池)和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ProcessPoolExecutor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(进程池)两个类。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</a:rPr>
              <a:t>什么是线程池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15240" y="1371600"/>
            <a:ext cx="12188825" cy="1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V="1">
            <a:off x="6159" y="6080760"/>
            <a:ext cx="11743881" cy="1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35" y="2457071"/>
            <a:ext cx="3803904" cy="2537204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3985" y="1998345"/>
            <a:ext cx="7115810" cy="4119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相比 threading 等模块，该模块通过 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submit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返回的是一个 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future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对象，它是一个未来可期的对象，通过它可以获悉线程的状态主线程(或进程)中可以获取某一个线程(进程)执行的状态或者某一个任务执行的状态及返回值：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1 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主线程可以获取某一个线程（或者任务的）的状态，以及返回值。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2 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当一个线程完成的时候，主线程能够立即知道。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3 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让多线程和多进程的编码接口一致。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</a:rPr>
              <a:t>什么是线程池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15240" y="1371600"/>
            <a:ext cx="12188825" cy="1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flipV="1">
            <a:off x="15049" y="6395085"/>
            <a:ext cx="11743881" cy="16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24" y="2614818"/>
            <a:ext cx="4357929" cy="288542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gray">
          <a:xfrm>
            <a:off x="550228" y="275142"/>
            <a:ext cx="11073384" cy="521072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不带进度的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AsyncTask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使用案例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89" y="926235"/>
            <a:ext cx="12185651" cy="4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631963" y="971948"/>
            <a:ext cx="0" cy="5769754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228" y="5073930"/>
            <a:ext cx="4208743" cy="17831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" y="2211705"/>
            <a:ext cx="4217035" cy="32905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71795" y="1874520"/>
            <a:ext cx="5577840" cy="3965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10000"/>
              </a:lnSpc>
            </a:pPr>
            <a:r>
              <a:rPr lang="zh-CN" altLang="en-US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看这个⽹站, 我们发现这⽹站的数据太多了，有⼀万多⻚，也就对应着⼀万多个url，那我们设计多线程的时候如果每个url对应⼀个线程就会产⽣新问题.。创建线程本身也是要消耗计算机资源的，那这时我们就可以考虑能不能重复的使⽤线程呢? 答案当然可以， </a:t>
            </a:r>
            <a:r>
              <a:rPr lang="zh-CN" altLang="en-US" sz="2000" dirty="0" err="1" smtClean="0">
                <a:solidFill>
                  <a:srgbClr val="E2221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线程池</a:t>
            </a:r>
            <a:r>
              <a:rPr lang="zh-CN" altLang="en-US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就可以帮你搞定。</a:t>
            </a:r>
            <a:endParaRPr lang="zh-CN" altLang="en-US" sz="20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8165" y="169545"/>
            <a:ext cx="11073384" cy="52120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如何使用线程池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-346755" y="3925667"/>
            <a:ext cx="3559643" cy="3448827"/>
          </a:xfrm>
          <a:custGeom>
            <a:avLst/>
            <a:gdLst>
              <a:gd name="connsiteX0" fmla="*/ 0 w 3004484"/>
              <a:gd name="connsiteY0" fmla="*/ 1855694 h 1855694"/>
              <a:gd name="connsiteX1" fmla="*/ 1502242 w 3004484"/>
              <a:gd name="connsiteY1" fmla="*/ 0 h 1855694"/>
              <a:gd name="connsiteX2" fmla="*/ 3004484 w 3004484"/>
              <a:gd name="connsiteY2" fmla="*/ 1855694 h 1855694"/>
              <a:gd name="connsiteX3" fmla="*/ 0 w 3004484"/>
              <a:gd name="connsiteY3" fmla="*/ 1855694 h 1855694"/>
              <a:gd name="connsiteX0-1" fmla="*/ 0 w 3035207"/>
              <a:gd name="connsiteY0-2" fmla="*/ 1842247 h 1842247"/>
              <a:gd name="connsiteX1-3" fmla="*/ 3035207 w 3035207"/>
              <a:gd name="connsiteY1-4" fmla="*/ 0 h 1842247"/>
              <a:gd name="connsiteX2-5" fmla="*/ 3004484 w 3035207"/>
              <a:gd name="connsiteY2-6" fmla="*/ 1842247 h 1842247"/>
              <a:gd name="connsiteX3-7" fmla="*/ 0 w 3035207"/>
              <a:gd name="connsiteY3-8" fmla="*/ 1842247 h 1842247"/>
              <a:gd name="connsiteX0-9" fmla="*/ 0 w 3035207"/>
              <a:gd name="connsiteY0-10" fmla="*/ 0 h 1855694"/>
              <a:gd name="connsiteX1-11" fmla="*/ 3035207 w 3035207"/>
              <a:gd name="connsiteY1-12" fmla="*/ 13447 h 1855694"/>
              <a:gd name="connsiteX2-13" fmla="*/ 3004484 w 3035207"/>
              <a:gd name="connsiteY2-14" fmla="*/ 1855694 h 1855694"/>
              <a:gd name="connsiteX3-15" fmla="*/ 0 w 3035207"/>
              <a:gd name="connsiteY3-16" fmla="*/ 0 h 1855694"/>
              <a:gd name="connsiteX0-17" fmla="*/ 0 w 3125508"/>
              <a:gd name="connsiteY0-18" fmla="*/ 0 h 2232212"/>
              <a:gd name="connsiteX1-19" fmla="*/ 3035207 w 3125508"/>
              <a:gd name="connsiteY1-20" fmla="*/ 13447 h 2232212"/>
              <a:gd name="connsiteX2-21" fmla="*/ 3125508 w 3125508"/>
              <a:gd name="connsiteY2-22" fmla="*/ 2232212 h 2232212"/>
              <a:gd name="connsiteX3-23" fmla="*/ 0 w 3125508"/>
              <a:gd name="connsiteY3-24" fmla="*/ 0 h 2232212"/>
              <a:gd name="connsiteX0-25" fmla="*/ 0 w 3125508"/>
              <a:gd name="connsiteY0-26" fmla="*/ 121024 h 2353236"/>
              <a:gd name="connsiteX1-27" fmla="*/ 3088996 w 3125508"/>
              <a:gd name="connsiteY1-28" fmla="*/ 0 h 2353236"/>
              <a:gd name="connsiteX2-29" fmla="*/ 3125508 w 3125508"/>
              <a:gd name="connsiteY2-30" fmla="*/ 2353236 h 2353236"/>
              <a:gd name="connsiteX3-31" fmla="*/ 0 w 3125508"/>
              <a:gd name="connsiteY3-32" fmla="*/ 121024 h 2353236"/>
              <a:gd name="connsiteX0-33" fmla="*/ 0 w 3555814"/>
              <a:gd name="connsiteY0-34" fmla="*/ 0 h 2353236"/>
              <a:gd name="connsiteX1-35" fmla="*/ 3519302 w 3555814"/>
              <a:gd name="connsiteY1-36" fmla="*/ 0 h 2353236"/>
              <a:gd name="connsiteX2-37" fmla="*/ 3555814 w 3555814"/>
              <a:gd name="connsiteY2-38" fmla="*/ 2353236 h 2353236"/>
              <a:gd name="connsiteX3-39" fmla="*/ 0 w 3555814"/>
              <a:gd name="connsiteY3-40" fmla="*/ 0 h 2353236"/>
              <a:gd name="connsiteX0-41" fmla="*/ 0 w 3586537"/>
              <a:gd name="connsiteY0-42" fmla="*/ 0 h 2353236"/>
              <a:gd name="connsiteX1-43" fmla="*/ 3586537 w 3586537"/>
              <a:gd name="connsiteY1-44" fmla="*/ 0 h 2353236"/>
              <a:gd name="connsiteX2-45" fmla="*/ 3555814 w 3586537"/>
              <a:gd name="connsiteY2-46" fmla="*/ 2353236 h 2353236"/>
              <a:gd name="connsiteX3-47" fmla="*/ 0 w 3586537"/>
              <a:gd name="connsiteY3-48" fmla="*/ 0 h 2353236"/>
              <a:gd name="connsiteX0-49" fmla="*/ 0 w 3555814"/>
              <a:gd name="connsiteY0-50" fmla="*/ 0 h 2353236"/>
              <a:gd name="connsiteX1-51" fmla="*/ 3532749 w 3555814"/>
              <a:gd name="connsiteY1-52" fmla="*/ 0 h 2353236"/>
              <a:gd name="connsiteX2-53" fmla="*/ 3555814 w 3555814"/>
              <a:gd name="connsiteY2-54" fmla="*/ 2353236 h 2353236"/>
              <a:gd name="connsiteX3-55" fmla="*/ 0 w 3555814"/>
              <a:gd name="connsiteY3-56" fmla="*/ 0 h 2353236"/>
              <a:gd name="connsiteX0-57" fmla="*/ 0 w 3555814"/>
              <a:gd name="connsiteY0-58" fmla="*/ 0 h 2353236"/>
              <a:gd name="connsiteX1-59" fmla="*/ 3546196 w 3555814"/>
              <a:gd name="connsiteY1-60" fmla="*/ 0 h 2353236"/>
              <a:gd name="connsiteX2-61" fmla="*/ 3555814 w 3555814"/>
              <a:gd name="connsiteY2-62" fmla="*/ 2353236 h 2353236"/>
              <a:gd name="connsiteX3-63" fmla="*/ 0 w 3555814"/>
              <a:gd name="connsiteY3-64" fmla="*/ 0 h 2353236"/>
              <a:gd name="connsiteX0-65" fmla="*/ 0 w 3586537"/>
              <a:gd name="connsiteY0-66" fmla="*/ 0 h 2353236"/>
              <a:gd name="connsiteX1-67" fmla="*/ 3586537 w 3586537"/>
              <a:gd name="connsiteY1-68" fmla="*/ 0 h 2353236"/>
              <a:gd name="connsiteX2-69" fmla="*/ 3555814 w 3586537"/>
              <a:gd name="connsiteY2-70" fmla="*/ 2353236 h 2353236"/>
              <a:gd name="connsiteX3-71" fmla="*/ 0 w 3586537"/>
              <a:gd name="connsiteY3-72" fmla="*/ 0 h 2353236"/>
              <a:gd name="connsiteX0-73" fmla="*/ 0 w 3559643"/>
              <a:gd name="connsiteY0-74" fmla="*/ 0 h 2353236"/>
              <a:gd name="connsiteX1-75" fmla="*/ 3559643 w 3559643"/>
              <a:gd name="connsiteY1-76" fmla="*/ 0 h 2353236"/>
              <a:gd name="connsiteX2-77" fmla="*/ 3555814 w 3559643"/>
              <a:gd name="connsiteY2-78" fmla="*/ 2353236 h 2353236"/>
              <a:gd name="connsiteX3-79" fmla="*/ 0 w 3559643"/>
              <a:gd name="connsiteY3-80" fmla="*/ 0 h 23532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59643" h="2353236">
                <a:moveTo>
                  <a:pt x="0" y="0"/>
                </a:moveTo>
                <a:lnTo>
                  <a:pt x="3559643" y="0"/>
                </a:lnTo>
                <a:cubicBezTo>
                  <a:pt x="3558367" y="784412"/>
                  <a:pt x="3557090" y="1568824"/>
                  <a:pt x="3555814" y="23532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等腰三角形 3"/>
          <p:cNvSpPr/>
          <p:nvPr/>
        </p:nvSpPr>
        <p:spPr>
          <a:xfrm>
            <a:off x="8842458" y="-209682"/>
            <a:ext cx="3559643" cy="3448827"/>
          </a:xfrm>
          <a:custGeom>
            <a:avLst/>
            <a:gdLst>
              <a:gd name="connsiteX0" fmla="*/ 0 w 3004484"/>
              <a:gd name="connsiteY0" fmla="*/ 1855694 h 1855694"/>
              <a:gd name="connsiteX1" fmla="*/ 1502242 w 3004484"/>
              <a:gd name="connsiteY1" fmla="*/ 0 h 1855694"/>
              <a:gd name="connsiteX2" fmla="*/ 3004484 w 3004484"/>
              <a:gd name="connsiteY2" fmla="*/ 1855694 h 1855694"/>
              <a:gd name="connsiteX3" fmla="*/ 0 w 3004484"/>
              <a:gd name="connsiteY3" fmla="*/ 1855694 h 1855694"/>
              <a:gd name="connsiteX0-1" fmla="*/ 0 w 3035207"/>
              <a:gd name="connsiteY0-2" fmla="*/ 1842247 h 1842247"/>
              <a:gd name="connsiteX1-3" fmla="*/ 3035207 w 3035207"/>
              <a:gd name="connsiteY1-4" fmla="*/ 0 h 1842247"/>
              <a:gd name="connsiteX2-5" fmla="*/ 3004484 w 3035207"/>
              <a:gd name="connsiteY2-6" fmla="*/ 1842247 h 1842247"/>
              <a:gd name="connsiteX3-7" fmla="*/ 0 w 3035207"/>
              <a:gd name="connsiteY3-8" fmla="*/ 1842247 h 1842247"/>
              <a:gd name="connsiteX0-9" fmla="*/ 0 w 3035207"/>
              <a:gd name="connsiteY0-10" fmla="*/ 0 h 1855694"/>
              <a:gd name="connsiteX1-11" fmla="*/ 3035207 w 3035207"/>
              <a:gd name="connsiteY1-12" fmla="*/ 13447 h 1855694"/>
              <a:gd name="connsiteX2-13" fmla="*/ 3004484 w 3035207"/>
              <a:gd name="connsiteY2-14" fmla="*/ 1855694 h 1855694"/>
              <a:gd name="connsiteX3-15" fmla="*/ 0 w 3035207"/>
              <a:gd name="connsiteY3-16" fmla="*/ 0 h 1855694"/>
              <a:gd name="connsiteX0-17" fmla="*/ 0 w 3125508"/>
              <a:gd name="connsiteY0-18" fmla="*/ 0 h 2232212"/>
              <a:gd name="connsiteX1-19" fmla="*/ 3035207 w 3125508"/>
              <a:gd name="connsiteY1-20" fmla="*/ 13447 h 2232212"/>
              <a:gd name="connsiteX2-21" fmla="*/ 3125508 w 3125508"/>
              <a:gd name="connsiteY2-22" fmla="*/ 2232212 h 2232212"/>
              <a:gd name="connsiteX3-23" fmla="*/ 0 w 3125508"/>
              <a:gd name="connsiteY3-24" fmla="*/ 0 h 2232212"/>
              <a:gd name="connsiteX0-25" fmla="*/ 0 w 3125508"/>
              <a:gd name="connsiteY0-26" fmla="*/ 121024 h 2353236"/>
              <a:gd name="connsiteX1-27" fmla="*/ 3088996 w 3125508"/>
              <a:gd name="connsiteY1-28" fmla="*/ 0 h 2353236"/>
              <a:gd name="connsiteX2-29" fmla="*/ 3125508 w 3125508"/>
              <a:gd name="connsiteY2-30" fmla="*/ 2353236 h 2353236"/>
              <a:gd name="connsiteX3-31" fmla="*/ 0 w 3125508"/>
              <a:gd name="connsiteY3-32" fmla="*/ 121024 h 2353236"/>
              <a:gd name="connsiteX0-33" fmla="*/ 0 w 3555814"/>
              <a:gd name="connsiteY0-34" fmla="*/ 0 h 2353236"/>
              <a:gd name="connsiteX1-35" fmla="*/ 3519302 w 3555814"/>
              <a:gd name="connsiteY1-36" fmla="*/ 0 h 2353236"/>
              <a:gd name="connsiteX2-37" fmla="*/ 3555814 w 3555814"/>
              <a:gd name="connsiteY2-38" fmla="*/ 2353236 h 2353236"/>
              <a:gd name="connsiteX3-39" fmla="*/ 0 w 3555814"/>
              <a:gd name="connsiteY3-40" fmla="*/ 0 h 2353236"/>
              <a:gd name="connsiteX0-41" fmla="*/ 0 w 3586537"/>
              <a:gd name="connsiteY0-42" fmla="*/ 0 h 2353236"/>
              <a:gd name="connsiteX1-43" fmla="*/ 3586537 w 3586537"/>
              <a:gd name="connsiteY1-44" fmla="*/ 0 h 2353236"/>
              <a:gd name="connsiteX2-45" fmla="*/ 3555814 w 3586537"/>
              <a:gd name="connsiteY2-46" fmla="*/ 2353236 h 2353236"/>
              <a:gd name="connsiteX3-47" fmla="*/ 0 w 3586537"/>
              <a:gd name="connsiteY3-48" fmla="*/ 0 h 2353236"/>
              <a:gd name="connsiteX0-49" fmla="*/ 0 w 3555814"/>
              <a:gd name="connsiteY0-50" fmla="*/ 0 h 2353236"/>
              <a:gd name="connsiteX1-51" fmla="*/ 3532749 w 3555814"/>
              <a:gd name="connsiteY1-52" fmla="*/ 0 h 2353236"/>
              <a:gd name="connsiteX2-53" fmla="*/ 3555814 w 3555814"/>
              <a:gd name="connsiteY2-54" fmla="*/ 2353236 h 2353236"/>
              <a:gd name="connsiteX3-55" fmla="*/ 0 w 3555814"/>
              <a:gd name="connsiteY3-56" fmla="*/ 0 h 2353236"/>
              <a:gd name="connsiteX0-57" fmla="*/ 0 w 3555814"/>
              <a:gd name="connsiteY0-58" fmla="*/ 0 h 2353236"/>
              <a:gd name="connsiteX1-59" fmla="*/ 3546196 w 3555814"/>
              <a:gd name="connsiteY1-60" fmla="*/ 0 h 2353236"/>
              <a:gd name="connsiteX2-61" fmla="*/ 3555814 w 3555814"/>
              <a:gd name="connsiteY2-62" fmla="*/ 2353236 h 2353236"/>
              <a:gd name="connsiteX3-63" fmla="*/ 0 w 3555814"/>
              <a:gd name="connsiteY3-64" fmla="*/ 0 h 2353236"/>
              <a:gd name="connsiteX0-65" fmla="*/ 0 w 3586537"/>
              <a:gd name="connsiteY0-66" fmla="*/ 0 h 2353236"/>
              <a:gd name="connsiteX1-67" fmla="*/ 3586537 w 3586537"/>
              <a:gd name="connsiteY1-68" fmla="*/ 0 h 2353236"/>
              <a:gd name="connsiteX2-69" fmla="*/ 3555814 w 3586537"/>
              <a:gd name="connsiteY2-70" fmla="*/ 2353236 h 2353236"/>
              <a:gd name="connsiteX3-71" fmla="*/ 0 w 3586537"/>
              <a:gd name="connsiteY3-72" fmla="*/ 0 h 2353236"/>
              <a:gd name="connsiteX0-73" fmla="*/ 0 w 3559643"/>
              <a:gd name="connsiteY0-74" fmla="*/ 0 h 2353236"/>
              <a:gd name="connsiteX1-75" fmla="*/ 3559643 w 3559643"/>
              <a:gd name="connsiteY1-76" fmla="*/ 0 h 2353236"/>
              <a:gd name="connsiteX2-77" fmla="*/ 3555814 w 3559643"/>
              <a:gd name="connsiteY2-78" fmla="*/ 2353236 h 2353236"/>
              <a:gd name="connsiteX3-79" fmla="*/ 0 w 3559643"/>
              <a:gd name="connsiteY3-80" fmla="*/ 0 h 23532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59643" h="2353236">
                <a:moveTo>
                  <a:pt x="0" y="0"/>
                </a:moveTo>
                <a:lnTo>
                  <a:pt x="3559643" y="0"/>
                </a:lnTo>
                <a:cubicBezTo>
                  <a:pt x="3558367" y="784412"/>
                  <a:pt x="3557090" y="1568824"/>
                  <a:pt x="3555814" y="23532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9" name="剪去对角的矩形 8"/>
          <p:cNvSpPr/>
          <p:nvPr/>
        </p:nvSpPr>
        <p:spPr>
          <a:xfrm>
            <a:off x="1433067" y="917742"/>
            <a:ext cx="9189213" cy="5345233"/>
          </a:xfrm>
          <a:prstGeom prst="snip2DiagRect">
            <a:avLst/>
          </a:prstGeom>
          <a:noFill/>
          <a:ln>
            <a:solidFill>
              <a:srgbClr val="E2231A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420" y="1870710"/>
            <a:ext cx="7621270" cy="40208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9755" y="1198245"/>
            <a:ext cx="69596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开启线程池： </a:t>
            </a:r>
            <a:r>
              <a:rPr 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with</a:t>
            </a:r>
            <a:r>
              <a:rPr 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ThreadPoolExecutor(</a:t>
            </a:r>
            <a:r>
              <a:rPr 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50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 as t: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2029832" y="1265238"/>
            <a:ext cx="8286435" cy="4327524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综合案例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爬取网站中所有图片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1181100"/>
            <a:ext cx="12188825" cy="5218430"/>
            <a:chOff x="0" y="1181196"/>
            <a:chExt cx="12188825" cy="4838218"/>
          </a:xfrm>
        </p:grpSpPr>
        <p:sp>
          <p:nvSpPr>
            <p:cNvPr id="7" name="矩形 6"/>
            <p:cNvSpPr/>
            <p:nvPr/>
          </p:nvSpPr>
          <p:spPr>
            <a:xfrm>
              <a:off x="968376" y="1181196"/>
              <a:ext cx="10266745" cy="48382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7" idx="3"/>
            </p:cNvCxnSpPr>
            <p:nvPr/>
          </p:nvCxnSpPr>
          <p:spPr>
            <a:xfrm>
              <a:off x="11235121" y="3600305"/>
              <a:ext cx="953704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endCxn id="7" idx="1"/>
            </p:cNvCxnSpPr>
            <p:nvPr/>
          </p:nvCxnSpPr>
          <p:spPr>
            <a:xfrm>
              <a:off x="0" y="3600305"/>
              <a:ext cx="968376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KSO_Shape"/>
          <p:cNvSpPr/>
          <p:nvPr/>
        </p:nvSpPr>
        <p:spPr bwMode="auto">
          <a:xfrm>
            <a:off x="9444411" y="4691538"/>
            <a:ext cx="1221130" cy="913812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110" y="2981325"/>
            <a:ext cx="6812280" cy="33147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61110" y="1356995"/>
            <a:ext cx="7088505" cy="1511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需求：一次性爬取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</a:t>
            </a:r>
            <a:r>
              <a:rPr lang="zh-CN" altLang="en-US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页图片</a:t>
            </a:r>
            <a:endParaRPr lang="zh-CN" altLang="en-US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r>
              <a:rPr lang="zh-CN" altLang="en-US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u="sng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https://www.ivsky.com/tupian/</a:t>
            </a:r>
            <a:endParaRPr lang="zh-CN" altLang="en-US" dirty="0" err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18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备注：练习时，请选择不同的图片网站</a:t>
            </a:r>
            <a:endParaRPr lang="zh-CN" altLang="en-US" sz="1800" dirty="0" err="1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微软雅黑" panose="020B0503020204020204" pitchFamily="34" charset="-122"/>
                <a:sym typeface="+mn-ea"/>
              </a:rPr>
              <a:t>爬取网站中所有图片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1181100"/>
            <a:ext cx="12188825" cy="5218430"/>
            <a:chOff x="0" y="1181196"/>
            <a:chExt cx="12188825" cy="4838218"/>
          </a:xfrm>
        </p:grpSpPr>
        <p:sp>
          <p:nvSpPr>
            <p:cNvPr id="7" name="矩形 6"/>
            <p:cNvSpPr/>
            <p:nvPr/>
          </p:nvSpPr>
          <p:spPr>
            <a:xfrm>
              <a:off x="968376" y="1181196"/>
              <a:ext cx="10266745" cy="48382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7" idx="3"/>
            </p:cNvCxnSpPr>
            <p:nvPr/>
          </p:nvCxnSpPr>
          <p:spPr>
            <a:xfrm>
              <a:off x="11235121" y="3600305"/>
              <a:ext cx="953704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endCxn id="7" idx="1"/>
            </p:cNvCxnSpPr>
            <p:nvPr/>
          </p:nvCxnSpPr>
          <p:spPr>
            <a:xfrm>
              <a:off x="0" y="3600305"/>
              <a:ext cx="968376" cy="0"/>
            </a:xfrm>
            <a:prstGeom prst="line">
              <a:avLst/>
            </a:prstGeom>
            <a:ln w="25400">
              <a:solidFill>
                <a:srgbClr val="E223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KSO_Shape"/>
          <p:cNvSpPr/>
          <p:nvPr/>
        </p:nvSpPr>
        <p:spPr bwMode="auto">
          <a:xfrm>
            <a:off x="9444411" y="4691538"/>
            <a:ext cx="1221130" cy="913812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61110" y="1356995"/>
            <a:ext cx="70885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</a:t>
            </a:r>
            <a:r>
              <a:rPr lang="zh-CN" altLang="en-US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：一次性爬取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</a:t>
            </a:r>
            <a:r>
              <a:rPr lang="zh-CN" altLang="en-US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页图片</a:t>
            </a:r>
            <a:endParaRPr lang="zh-CN" altLang="en-US" sz="1800" dirty="0" err="1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47470" y="2162611"/>
            <a:ext cx="7695565" cy="405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77804" y="5126816"/>
            <a:ext cx="9934730" cy="893310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1662" y="2119981"/>
            <a:ext cx="4827278" cy="92337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8613" y="3603085"/>
            <a:ext cx="4840327" cy="923370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5767" y="1583620"/>
            <a:ext cx="99549" cy="4436506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5767" y="1583620"/>
            <a:ext cx="4863173" cy="12796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1558321" y="2245540"/>
            <a:ext cx="451480" cy="690033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517646" y="3830033"/>
            <a:ext cx="470118" cy="469474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567400" y="5342126"/>
            <a:ext cx="453500" cy="46269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9"/>
          <p:cNvSpPr txBox="1"/>
          <p:nvPr/>
        </p:nvSpPr>
        <p:spPr>
          <a:xfrm>
            <a:off x="1987763" y="3803228"/>
            <a:ext cx="38707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多线程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9"/>
          <p:cNvSpPr txBox="1"/>
          <p:nvPr/>
        </p:nvSpPr>
        <p:spPr>
          <a:xfrm>
            <a:off x="1987763" y="2329015"/>
            <a:ext cx="41511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为什么要学习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多线程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9"/>
          <p:cNvSpPr txBox="1"/>
          <p:nvPr/>
        </p:nvSpPr>
        <p:spPr>
          <a:xfrm>
            <a:off x="1987763" y="5311929"/>
            <a:ext cx="38707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多线程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15550" t="-446" r="11850" b="446"/>
          <a:stretch>
            <a:fillRect/>
          </a:stretch>
        </p:blipFill>
        <p:spPr>
          <a:xfrm>
            <a:off x="6234283" y="1583619"/>
            <a:ext cx="4975439" cy="33580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爬取网页中所有图片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625" y="1295"/>
            <a:ext cx="12172200" cy="6856705"/>
            <a:chOff x="16625" y="1295"/>
            <a:chExt cx="12172200" cy="6856705"/>
          </a:xfrm>
        </p:grpSpPr>
        <p:sp>
          <p:nvSpPr>
            <p:cNvPr id="7" name="等腰三角形 3"/>
            <p:cNvSpPr/>
            <p:nvPr/>
          </p:nvSpPr>
          <p:spPr>
            <a:xfrm rot="10800000">
              <a:off x="16625" y="3409173"/>
              <a:ext cx="3559643" cy="3448827"/>
            </a:xfrm>
            <a:custGeom>
              <a:avLst/>
              <a:gdLst>
                <a:gd name="connsiteX0" fmla="*/ 0 w 3004484"/>
                <a:gd name="connsiteY0" fmla="*/ 1855694 h 1855694"/>
                <a:gd name="connsiteX1" fmla="*/ 1502242 w 3004484"/>
                <a:gd name="connsiteY1" fmla="*/ 0 h 1855694"/>
                <a:gd name="connsiteX2" fmla="*/ 3004484 w 3004484"/>
                <a:gd name="connsiteY2" fmla="*/ 1855694 h 1855694"/>
                <a:gd name="connsiteX3" fmla="*/ 0 w 3004484"/>
                <a:gd name="connsiteY3" fmla="*/ 1855694 h 1855694"/>
                <a:gd name="connsiteX0-1" fmla="*/ 0 w 3035207"/>
                <a:gd name="connsiteY0-2" fmla="*/ 1842247 h 1842247"/>
                <a:gd name="connsiteX1-3" fmla="*/ 3035207 w 3035207"/>
                <a:gd name="connsiteY1-4" fmla="*/ 0 h 1842247"/>
                <a:gd name="connsiteX2-5" fmla="*/ 3004484 w 3035207"/>
                <a:gd name="connsiteY2-6" fmla="*/ 1842247 h 1842247"/>
                <a:gd name="connsiteX3-7" fmla="*/ 0 w 3035207"/>
                <a:gd name="connsiteY3-8" fmla="*/ 1842247 h 1842247"/>
                <a:gd name="connsiteX0-9" fmla="*/ 0 w 3035207"/>
                <a:gd name="connsiteY0-10" fmla="*/ 0 h 1855694"/>
                <a:gd name="connsiteX1-11" fmla="*/ 3035207 w 3035207"/>
                <a:gd name="connsiteY1-12" fmla="*/ 13447 h 1855694"/>
                <a:gd name="connsiteX2-13" fmla="*/ 3004484 w 3035207"/>
                <a:gd name="connsiteY2-14" fmla="*/ 1855694 h 1855694"/>
                <a:gd name="connsiteX3-15" fmla="*/ 0 w 3035207"/>
                <a:gd name="connsiteY3-16" fmla="*/ 0 h 1855694"/>
                <a:gd name="connsiteX0-17" fmla="*/ 0 w 3125508"/>
                <a:gd name="connsiteY0-18" fmla="*/ 0 h 2232212"/>
                <a:gd name="connsiteX1-19" fmla="*/ 3035207 w 3125508"/>
                <a:gd name="connsiteY1-20" fmla="*/ 13447 h 2232212"/>
                <a:gd name="connsiteX2-21" fmla="*/ 3125508 w 3125508"/>
                <a:gd name="connsiteY2-22" fmla="*/ 2232212 h 2232212"/>
                <a:gd name="connsiteX3-23" fmla="*/ 0 w 3125508"/>
                <a:gd name="connsiteY3-24" fmla="*/ 0 h 2232212"/>
                <a:gd name="connsiteX0-25" fmla="*/ 0 w 3125508"/>
                <a:gd name="connsiteY0-26" fmla="*/ 121024 h 2353236"/>
                <a:gd name="connsiteX1-27" fmla="*/ 3088996 w 3125508"/>
                <a:gd name="connsiteY1-28" fmla="*/ 0 h 2353236"/>
                <a:gd name="connsiteX2-29" fmla="*/ 3125508 w 3125508"/>
                <a:gd name="connsiteY2-30" fmla="*/ 2353236 h 2353236"/>
                <a:gd name="connsiteX3-31" fmla="*/ 0 w 3125508"/>
                <a:gd name="connsiteY3-32" fmla="*/ 121024 h 2353236"/>
                <a:gd name="connsiteX0-33" fmla="*/ 0 w 3555814"/>
                <a:gd name="connsiteY0-34" fmla="*/ 0 h 2353236"/>
                <a:gd name="connsiteX1-35" fmla="*/ 3519302 w 3555814"/>
                <a:gd name="connsiteY1-36" fmla="*/ 0 h 2353236"/>
                <a:gd name="connsiteX2-37" fmla="*/ 3555814 w 3555814"/>
                <a:gd name="connsiteY2-38" fmla="*/ 2353236 h 2353236"/>
                <a:gd name="connsiteX3-39" fmla="*/ 0 w 3555814"/>
                <a:gd name="connsiteY3-40" fmla="*/ 0 h 2353236"/>
                <a:gd name="connsiteX0-41" fmla="*/ 0 w 3586537"/>
                <a:gd name="connsiteY0-42" fmla="*/ 0 h 2353236"/>
                <a:gd name="connsiteX1-43" fmla="*/ 3586537 w 3586537"/>
                <a:gd name="connsiteY1-44" fmla="*/ 0 h 2353236"/>
                <a:gd name="connsiteX2-45" fmla="*/ 3555814 w 3586537"/>
                <a:gd name="connsiteY2-46" fmla="*/ 2353236 h 2353236"/>
                <a:gd name="connsiteX3-47" fmla="*/ 0 w 3586537"/>
                <a:gd name="connsiteY3-48" fmla="*/ 0 h 2353236"/>
                <a:gd name="connsiteX0-49" fmla="*/ 0 w 3555814"/>
                <a:gd name="connsiteY0-50" fmla="*/ 0 h 2353236"/>
                <a:gd name="connsiteX1-51" fmla="*/ 3532749 w 3555814"/>
                <a:gd name="connsiteY1-52" fmla="*/ 0 h 2353236"/>
                <a:gd name="connsiteX2-53" fmla="*/ 3555814 w 3555814"/>
                <a:gd name="connsiteY2-54" fmla="*/ 2353236 h 2353236"/>
                <a:gd name="connsiteX3-55" fmla="*/ 0 w 3555814"/>
                <a:gd name="connsiteY3-56" fmla="*/ 0 h 2353236"/>
                <a:gd name="connsiteX0-57" fmla="*/ 0 w 3555814"/>
                <a:gd name="connsiteY0-58" fmla="*/ 0 h 2353236"/>
                <a:gd name="connsiteX1-59" fmla="*/ 3546196 w 3555814"/>
                <a:gd name="connsiteY1-60" fmla="*/ 0 h 2353236"/>
                <a:gd name="connsiteX2-61" fmla="*/ 3555814 w 3555814"/>
                <a:gd name="connsiteY2-62" fmla="*/ 2353236 h 2353236"/>
                <a:gd name="connsiteX3-63" fmla="*/ 0 w 3555814"/>
                <a:gd name="connsiteY3-64" fmla="*/ 0 h 2353236"/>
                <a:gd name="connsiteX0-65" fmla="*/ 0 w 3586537"/>
                <a:gd name="connsiteY0-66" fmla="*/ 0 h 2353236"/>
                <a:gd name="connsiteX1-67" fmla="*/ 3586537 w 3586537"/>
                <a:gd name="connsiteY1-68" fmla="*/ 0 h 2353236"/>
                <a:gd name="connsiteX2-69" fmla="*/ 3555814 w 3586537"/>
                <a:gd name="connsiteY2-70" fmla="*/ 2353236 h 2353236"/>
                <a:gd name="connsiteX3-71" fmla="*/ 0 w 3586537"/>
                <a:gd name="connsiteY3-72" fmla="*/ 0 h 2353236"/>
                <a:gd name="connsiteX0-73" fmla="*/ 0 w 3559643"/>
                <a:gd name="connsiteY0-74" fmla="*/ 0 h 2353236"/>
                <a:gd name="connsiteX1-75" fmla="*/ 3559643 w 3559643"/>
                <a:gd name="connsiteY1-76" fmla="*/ 0 h 2353236"/>
                <a:gd name="connsiteX2-77" fmla="*/ 3555814 w 3559643"/>
                <a:gd name="connsiteY2-78" fmla="*/ 2353236 h 2353236"/>
                <a:gd name="connsiteX3-79" fmla="*/ 0 w 3559643"/>
                <a:gd name="connsiteY3-80" fmla="*/ 0 h 2353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559643" h="2353236">
                  <a:moveTo>
                    <a:pt x="0" y="0"/>
                  </a:moveTo>
                  <a:lnTo>
                    <a:pt x="3559643" y="0"/>
                  </a:lnTo>
                  <a:cubicBezTo>
                    <a:pt x="3558367" y="784412"/>
                    <a:pt x="3557090" y="1568824"/>
                    <a:pt x="3555814" y="23532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3"/>
            <p:cNvSpPr/>
            <p:nvPr/>
          </p:nvSpPr>
          <p:spPr>
            <a:xfrm>
              <a:off x="8629182" y="1295"/>
              <a:ext cx="3559643" cy="3448827"/>
            </a:xfrm>
            <a:custGeom>
              <a:avLst/>
              <a:gdLst>
                <a:gd name="connsiteX0" fmla="*/ 0 w 3004484"/>
                <a:gd name="connsiteY0" fmla="*/ 1855694 h 1855694"/>
                <a:gd name="connsiteX1" fmla="*/ 1502242 w 3004484"/>
                <a:gd name="connsiteY1" fmla="*/ 0 h 1855694"/>
                <a:gd name="connsiteX2" fmla="*/ 3004484 w 3004484"/>
                <a:gd name="connsiteY2" fmla="*/ 1855694 h 1855694"/>
                <a:gd name="connsiteX3" fmla="*/ 0 w 3004484"/>
                <a:gd name="connsiteY3" fmla="*/ 1855694 h 1855694"/>
                <a:gd name="connsiteX0-1" fmla="*/ 0 w 3035207"/>
                <a:gd name="connsiteY0-2" fmla="*/ 1842247 h 1842247"/>
                <a:gd name="connsiteX1-3" fmla="*/ 3035207 w 3035207"/>
                <a:gd name="connsiteY1-4" fmla="*/ 0 h 1842247"/>
                <a:gd name="connsiteX2-5" fmla="*/ 3004484 w 3035207"/>
                <a:gd name="connsiteY2-6" fmla="*/ 1842247 h 1842247"/>
                <a:gd name="connsiteX3-7" fmla="*/ 0 w 3035207"/>
                <a:gd name="connsiteY3-8" fmla="*/ 1842247 h 1842247"/>
                <a:gd name="connsiteX0-9" fmla="*/ 0 w 3035207"/>
                <a:gd name="connsiteY0-10" fmla="*/ 0 h 1855694"/>
                <a:gd name="connsiteX1-11" fmla="*/ 3035207 w 3035207"/>
                <a:gd name="connsiteY1-12" fmla="*/ 13447 h 1855694"/>
                <a:gd name="connsiteX2-13" fmla="*/ 3004484 w 3035207"/>
                <a:gd name="connsiteY2-14" fmla="*/ 1855694 h 1855694"/>
                <a:gd name="connsiteX3-15" fmla="*/ 0 w 3035207"/>
                <a:gd name="connsiteY3-16" fmla="*/ 0 h 1855694"/>
                <a:gd name="connsiteX0-17" fmla="*/ 0 w 3125508"/>
                <a:gd name="connsiteY0-18" fmla="*/ 0 h 2232212"/>
                <a:gd name="connsiteX1-19" fmla="*/ 3035207 w 3125508"/>
                <a:gd name="connsiteY1-20" fmla="*/ 13447 h 2232212"/>
                <a:gd name="connsiteX2-21" fmla="*/ 3125508 w 3125508"/>
                <a:gd name="connsiteY2-22" fmla="*/ 2232212 h 2232212"/>
                <a:gd name="connsiteX3-23" fmla="*/ 0 w 3125508"/>
                <a:gd name="connsiteY3-24" fmla="*/ 0 h 2232212"/>
                <a:gd name="connsiteX0-25" fmla="*/ 0 w 3125508"/>
                <a:gd name="connsiteY0-26" fmla="*/ 121024 h 2353236"/>
                <a:gd name="connsiteX1-27" fmla="*/ 3088996 w 3125508"/>
                <a:gd name="connsiteY1-28" fmla="*/ 0 h 2353236"/>
                <a:gd name="connsiteX2-29" fmla="*/ 3125508 w 3125508"/>
                <a:gd name="connsiteY2-30" fmla="*/ 2353236 h 2353236"/>
                <a:gd name="connsiteX3-31" fmla="*/ 0 w 3125508"/>
                <a:gd name="connsiteY3-32" fmla="*/ 121024 h 2353236"/>
                <a:gd name="connsiteX0-33" fmla="*/ 0 w 3555814"/>
                <a:gd name="connsiteY0-34" fmla="*/ 0 h 2353236"/>
                <a:gd name="connsiteX1-35" fmla="*/ 3519302 w 3555814"/>
                <a:gd name="connsiteY1-36" fmla="*/ 0 h 2353236"/>
                <a:gd name="connsiteX2-37" fmla="*/ 3555814 w 3555814"/>
                <a:gd name="connsiteY2-38" fmla="*/ 2353236 h 2353236"/>
                <a:gd name="connsiteX3-39" fmla="*/ 0 w 3555814"/>
                <a:gd name="connsiteY3-40" fmla="*/ 0 h 2353236"/>
                <a:gd name="connsiteX0-41" fmla="*/ 0 w 3586537"/>
                <a:gd name="connsiteY0-42" fmla="*/ 0 h 2353236"/>
                <a:gd name="connsiteX1-43" fmla="*/ 3586537 w 3586537"/>
                <a:gd name="connsiteY1-44" fmla="*/ 0 h 2353236"/>
                <a:gd name="connsiteX2-45" fmla="*/ 3555814 w 3586537"/>
                <a:gd name="connsiteY2-46" fmla="*/ 2353236 h 2353236"/>
                <a:gd name="connsiteX3-47" fmla="*/ 0 w 3586537"/>
                <a:gd name="connsiteY3-48" fmla="*/ 0 h 2353236"/>
                <a:gd name="connsiteX0-49" fmla="*/ 0 w 3555814"/>
                <a:gd name="connsiteY0-50" fmla="*/ 0 h 2353236"/>
                <a:gd name="connsiteX1-51" fmla="*/ 3532749 w 3555814"/>
                <a:gd name="connsiteY1-52" fmla="*/ 0 h 2353236"/>
                <a:gd name="connsiteX2-53" fmla="*/ 3555814 w 3555814"/>
                <a:gd name="connsiteY2-54" fmla="*/ 2353236 h 2353236"/>
                <a:gd name="connsiteX3-55" fmla="*/ 0 w 3555814"/>
                <a:gd name="connsiteY3-56" fmla="*/ 0 h 2353236"/>
                <a:gd name="connsiteX0-57" fmla="*/ 0 w 3555814"/>
                <a:gd name="connsiteY0-58" fmla="*/ 0 h 2353236"/>
                <a:gd name="connsiteX1-59" fmla="*/ 3546196 w 3555814"/>
                <a:gd name="connsiteY1-60" fmla="*/ 0 h 2353236"/>
                <a:gd name="connsiteX2-61" fmla="*/ 3555814 w 3555814"/>
                <a:gd name="connsiteY2-62" fmla="*/ 2353236 h 2353236"/>
                <a:gd name="connsiteX3-63" fmla="*/ 0 w 3555814"/>
                <a:gd name="connsiteY3-64" fmla="*/ 0 h 2353236"/>
                <a:gd name="connsiteX0-65" fmla="*/ 0 w 3586537"/>
                <a:gd name="connsiteY0-66" fmla="*/ 0 h 2353236"/>
                <a:gd name="connsiteX1-67" fmla="*/ 3586537 w 3586537"/>
                <a:gd name="connsiteY1-68" fmla="*/ 0 h 2353236"/>
                <a:gd name="connsiteX2-69" fmla="*/ 3555814 w 3586537"/>
                <a:gd name="connsiteY2-70" fmla="*/ 2353236 h 2353236"/>
                <a:gd name="connsiteX3-71" fmla="*/ 0 w 3586537"/>
                <a:gd name="connsiteY3-72" fmla="*/ 0 h 2353236"/>
                <a:gd name="connsiteX0-73" fmla="*/ 0 w 3559643"/>
                <a:gd name="connsiteY0-74" fmla="*/ 0 h 2353236"/>
                <a:gd name="connsiteX1-75" fmla="*/ 3559643 w 3559643"/>
                <a:gd name="connsiteY1-76" fmla="*/ 0 h 2353236"/>
                <a:gd name="connsiteX2-77" fmla="*/ 3555814 w 3559643"/>
                <a:gd name="connsiteY2-78" fmla="*/ 2353236 h 2353236"/>
                <a:gd name="connsiteX3-79" fmla="*/ 0 w 3559643"/>
                <a:gd name="connsiteY3-80" fmla="*/ 0 h 2353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559643" h="2353236">
                  <a:moveTo>
                    <a:pt x="0" y="0"/>
                  </a:moveTo>
                  <a:lnTo>
                    <a:pt x="3559643" y="0"/>
                  </a:lnTo>
                  <a:cubicBezTo>
                    <a:pt x="3558367" y="784412"/>
                    <a:pt x="3557090" y="1568824"/>
                    <a:pt x="3555814" y="23532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9" name="剪去对角的矩形 8"/>
            <p:cNvSpPr/>
            <p:nvPr/>
          </p:nvSpPr>
          <p:spPr>
            <a:xfrm>
              <a:off x="2221893" y="1252248"/>
              <a:ext cx="8004671" cy="4656202"/>
            </a:xfrm>
            <a:prstGeom prst="snip2DiagRect">
              <a:avLst/>
            </a:prstGeom>
            <a:noFill/>
            <a:ln>
              <a:solidFill>
                <a:srgbClr val="E2231A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2370" y="2430780"/>
            <a:ext cx="7543800" cy="24079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63470" y="1557655"/>
            <a:ext cx="7088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开启线程池：</a:t>
            </a:r>
            <a:endParaRPr lang="zh-CN" altLang="en-US" sz="20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0" y="1985550"/>
            <a:ext cx="12188825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2514" y="8830"/>
            <a:ext cx="0" cy="6868911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39208" y="1231686"/>
            <a:ext cx="7540434" cy="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r>
              <a:rPr lang="zh-CN" altLang="en-US" sz="4000" dirty="0">
                <a:solidFill>
                  <a:srgbClr val="E2231A"/>
                </a:solidFill>
                <a:ea typeface="微软雅黑" panose="020B0503020204020204" pitchFamily="34" charset="-122"/>
              </a:rPr>
              <a:t>什么是线程</a:t>
            </a:r>
            <a:endParaRPr lang="zh-CN" altLang="en-US" sz="4000" dirty="0">
              <a:solidFill>
                <a:srgbClr val="E2231A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3753" y="1362777"/>
            <a:ext cx="1756914" cy="10502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" y="2608322"/>
            <a:ext cx="1951659" cy="4236089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513133" y="1231686"/>
            <a:ext cx="1765378" cy="145718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85820" y="2608580"/>
            <a:ext cx="784733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80000"/>
              </a:lnSpc>
            </a:pPr>
            <a:r>
              <a:rPr lang="zh-CN" altLang="en-US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线程也叫轻量级进程，是操作系统能够进行运算调度的最小单位，它被包涵在进程之中，是进程中的</a:t>
            </a:r>
            <a:r>
              <a:rPr lang="zh-CN" altLang="en-US" sz="2000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实际运作单位</a:t>
            </a:r>
            <a:r>
              <a:rPr lang="zh-CN" altLang="en-US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线程自己不拥有系统资源，只拥有一点儿在运行中必不可少的资源，但它可与同属一个进程的其他线程</a:t>
            </a:r>
            <a:r>
              <a:rPr lang="zh-CN" altLang="en-US" sz="2000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共享进程所</a:t>
            </a:r>
            <a:r>
              <a:rPr lang="zh-CN" altLang="en-US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拥有的全部资源。</a:t>
            </a: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2000" dirty="0" err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en-US" altLang="zh-CN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200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一个线程可以创建和撤销另一个线程，同一个进程中的多个线程之间可以</a:t>
            </a:r>
            <a:r>
              <a:rPr lang="zh-CN" altLang="en-US" sz="2000" dirty="0" err="1" smtClean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并发执行。</a:t>
            </a:r>
            <a:endParaRPr lang="zh-CN" altLang="en-US" sz="2000" dirty="0" err="1" smtClean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355925" y="766011"/>
            <a:ext cx="6803136" cy="83418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为什么要使用多线程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57901" y="631371"/>
            <a:ext cx="0" cy="4985658"/>
          </a:xfrm>
          <a:prstGeom prst="line">
            <a:avLst/>
          </a:prstGeom>
          <a:ln>
            <a:solidFill>
              <a:srgbClr val="E2231A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02771" y="1600200"/>
            <a:ext cx="11070772" cy="0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6686" y="1785257"/>
            <a:ext cx="10417628" cy="0"/>
          </a:xfrm>
          <a:prstGeom prst="line">
            <a:avLst/>
          </a:prstGeom>
          <a:ln>
            <a:solidFill>
              <a:srgbClr val="E2231A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83729" y="381000"/>
            <a:ext cx="0" cy="5497286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924685" y="2145665"/>
            <a:ext cx="880872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2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线程在程序中是独立的、并发的执行流。与分隔的进程相比，进程中线程之间的隔离程度要小，它们共享内存、文件句柄和其他进程应有的状态。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20000"/>
              </a:lnSpc>
            </a:pP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因为线程的划分尺度小于进程，使得多线程程序的并发性高。进程在执行过程之中拥有独立的内存单元，而多个线程共享内存，从而极大的提升了程序的运行效率。</a:t>
            </a:r>
            <a:endParaRPr lang="zh-CN" altLang="en-US" sz="2000" dirty="0" err="1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355925" y="766011"/>
            <a:ext cx="6803136" cy="83418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为什么要使用多线程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357901" y="631371"/>
            <a:ext cx="0" cy="4985658"/>
          </a:xfrm>
          <a:prstGeom prst="line">
            <a:avLst/>
          </a:prstGeom>
          <a:ln>
            <a:solidFill>
              <a:srgbClr val="E2231A">
                <a:alpha val="3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02771" y="1600200"/>
            <a:ext cx="11070772" cy="0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96686" y="1785257"/>
            <a:ext cx="10417628" cy="0"/>
          </a:xfrm>
          <a:prstGeom prst="line">
            <a:avLst/>
          </a:prstGeom>
          <a:ln>
            <a:solidFill>
              <a:srgbClr val="E2231A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83729" y="381000"/>
            <a:ext cx="0" cy="5497286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924685" y="2145665"/>
            <a:ext cx="880872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8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线程比进程具有更高的性能，这是由于同一个进程中的线程都有共性，多个线程共享一个进程的虚拟空间。线程的共享环境包括进程代码段、进程的共有数据等，利用这些共享的数据，线程之间很容易实现通信。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操作系统在创建进程时，必须为改进程分配独立的内存空间，并分配大量的相关资源，但创建线程则简单得多。因此，使用多线程来实现并发比使用多进程的性能高得要多。</a:t>
            </a:r>
            <a:endParaRPr lang="zh-CN" altLang="en-US" sz="2000" dirty="0" err="1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为什么要学习</a:t>
            </a:r>
            <a:r>
              <a:rPr lang="zh-CN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42401" y="2527414"/>
            <a:ext cx="8550725" cy="27482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indent="0">
              <a:lnSpc>
                <a:spcPct val="120000"/>
              </a:lnSpc>
              <a:buFont typeface="+mj-lt"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多线程类似于同时执行多个不同程序，多线程运行有如下优点：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endParaRPr lang="zh-CN" altLang="en-US" sz="1800" dirty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使用线程可以把占据长时间的程序中的任务放到</a:t>
            </a:r>
            <a:r>
              <a:rPr lang="zh-CN" altLang="en-US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zh-CN" altLang="en-US" sz="1800" dirty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去处理。</a:t>
            </a:r>
            <a:endParaRPr lang="zh-CN" altLang="en-US" sz="1800" dirty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用户界面可以更加吸引人，比如用户点击了一个按钮去触发某些事件的处理，可以弹出一个</a:t>
            </a:r>
            <a:r>
              <a:rPr lang="zh-CN" altLang="en-US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进度条</a:t>
            </a:r>
            <a:r>
              <a:rPr lang="zh-CN" altLang="en-US" sz="1800" dirty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来显示处理的进度。</a:t>
            </a:r>
            <a:endParaRPr lang="zh-CN" altLang="en-US" sz="1800" dirty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程序的运行</a:t>
            </a:r>
            <a:r>
              <a:rPr lang="zh-CN" altLang="en-US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速度可能加快</a:t>
            </a:r>
            <a:r>
              <a:rPr lang="zh-CN" altLang="en-US" sz="1800" dirty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在一些等待的任务实现上如用户输入、文件读写和网络收发数据等，线程就比较有用了。在这种情况下我们可以</a:t>
            </a:r>
            <a:r>
              <a:rPr lang="zh-CN" altLang="en-US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</a:t>
            </a:r>
            <a:r>
              <a:rPr lang="zh-CN" altLang="en-US" sz="1800" dirty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一些珍贵的</a:t>
            </a:r>
            <a:r>
              <a:rPr lang="zh-CN" altLang="en-US" sz="1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1800" dirty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如内存占用等等。</a:t>
            </a:r>
            <a:endParaRPr lang="zh-CN" altLang="en-US" sz="1800" dirty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42041" y="3341776"/>
            <a:ext cx="709201" cy="556847"/>
            <a:chOff x="6915493" y="946664"/>
            <a:chExt cx="2959744" cy="2348118"/>
          </a:xfrm>
        </p:grpSpPr>
        <p:sp>
          <p:nvSpPr>
            <p:cNvPr id="6" name="椭圆形标注 5"/>
            <p:cNvSpPr/>
            <p:nvPr/>
          </p:nvSpPr>
          <p:spPr>
            <a:xfrm>
              <a:off x="6915493" y="946664"/>
              <a:ext cx="2959744" cy="2348118"/>
            </a:xfrm>
            <a:prstGeom prst="wedgeEllipseCallout">
              <a:avLst>
                <a:gd name="adj1" fmla="val -47001"/>
                <a:gd name="adj2" fmla="val 470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形标注 6"/>
            <p:cNvSpPr/>
            <p:nvPr/>
          </p:nvSpPr>
          <p:spPr>
            <a:xfrm flipH="1">
              <a:off x="7639515" y="1753484"/>
              <a:ext cx="2167493" cy="1541298"/>
            </a:xfrm>
            <a:prstGeom prst="wedgeEllipseCallout">
              <a:avLst>
                <a:gd name="adj1" fmla="val -36111"/>
                <a:gd name="adj2" fmla="val 60547"/>
              </a:avLst>
            </a:prstGeom>
            <a:solidFill>
              <a:schemeClr val="accent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8557688" y="2358560"/>
              <a:ext cx="331145" cy="331145"/>
            </a:xfrm>
            <a:prstGeom prst="flowChartConnector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9218560" y="2358560"/>
              <a:ext cx="331145" cy="331145"/>
            </a:xfrm>
            <a:prstGeom prst="flowChartConnector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7920962" y="2358560"/>
              <a:ext cx="331145" cy="331145"/>
            </a:xfrm>
            <a:prstGeom prst="flowChartConnector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376084" y="3375403"/>
            <a:ext cx="160528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srgbClr val="E223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多线程：</a:t>
            </a:r>
            <a:endParaRPr lang="en-US" altLang="zh-CN" sz="2800" dirty="0">
              <a:solidFill>
                <a:srgbClr val="E223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1447749"/>
            <a:ext cx="12197906" cy="735609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5762595"/>
            <a:ext cx="11753088" cy="669344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925445" y="2183130"/>
            <a:ext cx="0" cy="3709035"/>
          </a:xfrm>
          <a:prstGeom prst="line">
            <a:avLst/>
          </a:prstGeom>
          <a:ln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75899" y="5117291"/>
            <a:ext cx="9934730" cy="893310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1662" y="2119981"/>
            <a:ext cx="4827278" cy="923371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87183" y="3603085"/>
            <a:ext cx="4840327" cy="923370"/>
          </a:xfrm>
          <a:prstGeom prst="rect">
            <a:avLst/>
          </a:prstGeom>
          <a:solidFill>
            <a:srgbClr val="6F7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5767" y="1583620"/>
            <a:ext cx="99549" cy="4436506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75767" y="1583620"/>
            <a:ext cx="4863173" cy="127961"/>
          </a:xfrm>
          <a:prstGeom prst="rect">
            <a:avLst/>
          </a:prstGeom>
          <a:solidFill>
            <a:srgbClr val="E22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KSO_Shape"/>
          <p:cNvSpPr/>
          <p:nvPr/>
        </p:nvSpPr>
        <p:spPr bwMode="auto">
          <a:xfrm>
            <a:off x="1558321" y="2245540"/>
            <a:ext cx="451480" cy="690033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1517646" y="3830033"/>
            <a:ext cx="470118" cy="469474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1567400" y="5342126"/>
            <a:ext cx="453500" cy="46269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文本框 19"/>
          <p:cNvSpPr txBox="1"/>
          <p:nvPr/>
        </p:nvSpPr>
        <p:spPr>
          <a:xfrm>
            <a:off x="1987763" y="3803228"/>
            <a:ext cx="38707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什么是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多线程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19"/>
          <p:cNvSpPr txBox="1"/>
          <p:nvPr/>
        </p:nvSpPr>
        <p:spPr>
          <a:xfrm>
            <a:off x="1987763" y="2329015"/>
            <a:ext cx="41511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为什么要学习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多线程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19"/>
          <p:cNvSpPr txBox="1"/>
          <p:nvPr/>
        </p:nvSpPr>
        <p:spPr>
          <a:xfrm>
            <a:off x="1987763" y="5311929"/>
            <a:ext cx="387072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如何使用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多线程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15550" t="-446" r="11850" b="446"/>
          <a:stretch>
            <a:fillRect/>
          </a:stretch>
        </p:blipFill>
        <p:spPr>
          <a:xfrm>
            <a:off x="6234283" y="1583619"/>
            <a:ext cx="4975439" cy="33580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2029832" y="1265238"/>
            <a:ext cx="8286435" cy="4327524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多线程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10.xml><?xml version="1.0" encoding="utf-8"?>
<p:tagLst xmlns:p="http://schemas.openxmlformats.org/presentationml/2006/main">
  <p:tag name="MH" val="20160602195407"/>
  <p:tag name="MH_LIBRARY" val="GRAPHIC"/>
  <p:tag name="MH_TYPE" val="Other"/>
  <p:tag name="MH_ORDER" val="5"/>
</p:tagLst>
</file>

<file path=ppt/tags/tag11.xml><?xml version="1.0" encoding="utf-8"?>
<p:tagLst xmlns:p="http://schemas.openxmlformats.org/presentationml/2006/main">
  <p:tag name="MH" val="20160602195407"/>
  <p:tag name="MH_LIBRARY" val="GRAPHIC"/>
  <p:tag name="MH_TYPE" val="Other"/>
  <p:tag name="MH_ORDER" val="6"/>
</p:tagLst>
</file>

<file path=ppt/tags/tag12.xml><?xml version="1.0" encoding="utf-8"?>
<p:tagLst xmlns:p="http://schemas.openxmlformats.org/presentationml/2006/main">
  <p:tag name="MH" val="20160602195407"/>
  <p:tag name="MH_LIBRARY" val="GRAPHIC"/>
  <p:tag name="MH_TYPE" val="Other"/>
  <p:tag name="MH_ORDER" val="1"/>
</p:tagLst>
</file>

<file path=ppt/tags/tag13.xml><?xml version="1.0" encoding="utf-8"?>
<p:tagLst xmlns:p="http://schemas.openxmlformats.org/presentationml/2006/main">
  <p:tag name="MH" val="20160602195407"/>
  <p:tag name="MH_LIBRARY" val="GRAPHIC"/>
  <p:tag name="MH_TYPE" val="Other"/>
  <p:tag name="MH_ORDER" val="2"/>
</p:tagLst>
</file>

<file path=ppt/tags/tag14.xml><?xml version="1.0" encoding="utf-8"?>
<p:tagLst xmlns:p="http://schemas.openxmlformats.org/presentationml/2006/main">
  <p:tag name="MH" val="20160602195407"/>
  <p:tag name="MH_LIBRARY" val="GRAPHIC"/>
  <p:tag name="MH_TYPE" val="Other"/>
  <p:tag name="MH_ORDER" val="3"/>
</p:tagLst>
</file>

<file path=ppt/tags/tag15.xml><?xml version="1.0" encoding="utf-8"?>
<p:tagLst xmlns:p="http://schemas.openxmlformats.org/presentationml/2006/main">
  <p:tag name="MH" val="20160602195407"/>
  <p:tag name="MH_LIBRARY" val="GRAPHIC"/>
  <p:tag name="MH_TYPE" val="Other"/>
  <p:tag name="MH_ORDER" val="1"/>
</p:tagLst>
</file>

<file path=ppt/tags/tag16.xml><?xml version="1.0" encoding="utf-8"?>
<p:tagLst xmlns:p="http://schemas.openxmlformats.org/presentationml/2006/main">
  <p:tag name="MH" val="20160602195407"/>
  <p:tag name="MH_LIBRARY" val="GRAPHIC"/>
  <p:tag name="MH_TYPE" val="Other"/>
  <p:tag name="MH_ORDER" val="2"/>
</p:tagLst>
</file>

<file path=ppt/tags/tag17.xml><?xml version="1.0" encoding="utf-8"?>
<p:tagLst xmlns:p="http://schemas.openxmlformats.org/presentationml/2006/main">
  <p:tag name="MH" val="20160602195407"/>
  <p:tag name="MH_LIBRARY" val="GRAPHIC"/>
  <p:tag name="MH_TYPE" val="Other"/>
  <p:tag name="MH_ORDER" val="3"/>
</p:tagLst>
</file>

<file path=ppt/tags/tag18.xml><?xml version="1.0" encoding="utf-8"?>
<p:tagLst xmlns:p="http://schemas.openxmlformats.org/presentationml/2006/main">
  <p:tag name="MH" val="20160602195407"/>
  <p:tag name="MH_LIBRARY" val="GRAPHIC"/>
  <p:tag name="MH_TYPE" val="Other"/>
  <p:tag name="MH_ORDER" val="4"/>
</p:tagLst>
</file>

<file path=ppt/tags/tag19.xml><?xml version="1.0" encoding="utf-8"?>
<p:tagLst xmlns:p="http://schemas.openxmlformats.org/presentationml/2006/main">
  <p:tag name="MH" val="20160602195407"/>
  <p:tag name="MH_LIBRARY" val="GRAPHIC"/>
  <p:tag name="MH_TYPE" val="Other"/>
  <p:tag name="MH_ORDER" val="5"/>
</p:tagLst>
</file>

<file path=ppt/tags/tag2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20.xml><?xml version="1.0" encoding="utf-8"?>
<p:tagLst xmlns:p="http://schemas.openxmlformats.org/presentationml/2006/main">
  <p:tag name="MH" val="20160602195407"/>
  <p:tag name="MH_LIBRARY" val="GRAPHIC"/>
  <p:tag name="MH_TYPE" val="Other"/>
  <p:tag name="MH_ORDER" val="6"/>
</p:tagLst>
</file>

<file path=ppt/tags/tag21.xml><?xml version="1.0" encoding="utf-8"?>
<p:tagLst xmlns:p="http://schemas.openxmlformats.org/presentationml/2006/main">
  <p:tag name="MH" val="20160602195407"/>
  <p:tag name="MH_LIBRARY" val="GRAPHIC"/>
  <p:tag name="MH_TYPE" val="Other"/>
  <p:tag name="MH_ORDER" val="1"/>
</p:tagLst>
</file>

<file path=ppt/tags/tag22.xml><?xml version="1.0" encoding="utf-8"?>
<p:tagLst xmlns:p="http://schemas.openxmlformats.org/presentationml/2006/main">
  <p:tag name="MH" val="20160602195407"/>
  <p:tag name="MH_LIBRARY" val="GRAPHIC"/>
  <p:tag name="MH_TYPE" val="Other"/>
  <p:tag name="MH_ORDER" val="2"/>
</p:tagLst>
</file>

<file path=ppt/tags/tag23.xml><?xml version="1.0" encoding="utf-8"?>
<p:tagLst xmlns:p="http://schemas.openxmlformats.org/presentationml/2006/main">
  <p:tag name="MH" val="20160602195407"/>
  <p:tag name="MH_LIBRARY" val="GRAPHIC"/>
  <p:tag name="MH_TYPE" val="Other"/>
  <p:tag name="MH_ORDER" val="3"/>
</p:tagLst>
</file>

<file path=ppt/tags/tag24.xml><?xml version="1.0" encoding="utf-8"?>
<p:tagLst xmlns:p="http://schemas.openxmlformats.org/presentationml/2006/main">
  <p:tag name="MH" val="20160618162426"/>
  <p:tag name="MH_LIBRARY" val="GRAPHIC"/>
  <p:tag name="MH_TYPE" val="PageTitle"/>
  <p:tag name="MH_ORDER" val="PageTitle"/>
</p:tagLst>
</file>

<file path=ppt/tags/tag25.xml><?xml version="1.0" encoding="utf-8"?>
<p:tagLst xmlns:p="http://schemas.openxmlformats.org/presentationml/2006/main">
  <p:tag name="MH" val="20160618162426"/>
  <p:tag name="MH_LIBRARY" val="GRAPHIC"/>
  <p:tag name="MH_TYPE" val="Desc"/>
  <p:tag name="MH_ORDER" val="1"/>
</p:tagLst>
</file>

<file path=ppt/tags/tag26.xml><?xml version="1.0" encoding="utf-8"?>
<p:tagLst xmlns:p="http://schemas.openxmlformats.org/presentationml/2006/main">
  <p:tag name="MH" val="20160618162426"/>
  <p:tag name="MH_LIBRARY" val="GRAPHIC"/>
  <p:tag name="MH_TYPE" val="Other"/>
  <p:tag name="MH_ORDER" val="1"/>
</p:tagLst>
</file>

<file path=ppt/tags/tag27.xml><?xml version="1.0" encoding="utf-8"?>
<p:tagLst xmlns:p="http://schemas.openxmlformats.org/presentationml/2006/main">
  <p:tag name="MH_TYPE" val="#NeiR#"/>
  <p:tag name="MH_NUMBER" val="1"/>
  <p:tag name="MH_CATEGORY" val="#QiTTB#"/>
  <p:tag name="MH_LAYOUT" val="SubTitleTextDesc"/>
  <p:tag name="MH" val="20160618162426"/>
  <p:tag name="MH_LIBRARY" val="GRAPHIC"/>
</p:tagLst>
</file>

<file path=ppt/tags/tag28.xml><?xml version="1.0" encoding="utf-8"?>
<p:tagLst xmlns:p="http://schemas.openxmlformats.org/presentationml/2006/main">
  <p:tag name="MH" val="20160602183548"/>
  <p:tag name="MH_LIBRARY" val="GRAPHIC"/>
  <p:tag name="MH_TYPE" val="Other"/>
  <p:tag name="MH_ORDER" val="2"/>
</p:tagLst>
</file>

<file path=ppt/tags/tag29.xml><?xml version="1.0" encoding="utf-8"?>
<p:tagLst xmlns:p="http://schemas.openxmlformats.org/presentationml/2006/main">
  <p:tag name="MH" val="20160602183548"/>
  <p:tag name="MH_LIBRARY" val="GRAPHIC"/>
  <p:tag name="MH_TYPE" val="Other"/>
  <p:tag name="MH_ORDER" val="4"/>
</p:tagLst>
</file>

<file path=ppt/tags/tag3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30.xml><?xml version="1.0" encoding="utf-8"?>
<p:tagLst xmlns:p="http://schemas.openxmlformats.org/presentationml/2006/main">
  <p:tag name="MH" val="20160602183548"/>
  <p:tag name="MH_LIBRARY" val="GRAPHIC"/>
  <p:tag name="MH_TYPE" val="Text"/>
  <p:tag name="MH_ORDER" val="1"/>
</p:tagLst>
</file>

<file path=ppt/tags/tag31.xml><?xml version="1.0" encoding="utf-8"?>
<p:tagLst xmlns:p="http://schemas.openxmlformats.org/presentationml/2006/main">
  <p:tag name="MH" val="20160602183548"/>
  <p:tag name="MH_LIBRARY" val="GRAPHIC"/>
  <p:tag name="MH_TYPE" val="Other"/>
  <p:tag name="MH_ORDER" val="5"/>
</p:tagLst>
</file>

<file path=ppt/tags/tag32.xml><?xml version="1.0" encoding="utf-8"?>
<p:tagLst xmlns:p="http://schemas.openxmlformats.org/presentationml/2006/main">
  <p:tag name="MH" val="20160602183548"/>
  <p:tag name="MH_LIBRARY" val="GRAPHIC"/>
  <p:tag name="MH_TYPE" val="Other"/>
  <p:tag name="MH_ORDER" val="6"/>
</p:tagLst>
</file>

<file path=ppt/tags/tag33.xml><?xml version="1.0" encoding="utf-8"?>
<p:tagLst xmlns:p="http://schemas.openxmlformats.org/presentationml/2006/main">
  <p:tag name="MH" val="20160602183548"/>
  <p:tag name="MH_LIBRARY" val="GRAPHIC"/>
  <p:tag name="MH_TYPE" val="Text"/>
  <p:tag name="MH_ORDER" val="2"/>
</p:tagLst>
</file>

<file path=ppt/tags/tag34.xml><?xml version="1.0" encoding="utf-8"?>
<p:tagLst xmlns:p="http://schemas.openxmlformats.org/presentationml/2006/main">
  <p:tag name="MH" val="20160602183548"/>
  <p:tag name="MH_LIBRARY" val="GRAPHIC"/>
  <p:tag name="MH_TYPE" val="SubTitle"/>
  <p:tag name="MH_ORDER" val="1"/>
</p:tagLst>
</file>

<file path=ppt/tags/tag35.xml><?xml version="1.0" encoding="utf-8"?>
<p:tagLst xmlns:p="http://schemas.openxmlformats.org/presentationml/2006/main">
  <p:tag name="MH_TYPE" val="#NeiR#"/>
  <p:tag name="MH_NUMBER" val="2"/>
  <p:tag name="MH_CATEGORY" val="#TuWHP#"/>
  <p:tag name="MH_LAYOUT" val="SubTitleText"/>
  <p:tag name="MH" val="20160602183548"/>
  <p:tag name="MH_LIBRARY" val="GRAPHIC"/>
</p:tagLst>
</file>

<file path=ppt/tags/tag36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"/>
  <p:tag name="MH" val="20160608155325"/>
  <p:tag name="MH_LIBRARY" val="GRAPHIC"/>
</p:tagLst>
</file>

<file path=ppt/tags/tag37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"/>
  <p:tag name="MH" val="20160608155325"/>
  <p:tag name="MH_LIBRARY" val="GRAPHIC"/>
</p:tagLst>
</file>

<file path=ppt/tags/tag38.xml><?xml version="1.0" encoding="utf-8"?>
<p:tagLst xmlns:p="http://schemas.openxmlformats.org/presentationml/2006/main">
  <p:tag name="KSO_WM_UNIT_PLACING_PICTURE_USER_VIEWPORT" val="{&quot;height&quot;:8148,&quot;width&quot;:14004}"/>
</p:tagLst>
</file>

<file path=ppt/tags/tag4.xml><?xml version="1.0" encoding="utf-8"?>
<p:tagLst xmlns:p="http://schemas.openxmlformats.org/presentationml/2006/main">
  <p:tag name="MH" val="20160602175401"/>
  <p:tag name="MH_LIBRARY" val="GRAPHIC"/>
</p:tagLst>
</file>

<file path=ppt/tags/tag5.xml><?xml version="1.0" encoding="utf-8"?>
<p:tagLst xmlns:p="http://schemas.openxmlformats.org/presentationml/2006/main">
  <p:tag name="MH_TYPE" val="#NeiR#"/>
  <p:tag name="MH_NUMBER" val="3"/>
  <p:tag name="MH_CATEGORY" val="#BingLLB#"/>
  <p:tag name="MH_LAYOUT" val="SubTitle"/>
  <p:tag name="MH" val="20160615192001"/>
  <p:tag name="MH_LIBRARY" val="GRAPHIC"/>
</p:tagLst>
</file>

<file path=ppt/tags/tag6.xml><?xml version="1.0" encoding="utf-8"?>
<p:tagLst xmlns:p="http://schemas.openxmlformats.org/presentationml/2006/main">
  <p:tag name="MH" val="20160602195407"/>
  <p:tag name="MH_LIBRARY" val="GRAPHIC"/>
  <p:tag name="MH_TYPE" val="Other"/>
  <p:tag name="MH_ORDER" val="1"/>
</p:tagLst>
</file>

<file path=ppt/tags/tag7.xml><?xml version="1.0" encoding="utf-8"?>
<p:tagLst xmlns:p="http://schemas.openxmlformats.org/presentationml/2006/main">
  <p:tag name="MH" val="20160602195407"/>
  <p:tag name="MH_LIBRARY" val="GRAPHIC"/>
  <p:tag name="MH_TYPE" val="Other"/>
  <p:tag name="MH_ORDER" val="2"/>
</p:tagLst>
</file>

<file path=ppt/tags/tag8.xml><?xml version="1.0" encoding="utf-8"?>
<p:tagLst xmlns:p="http://schemas.openxmlformats.org/presentationml/2006/main">
  <p:tag name="MH" val="20160602195407"/>
  <p:tag name="MH_LIBRARY" val="GRAPHIC"/>
  <p:tag name="MH_TYPE" val="Other"/>
  <p:tag name="MH_ORDER" val="3"/>
</p:tagLst>
</file>

<file path=ppt/tags/tag9.xml><?xml version="1.0" encoding="utf-8"?>
<p:tagLst xmlns:p="http://schemas.openxmlformats.org/presentationml/2006/main">
  <p:tag name="MH" val="20160602195407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2488</Words>
  <Application>WWO_base_provider_20210929220102-c9fcf70066</Application>
  <PresentationFormat>自定义</PresentationFormat>
  <Paragraphs>207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</vt:lpstr>
      <vt:lpstr>宋体</vt:lpstr>
      <vt:lpstr>Wingdings</vt:lpstr>
      <vt:lpstr>Kingsoft Confetti</vt:lpstr>
      <vt:lpstr>Arial</vt:lpstr>
      <vt:lpstr>微软雅黑</vt:lpstr>
      <vt:lpstr>汉仪旗黑KW 55S</vt:lpstr>
      <vt:lpstr>Microsoft YaHei UI</vt:lpstr>
      <vt:lpstr>Calibri</vt:lpstr>
      <vt:lpstr>汉仪书宋二KW</vt:lpstr>
      <vt:lpstr>Courier New</vt:lpstr>
      <vt:lpstr>Noto Serif CJK SC</vt:lpstr>
      <vt:lpstr>黑体</vt:lpstr>
      <vt:lpstr>汉仪中黑KW</vt:lpstr>
      <vt:lpstr>Lenovo Master</vt:lpstr>
      <vt:lpstr>多线程</vt:lpstr>
      <vt:lpstr>PowerPoint 演示文稿</vt:lpstr>
      <vt:lpstr>PowerPoint 演示文稿</vt:lpstr>
      <vt:lpstr>PowerPoint 演示文稿</vt:lpstr>
      <vt:lpstr> 为什么要使用多线程</vt:lpstr>
      <vt:lpstr> 为什么要使用多线程</vt:lpstr>
      <vt:lpstr>为什么要学习多线程</vt:lpstr>
      <vt:lpstr>PowerPoint 演示文稿</vt:lpstr>
      <vt:lpstr>PowerPoint 演示文稿</vt:lpstr>
      <vt:lpstr>PowerPoint 演示文稿</vt:lpstr>
      <vt:lpstr> Python多线程的实现</vt:lpstr>
      <vt:lpstr>Python多线程的实现</vt:lpstr>
      <vt:lpstr> 如何开启子线程（方式1）</vt:lpstr>
      <vt:lpstr>如何开启子线程（方式1）</vt:lpstr>
      <vt:lpstr> 如何开启子线程（方式2）</vt:lpstr>
      <vt:lpstr>如何开启子线程（方式2）</vt:lpstr>
      <vt:lpstr>开启多个子线程</vt:lpstr>
      <vt:lpstr>PowerPoint 演示文稿</vt:lpstr>
      <vt:lpstr>多进程</vt:lpstr>
      <vt:lpstr>开启多进程</vt:lpstr>
      <vt:lpstr>PowerPoint 演示文稿</vt:lpstr>
      <vt:lpstr>PowerPoint 演示文稿</vt:lpstr>
      <vt:lpstr>什么是线程池</vt:lpstr>
      <vt:lpstr>什么是线程池</vt:lpstr>
      <vt:lpstr>PowerPoint 演示文稿</vt:lpstr>
      <vt:lpstr>如何使用线程池</vt:lpstr>
      <vt:lpstr>PowerPoint 演示文稿</vt:lpstr>
      <vt:lpstr>爬取网站中所有图片</vt:lpstr>
      <vt:lpstr>爬取网站中所有图片</vt:lpstr>
      <vt:lpstr>爬取网页中所有图片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多线程</dc:title>
  <dc:creator>kathyp</dc:creator>
  <cp:lastModifiedBy>Tony·shi</cp:lastModifiedBy>
  <dcterms:created xsi:type="dcterms:W3CDTF">2021-11-08T11:32:31Z</dcterms:created>
  <dcterms:modified xsi:type="dcterms:W3CDTF">2021-11-08T11:32:31Z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456AF5FBA2E944A1A448CEC9F0F32BAC</vt:lpwstr>
  </property>
</Properties>
</file>