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300" r:id="rId3"/>
    <p:sldId id="312" r:id="rId5"/>
    <p:sldId id="313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82" r:id="rId16"/>
    <p:sldId id="534" r:id="rId17"/>
    <p:sldId id="535" r:id="rId18"/>
    <p:sldId id="536" r:id="rId19"/>
    <p:sldId id="589" r:id="rId20"/>
    <p:sldId id="590" r:id="rId21"/>
    <p:sldId id="592" r:id="rId22"/>
    <p:sldId id="591" r:id="rId23"/>
    <p:sldId id="593" r:id="rId24"/>
    <p:sldId id="594" r:id="rId25"/>
    <p:sldId id="598" r:id="rId26"/>
    <p:sldId id="599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376" r:id="rId36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  <a:srgbClr val="000000"/>
    <a:srgbClr val="414042"/>
    <a:srgbClr val="6F7170"/>
    <a:srgbClr val="E22219"/>
    <a:srgbClr val="FF6900"/>
    <a:srgbClr val="5F5F5F"/>
    <a:srgbClr val="0094BC"/>
    <a:srgbClr val="B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77364" autoAdjust="0"/>
  </p:normalViewPr>
  <p:slideViewPr>
    <p:cSldViewPr snapToGrid="0" snapToObjects="1">
      <p:cViewPr varScale="1">
        <p:scale>
          <a:sx n="57" d="100"/>
          <a:sy n="57" d="100"/>
        </p:scale>
        <p:origin x="516" y="48"/>
      </p:cViewPr>
      <p:guideLst>
        <p:guide orient="horz" pos="501"/>
        <p:guide orient="horz" pos="4116"/>
        <p:guide orient="horz" pos="3936"/>
        <p:guide pos="3988"/>
        <p:guide pos="2300"/>
        <p:guide pos="54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4" d="100"/>
          <a:sy n="34" d="100"/>
        </p:scale>
        <p:origin x="2298" y="60"/>
      </p:cViewPr>
      <p:guideLst>
        <p:guide orient="horz" pos="288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DB88DA6-973E-4FE3-BB02-3B5D480A1590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BBB30-A429-4C6C-B8EC-87F792C3042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27A2-A193-4B99-AB26-5968F33D76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7982" y="6356352"/>
            <a:ext cx="2742486" cy="365125"/>
          </a:xfrm>
          <a:prstGeom prst="rect">
            <a:avLst/>
          </a:prstGeom>
        </p:spPr>
        <p:txBody>
          <a:bodyPr/>
          <a:lstStyle/>
          <a:p>
            <a:fld id="{727ABED3-11F1-44E2-B4CF-5865640DA1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8357" y="6356352"/>
            <a:ext cx="2742486" cy="365125"/>
          </a:xfrm>
          <a:prstGeom prst="rect">
            <a:avLst/>
          </a:prstGeom>
        </p:spPr>
        <p:txBody>
          <a:bodyPr/>
          <a:lstStyle/>
          <a:p>
            <a:fld id="{E2012C26-39EC-45D1-857E-66BB55081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23.png"/><Relationship Id="rId26" Type="http://schemas.openxmlformats.org/officeDocument/2006/relationships/image" Target="../media/image26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14.xml"/><Relationship Id="rId7" Type="http://schemas.openxmlformats.org/officeDocument/2006/relationships/image" Target="../media/image38.jpe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image" Target="../media/image4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6.xml"/><Relationship Id="rId2" Type="http://schemas.openxmlformats.org/officeDocument/2006/relationships/image" Target="../media/image46.png"/><Relationship Id="rId1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tags" Target="../tags/tag31.xml"/><Relationship Id="rId5" Type="http://schemas.openxmlformats.org/officeDocument/2006/relationships/image" Target="../media/image50.png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slideLayout" Target="../slideLayouts/slideLayout24.xml"/><Relationship Id="rId10" Type="http://schemas.openxmlformats.org/officeDocument/2006/relationships/tags" Target="../tags/tag3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39.xml"/><Relationship Id="rId7" Type="http://schemas.openxmlformats.org/officeDocument/2006/relationships/image" Target="../media/image54.jpeg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image" Target="../media/image61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image" Target="../media/image62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image" Target="../media/image63.png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ts val="6400"/>
              </a:lnSpc>
            </a:pP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协程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ubtitle 4"/>
          <p:cNvSpPr txBox="1"/>
          <p:nvPr/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9200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1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765" indent="0" algn="ctr" defTabSz="1219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473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联想教育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如何使用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异步协程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8334" y="1445037"/>
            <a:ext cx="6504376" cy="1280071"/>
            <a:chOff x="1351254" y="1869446"/>
            <a:chExt cx="6504376" cy="1280071"/>
          </a:xfrm>
        </p:grpSpPr>
        <p:sp>
          <p:nvSpPr>
            <p:cNvPr id="17" name="MH_Other_2"/>
            <p:cNvSpPr/>
            <p:nvPr>
              <p:custDataLst>
                <p:tags r:id="rId1"/>
              </p:custDataLst>
            </p:nvPr>
          </p:nvSpPr>
          <p:spPr>
            <a:xfrm>
              <a:off x="1379829" y="2725108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MH_SubTitle_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254928" y="1926048"/>
              <a:ext cx="5600702" cy="1223469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协程是我要重点去讲解的⼀个知识点. 它能够更加高效的利用</a:t>
              </a:r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CPU</a:t>
              </a:r>
              <a:endPara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51254" y="1869446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a-DK" altLang="zh-CN" sz="4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4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0265" y="3625360"/>
            <a:ext cx="6678295" cy="1995660"/>
            <a:chOff x="1353159" y="4013031"/>
            <a:chExt cx="6678321" cy="1221454"/>
          </a:xfrm>
        </p:grpSpPr>
        <p:sp>
          <p:nvSpPr>
            <p:cNvPr id="21" name="MH_Other_5"/>
            <p:cNvSpPr/>
            <p:nvPr>
              <p:custDataLst>
                <p:tags r:id="rId4"/>
              </p:custDataLst>
            </p:nvPr>
          </p:nvSpPr>
          <p:spPr>
            <a:xfrm>
              <a:off x="1353159" y="4649402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30729" y="4013031"/>
              <a:ext cx="5800751" cy="1221454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其实, 我们能够高效的利用多线程来完成爬虫其实已经很6了。 但是,从某种角度讲, 线程的执行效率真的就</a:t>
              </a: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无敌了么? 我们真的充分的利用CPU资源了么? 非也~ 比如, 我们来看下面这个例</a:t>
              </a: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子.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53159" y="4227868"/>
              <a:ext cx="879478" cy="42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4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59" y="2139179"/>
            <a:ext cx="3369709" cy="3369709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_1"/>
          <p:cNvSpPr/>
          <p:nvPr>
            <p:custDataLst>
              <p:tags r:id="rId1"/>
            </p:custDataLst>
          </p:nvPr>
        </p:nvSpPr>
        <p:spPr>
          <a:xfrm>
            <a:off x="9538391" y="1832392"/>
            <a:ext cx="677686" cy="1069696"/>
          </a:xfrm>
          <a:custGeom>
            <a:avLst/>
            <a:gdLst/>
            <a:ahLst/>
            <a:cxnLst/>
            <a:rect l="l" t="t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5" name="MH_Other_2"/>
          <p:cNvCxnSpPr/>
          <p:nvPr>
            <p:custDataLst>
              <p:tags r:id="rId2"/>
            </p:custDataLst>
          </p:nvPr>
        </p:nvCxnSpPr>
        <p:spPr>
          <a:xfrm>
            <a:off x="1523603" y="2902087"/>
            <a:ext cx="9141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Other_3"/>
          <p:cNvSpPr txBox="1"/>
          <p:nvPr>
            <p:custDataLst>
              <p:tags r:id="rId3"/>
            </p:custDataLst>
          </p:nvPr>
        </p:nvSpPr>
        <p:spPr>
          <a:xfrm>
            <a:off x="9790738" y="4199392"/>
            <a:ext cx="666576" cy="82994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rgbClr val="E2231A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”</a:t>
            </a:r>
            <a:endParaRPr lang="zh-CN" altLang="en-US" sz="4800" dirty="0">
              <a:solidFill>
                <a:srgbClr val="E2231A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4"/>
          <p:cNvSpPr txBox="1"/>
          <p:nvPr>
            <p:custDataLst>
              <p:tags r:id="rId4"/>
            </p:custDataLst>
          </p:nvPr>
        </p:nvSpPr>
        <p:spPr>
          <a:xfrm>
            <a:off x="2037819" y="2913248"/>
            <a:ext cx="666576" cy="82994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rgbClr val="E2231A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“</a:t>
            </a:r>
            <a:endParaRPr lang="zh-CN" altLang="en-US" sz="4800" dirty="0">
              <a:solidFill>
                <a:srgbClr val="E2231A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8" name="MH_Page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如何使用异步协程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MH_SubTitle_1"/>
          <p:cNvSpPr txBox="1"/>
          <p:nvPr>
            <p:custDataLst>
              <p:tags r:id="rId6"/>
            </p:custDataLst>
          </p:nvPr>
        </p:nvSpPr>
        <p:spPr>
          <a:xfrm>
            <a:off x="1523365" y="1832610"/>
            <a:ext cx="7718425" cy="883285"/>
          </a:xfrm>
          <a:prstGeom prst="rect">
            <a:avLst/>
          </a:prstGeom>
          <a:noFill/>
        </p:spPr>
        <p:txBody>
          <a:bodyPr anchor="b"/>
          <a:lstStyle/>
          <a:p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</a:rPr>
              <a:t>我们单独的</a:t>
            </a:r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</a:rPr>
              <a:t>用⼀个线程来完成某⼀个操作. 看看它的效率是否真的能</a:t>
            </a:r>
            <a:endParaRPr lang="zh-CN" altLang="en-US" sz="2000" dirty="0">
              <a:solidFill>
                <a:srgbClr val="E2231A"/>
              </a:solidFill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</a:rPr>
              <a:t>把CPU完全利</a:t>
            </a:r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  <a:sym typeface="+mn-ea"/>
              </a:rPr>
              <a:t>用</a:t>
            </a:r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</a:rPr>
              <a:t>起来</a:t>
            </a:r>
            <a:endParaRPr lang="zh-CN" altLang="en-US" sz="2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4201795"/>
            <a:ext cx="3115945" cy="2702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7560" y="3319780"/>
            <a:ext cx="6275705" cy="19113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12420" y="2037080"/>
            <a:ext cx="8432800" cy="363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在该程序中, 我们的func()实际在执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行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的时候至少需要3秒的时间来完成操作。中间的三秒钟需要让我当前的线程处于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阻塞状态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。阻塞状态的线程 CPU是不会来执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行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程序。那么此时cpu很可能会切换到其他程序上去执行。此时, 对于你来说, CPU其实并没有为你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工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作(在这三秒内), 那么我们能不能通过某种手段, 让CPU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一直为我而工作，尽量的不要去管其他应用。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如何使用异步协程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15240" y="1371600"/>
            <a:ext cx="12188825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6159" y="6080760"/>
            <a:ext cx="11743881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745" y="795655"/>
            <a:ext cx="3243580" cy="2291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12420" y="1699895"/>
            <a:ext cx="8315325" cy="4548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我们要知道CPU一般抛开执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行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周期不谈, 如果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个线程遇到了IO操作, CPU就会自动的切换到其他线程进行执行. 那么, 如果我想办法让我的线程遇到了IO操作就挂起, 留下的都是运算操作，那CPU是不是就会长时间的来照顾我。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以此为目的,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设计了⼀个新的执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行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过程. 当线程中遇到了IO操作的时候, 将线程中的任务进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行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切换, 切换成非 IO操作. 等原来的IO执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行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完了. 再恢复回原来的任务中。在程序遇到了IO操作(费时不费⼒的操作)时,自动切换到其他任务。该模型被称为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协程</a:t>
            </a:r>
            <a:endParaRPr lang="zh-CN" altLang="en-US" sz="18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如何使用异步协程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15240" y="1371600"/>
            <a:ext cx="12188825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-191" y="6317615"/>
            <a:ext cx="11743881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745" y="795655"/>
            <a:ext cx="3243580" cy="2291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57319" y="2667000"/>
            <a:ext cx="3264928" cy="1152357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异步协程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入门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语法：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如何使用异步协程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7319" y="4114800"/>
            <a:ext cx="3264928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79108" y="232133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035973" y="1329982"/>
            <a:ext cx="7791824" cy="4891314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16" y="4410244"/>
            <a:ext cx="855133" cy="8551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1882140"/>
            <a:ext cx="6985000" cy="2722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9285" y="5452110"/>
            <a:ext cx="70294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效果不明显, 并没有看出协程的高效率，继续加码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......</a:t>
            </a:r>
            <a:endParaRPr lang="zh-CN" altLang="en-US" sz="200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57319" y="2667000"/>
            <a:ext cx="3264928" cy="1152357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异步协程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程序改进：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如何使用异步协程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7319" y="4114800"/>
            <a:ext cx="3264928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79108" y="232133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036060" y="1035050"/>
            <a:ext cx="7792085" cy="558609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16" y="4410244"/>
            <a:ext cx="855133" cy="8551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85" y="1981200"/>
            <a:ext cx="2948940" cy="426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5775" y="1341120"/>
            <a:ext cx="21101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个异步任务</a:t>
            </a:r>
            <a:endParaRPr lang="zh-CN" altLang="en-US" sz="200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810" y="1981200"/>
            <a:ext cx="3665220" cy="3291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51775" y="1341120"/>
            <a:ext cx="26181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同时启动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异步函数</a:t>
            </a:r>
            <a:endParaRPr lang="zh-CN" altLang="en-US" sz="200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71460" y="5265420"/>
            <a:ext cx="36957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个函数总耗时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秒，依然没显示出协程的高效</a:t>
            </a:r>
            <a:endParaRPr lang="zh-CN" altLang="en-US" sz="180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time.sleep(3):</a:t>
            </a: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当程序出现了同步操作，异步就</a:t>
            </a: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中断了</a:t>
            </a:r>
            <a:endParaRPr lang="zh-CN" altLang="en-US" sz="180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57319" y="2667000"/>
            <a:ext cx="3264928" cy="1152357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接上一篇代码继续改进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如何使用异步协程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7319" y="4114800"/>
            <a:ext cx="3264928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79108" y="232133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036060" y="1035050"/>
            <a:ext cx="7792085" cy="558609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16" y="4410244"/>
            <a:ext cx="855133" cy="8551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2440" y="1169670"/>
            <a:ext cx="3575050" cy="482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9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time.sleep(3)</a:t>
            </a: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为耗时操作，我们需要将耗时操作</a:t>
            </a:r>
            <a:r>
              <a:rPr lang="zh-CN" altLang="en-US" sz="18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挂起</a:t>
            </a: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，当程序遇到耗时操作时，让程序直接跳转到整成的执行流程中。</a:t>
            </a: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90000"/>
              </a:lnSpc>
            </a:pP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此时就不能再使用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time.sleep(3</a:t>
            </a: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），而要改为：</a:t>
            </a:r>
            <a:endParaRPr lang="zh-CN" altLang="en-US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await asyncio.sleep(3)，</a:t>
            </a:r>
            <a:r>
              <a:rPr lang="zh-CN" altLang="en-US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此时程序运行耗时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4s</a:t>
            </a:r>
            <a:endParaRPr lang="en-US" altLang="zh-CN" sz="18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0" y="1432560"/>
            <a:ext cx="2636520" cy="4432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进一步</a:t>
            </a:r>
            <a:r>
              <a:rPr lang="zh-CN" altLang="en-US" dirty="0">
                <a:ea typeface="微软雅黑" panose="020B0503020204020204" pitchFamily="34" charset="-122"/>
              </a:rPr>
              <a:t>优化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457" y="1325646"/>
            <a:ext cx="5465537" cy="4697784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14" y="1325646"/>
            <a:ext cx="5465537" cy="4697784"/>
          </a:xfrm>
          <a:prstGeom prst="rect">
            <a:avLst/>
          </a:prstGeom>
          <a:ln>
            <a:solidFill>
              <a:schemeClr val="accent1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55356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907243"/>
            <a:ext cx="12188825" cy="1199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9500" y="5554345"/>
            <a:ext cx="2900045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封装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1464310"/>
            <a:ext cx="2750820" cy="42214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3580" y="5563870"/>
            <a:ext cx="2735580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个异步协程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05" y="1734820"/>
            <a:ext cx="3048000" cy="36804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905" y="5095240"/>
            <a:ext cx="1031240" cy="1031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协程在爬虫中的</a:t>
            </a:r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应用</a:t>
            </a:r>
            <a:endParaRPr lang="zh-CN" altLang="en-US" sz="4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08630" y="3004820"/>
            <a:ext cx="2529840" cy="1607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6715" y="2524760"/>
            <a:ext cx="2899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定义函数，模拟联网下载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6250" y="5631815"/>
            <a:ext cx="2522220" cy="685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8630" y="5119370"/>
            <a:ext cx="1299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启动程序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4480" y="3011805"/>
            <a:ext cx="4811395" cy="36283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34480" y="2608580"/>
            <a:ext cx="344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main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函数，加载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异步任务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备注</a:t>
            </a:r>
            <a:r>
              <a:rPr lang="zh-CN" altLang="en-US" dirty="0">
                <a:ea typeface="微软雅黑" panose="020B0503020204020204" pitchFamily="34" charset="-122"/>
              </a:rPr>
              <a:t>说明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66126" y="2472879"/>
            <a:ext cx="6868479" cy="958850"/>
            <a:chOff x="766126" y="2472879"/>
            <a:chExt cx="6868479" cy="958850"/>
          </a:xfrm>
        </p:grpSpPr>
        <p:sp>
          <p:nvSpPr>
            <p:cNvPr id="18" name="MH_Other_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66126" y="2472879"/>
              <a:ext cx="750888" cy="7524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tx2"/>
                  </a:solidFill>
                  <a:latin typeface="+mn-lt"/>
                  <a:ea typeface="+mn-ea"/>
                </a:rPr>
                <a:t>01</a:t>
              </a:r>
              <a:endParaRPr lang="zh-CN" altLang="en-US" sz="3600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cxnSp>
          <p:nvCxnSpPr>
            <p:cNvPr id="19" name="MH_Other_4"/>
            <p:cNvCxnSpPr/>
            <p:nvPr>
              <p:custDataLst>
                <p:tags r:id="rId2"/>
              </p:custDataLst>
            </p:nvPr>
          </p:nvCxnSpPr>
          <p:spPr>
            <a:xfrm>
              <a:off x="1672589" y="2614166"/>
              <a:ext cx="0" cy="441325"/>
            </a:xfrm>
            <a:prstGeom prst="line">
              <a:avLst/>
            </a:prstGeom>
            <a:gradFill flip="none" rotWithShape="1">
              <a:gsLst>
                <a:gs pos="0">
                  <a:sysClr val="window" lastClr="FFFFFF">
                    <a:alpha val="3000"/>
                  </a:sysClr>
                </a:gs>
                <a:gs pos="88000">
                  <a:sysClr val="window" lastClr="FFFFFF"/>
                </a:gs>
              </a:gsLst>
              <a:lin ang="10800000" scaled="1"/>
              <a:tileRect/>
            </a:gradFill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0" name="MH_SubTitle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28165" y="2472879"/>
              <a:ext cx="5806440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00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在</a:t>
              </a:r>
              <a:r>
                <a:rPr lang="en-US" altLang="zh-CN" sz="200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python3.8</a:t>
              </a:r>
              <a:r>
                <a:rPr lang="zh-CN" altLang="en-US" sz="200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版本之后，不推荐直接将协程对象放到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await asyncio.wait(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task_list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r>
                <a:rPr lang="zh-CN" altLang="en-US" sz="200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中，需要先将协程对象包装成</a:t>
              </a:r>
              <a:r>
                <a:rPr lang="en-US" altLang="zh-CN" sz="2000" dirty="0">
                  <a:solidFill>
                    <a:srgbClr val="E2231A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task</a:t>
              </a:r>
              <a:r>
                <a:rPr lang="zh-CN" altLang="en-US" sz="200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对象。</a:t>
              </a:r>
              <a:endPara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66126" y="3994785"/>
            <a:ext cx="6868795" cy="752475"/>
            <a:chOff x="766126" y="3596640"/>
            <a:chExt cx="6868795" cy="752475"/>
          </a:xfrm>
        </p:grpSpPr>
        <p:sp>
          <p:nvSpPr>
            <p:cNvPr id="21" name="MH_Other_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66126" y="3596640"/>
              <a:ext cx="750888" cy="7524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solidFill>
                    <a:schemeClr val="accent1"/>
                  </a:solidFill>
                  <a:latin typeface="+mn-lt"/>
                  <a:ea typeface="+mn-ea"/>
                </a:rPr>
                <a:t>02</a:t>
              </a:r>
              <a:endParaRPr lang="zh-CN" altLang="en-US" sz="36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cxnSp>
          <p:nvCxnSpPr>
            <p:cNvPr id="22" name="MH_Other_4"/>
            <p:cNvCxnSpPr/>
            <p:nvPr>
              <p:custDataLst>
                <p:tags r:id="rId5"/>
              </p:custDataLst>
            </p:nvPr>
          </p:nvCxnSpPr>
          <p:spPr>
            <a:xfrm>
              <a:off x="1672589" y="3737927"/>
              <a:ext cx="0" cy="441325"/>
            </a:xfrm>
            <a:prstGeom prst="line">
              <a:avLst/>
            </a:prstGeom>
            <a:gradFill flip="none" rotWithShape="1">
              <a:gsLst>
                <a:gs pos="0">
                  <a:sysClr val="window" lastClr="FFFFFF">
                    <a:alpha val="3000"/>
                  </a:sysClr>
                </a:gs>
                <a:gs pos="88000">
                  <a:sysClr val="window" lastClr="FFFFFF"/>
                </a:gs>
              </a:gsLst>
              <a:lin ang="10800000" scaled="1"/>
              <a:tileRect/>
            </a:gradFill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3" name="MH_SubTitle_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28481" y="3596640"/>
              <a:ext cx="580644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dirty="0">
                  <a:latin typeface="Arial" panose="020B0604020202020204" pitchFamily="34" charset="0"/>
                </a:rPr>
                <a:t>python3.11</a:t>
              </a:r>
              <a:r>
                <a:rPr lang="zh-CN" altLang="en-US" sz="2000" dirty="0">
                  <a:latin typeface="Arial" panose="020B0604020202020204" pitchFamily="34" charset="0"/>
                </a:rPr>
                <a:t>版本之后，必须将协程任务先包装成</a:t>
              </a:r>
              <a:r>
                <a:rPr lang="en-US" altLang="zh-CN" sz="2000" dirty="0">
                  <a:latin typeface="Arial" panose="020B0604020202020204" pitchFamily="34" charset="0"/>
                </a:rPr>
                <a:t>task</a:t>
              </a:r>
              <a:r>
                <a:rPr lang="zh-CN" altLang="en-US" sz="2000" dirty="0">
                  <a:latin typeface="Arial" panose="020B0604020202020204" pitchFamily="34" charset="0"/>
                </a:rPr>
                <a:t>对象，再放入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await asyncio.wait(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task_list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)</a:t>
              </a:r>
              <a:r>
                <a:rPr lang="zh-CN" altLang="en-US" sz="2000" dirty="0"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中，</a:t>
              </a:r>
              <a:endPara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0" y="1569720"/>
            <a:ext cx="121888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7496" y="5516880"/>
            <a:ext cx="1175753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6"/>
          <a:stretch>
            <a:fillRect/>
          </a:stretch>
        </p:blipFill>
        <p:spPr>
          <a:xfrm>
            <a:off x="7705091" y="1833886"/>
            <a:ext cx="3666490" cy="3443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异步协程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异步协程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异步协程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4" b="15364"/>
          <a:stretch>
            <a:fillRect/>
          </a:stretch>
        </p:blipFill>
        <p:spPr>
          <a:xfrm>
            <a:off x="6141346" y="1220262"/>
            <a:ext cx="4874631" cy="3395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代码</a:t>
            </a:r>
            <a:r>
              <a:rPr lang="zh-CN" altLang="en-US" dirty="0">
                <a:ea typeface="微软雅黑" panose="020B0503020204020204" pitchFamily="34" charset="-122"/>
              </a:rPr>
              <a:t>升级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-346755" y="3925667"/>
            <a:ext cx="3559643" cy="3448827"/>
          </a:xfrm>
          <a:custGeom>
            <a:avLst/>
            <a:gdLst>
              <a:gd name="connsiteX0" fmla="*/ 0 w 3004484"/>
              <a:gd name="connsiteY0" fmla="*/ 1855694 h 1855694"/>
              <a:gd name="connsiteX1" fmla="*/ 1502242 w 3004484"/>
              <a:gd name="connsiteY1" fmla="*/ 0 h 1855694"/>
              <a:gd name="connsiteX2" fmla="*/ 3004484 w 3004484"/>
              <a:gd name="connsiteY2" fmla="*/ 1855694 h 1855694"/>
              <a:gd name="connsiteX3" fmla="*/ 0 w 3004484"/>
              <a:gd name="connsiteY3" fmla="*/ 1855694 h 1855694"/>
              <a:gd name="connsiteX0-1" fmla="*/ 0 w 3035207"/>
              <a:gd name="connsiteY0-2" fmla="*/ 1842247 h 1842247"/>
              <a:gd name="connsiteX1-3" fmla="*/ 3035207 w 3035207"/>
              <a:gd name="connsiteY1-4" fmla="*/ 0 h 1842247"/>
              <a:gd name="connsiteX2-5" fmla="*/ 3004484 w 3035207"/>
              <a:gd name="connsiteY2-6" fmla="*/ 1842247 h 1842247"/>
              <a:gd name="connsiteX3-7" fmla="*/ 0 w 3035207"/>
              <a:gd name="connsiteY3-8" fmla="*/ 1842247 h 1842247"/>
              <a:gd name="connsiteX0-9" fmla="*/ 0 w 3035207"/>
              <a:gd name="connsiteY0-10" fmla="*/ 0 h 1855694"/>
              <a:gd name="connsiteX1-11" fmla="*/ 3035207 w 3035207"/>
              <a:gd name="connsiteY1-12" fmla="*/ 13447 h 1855694"/>
              <a:gd name="connsiteX2-13" fmla="*/ 3004484 w 3035207"/>
              <a:gd name="connsiteY2-14" fmla="*/ 1855694 h 1855694"/>
              <a:gd name="connsiteX3-15" fmla="*/ 0 w 3035207"/>
              <a:gd name="connsiteY3-16" fmla="*/ 0 h 1855694"/>
              <a:gd name="connsiteX0-17" fmla="*/ 0 w 3125508"/>
              <a:gd name="connsiteY0-18" fmla="*/ 0 h 2232212"/>
              <a:gd name="connsiteX1-19" fmla="*/ 3035207 w 3125508"/>
              <a:gd name="connsiteY1-20" fmla="*/ 13447 h 2232212"/>
              <a:gd name="connsiteX2-21" fmla="*/ 3125508 w 3125508"/>
              <a:gd name="connsiteY2-22" fmla="*/ 2232212 h 2232212"/>
              <a:gd name="connsiteX3-23" fmla="*/ 0 w 3125508"/>
              <a:gd name="connsiteY3-24" fmla="*/ 0 h 2232212"/>
              <a:gd name="connsiteX0-25" fmla="*/ 0 w 3125508"/>
              <a:gd name="connsiteY0-26" fmla="*/ 121024 h 2353236"/>
              <a:gd name="connsiteX1-27" fmla="*/ 3088996 w 3125508"/>
              <a:gd name="connsiteY1-28" fmla="*/ 0 h 2353236"/>
              <a:gd name="connsiteX2-29" fmla="*/ 3125508 w 3125508"/>
              <a:gd name="connsiteY2-30" fmla="*/ 2353236 h 2353236"/>
              <a:gd name="connsiteX3-31" fmla="*/ 0 w 3125508"/>
              <a:gd name="connsiteY3-32" fmla="*/ 121024 h 2353236"/>
              <a:gd name="connsiteX0-33" fmla="*/ 0 w 3555814"/>
              <a:gd name="connsiteY0-34" fmla="*/ 0 h 2353236"/>
              <a:gd name="connsiteX1-35" fmla="*/ 3519302 w 3555814"/>
              <a:gd name="connsiteY1-36" fmla="*/ 0 h 2353236"/>
              <a:gd name="connsiteX2-37" fmla="*/ 3555814 w 3555814"/>
              <a:gd name="connsiteY2-38" fmla="*/ 2353236 h 2353236"/>
              <a:gd name="connsiteX3-39" fmla="*/ 0 w 3555814"/>
              <a:gd name="connsiteY3-40" fmla="*/ 0 h 2353236"/>
              <a:gd name="connsiteX0-41" fmla="*/ 0 w 3586537"/>
              <a:gd name="connsiteY0-42" fmla="*/ 0 h 2353236"/>
              <a:gd name="connsiteX1-43" fmla="*/ 3586537 w 3586537"/>
              <a:gd name="connsiteY1-44" fmla="*/ 0 h 2353236"/>
              <a:gd name="connsiteX2-45" fmla="*/ 3555814 w 3586537"/>
              <a:gd name="connsiteY2-46" fmla="*/ 2353236 h 2353236"/>
              <a:gd name="connsiteX3-47" fmla="*/ 0 w 3586537"/>
              <a:gd name="connsiteY3-48" fmla="*/ 0 h 2353236"/>
              <a:gd name="connsiteX0-49" fmla="*/ 0 w 3555814"/>
              <a:gd name="connsiteY0-50" fmla="*/ 0 h 2353236"/>
              <a:gd name="connsiteX1-51" fmla="*/ 3532749 w 3555814"/>
              <a:gd name="connsiteY1-52" fmla="*/ 0 h 2353236"/>
              <a:gd name="connsiteX2-53" fmla="*/ 3555814 w 3555814"/>
              <a:gd name="connsiteY2-54" fmla="*/ 2353236 h 2353236"/>
              <a:gd name="connsiteX3-55" fmla="*/ 0 w 3555814"/>
              <a:gd name="connsiteY3-56" fmla="*/ 0 h 2353236"/>
              <a:gd name="connsiteX0-57" fmla="*/ 0 w 3555814"/>
              <a:gd name="connsiteY0-58" fmla="*/ 0 h 2353236"/>
              <a:gd name="connsiteX1-59" fmla="*/ 3546196 w 3555814"/>
              <a:gd name="connsiteY1-60" fmla="*/ 0 h 2353236"/>
              <a:gd name="connsiteX2-61" fmla="*/ 3555814 w 3555814"/>
              <a:gd name="connsiteY2-62" fmla="*/ 2353236 h 2353236"/>
              <a:gd name="connsiteX3-63" fmla="*/ 0 w 3555814"/>
              <a:gd name="connsiteY3-64" fmla="*/ 0 h 2353236"/>
              <a:gd name="connsiteX0-65" fmla="*/ 0 w 3586537"/>
              <a:gd name="connsiteY0-66" fmla="*/ 0 h 2353236"/>
              <a:gd name="connsiteX1-67" fmla="*/ 3586537 w 3586537"/>
              <a:gd name="connsiteY1-68" fmla="*/ 0 h 2353236"/>
              <a:gd name="connsiteX2-69" fmla="*/ 3555814 w 3586537"/>
              <a:gd name="connsiteY2-70" fmla="*/ 2353236 h 2353236"/>
              <a:gd name="connsiteX3-71" fmla="*/ 0 w 3586537"/>
              <a:gd name="connsiteY3-72" fmla="*/ 0 h 2353236"/>
              <a:gd name="connsiteX0-73" fmla="*/ 0 w 3559643"/>
              <a:gd name="connsiteY0-74" fmla="*/ 0 h 2353236"/>
              <a:gd name="connsiteX1-75" fmla="*/ 3559643 w 3559643"/>
              <a:gd name="connsiteY1-76" fmla="*/ 0 h 2353236"/>
              <a:gd name="connsiteX2-77" fmla="*/ 3555814 w 3559643"/>
              <a:gd name="connsiteY2-78" fmla="*/ 2353236 h 2353236"/>
              <a:gd name="connsiteX3-79" fmla="*/ 0 w 3559643"/>
              <a:gd name="connsiteY3-80" fmla="*/ 0 h 2353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59643" h="2353236">
                <a:moveTo>
                  <a:pt x="0" y="0"/>
                </a:moveTo>
                <a:lnTo>
                  <a:pt x="3559643" y="0"/>
                </a:lnTo>
                <a:cubicBezTo>
                  <a:pt x="3558367" y="784412"/>
                  <a:pt x="3557090" y="1568824"/>
                  <a:pt x="3555814" y="23532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等腰三角形 3"/>
          <p:cNvSpPr/>
          <p:nvPr/>
        </p:nvSpPr>
        <p:spPr>
          <a:xfrm>
            <a:off x="8842458" y="-209682"/>
            <a:ext cx="3559643" cy="3448827"/>
          </a:xfrm>
          <a:custGeom>
            <a:avLst/>
            <a:gdLst>
              <a:gd name="connsiteX0" fmla="*/ 0 w 3004484"/>
              <a:gd name="connsiteY0" fmla="*/ 1855694 h 1855694"/>
              <a:gd name="connsiteX1" fmla="*/ 1502242 w 3004484"/>
              <a:gd name="connsiteY1" fmla="*/ 0 h 1855694"/>
              <a:gd name="connsiteX2" fmla="*/ 3004484 w 3004484"/>
              <a:gd name="connsiteY2" fmla="*/ 1855694 h 1855694"/>
              <a:gd name="connsiteX3" fmla="*/ 0 w 3004484"/>
              <a:gd name="connsiteY3" fmla="*/ 1855694 h 1855694"/>
              <a:gd name="connsiteX0-1" fmla="*/ 0 w 3035207"/>
              <a:gd name="connsiteY0-2" fmla="*/ 1842247 h 1842247"/>
              <a:gd name="connsiteX1-3" fmla="*/ 3035207 w 3035207"/>
              <a:gd name="connsiteY1-4" fmla="*/ 0 h 1842247"/>
              <a:gd name="connsiteX2-5" fmla="*/ 3004484 w 3035207"/>
              <a:gd name="connsiteY2-6" fmla="*/ 1842247 h 1842247"/>
              <a:gd name="connsiteX3-7" fmla="*/ 0 w 3035207"/>
              <a:gd name="connsiteY3-8" fmla="*/ 1842247 h 1842247"/>
              <a:gd name="connsiteX0-9" fmla="*/ 0 w 3035207"/>
              <a:gd name="connsiteY0-10" fmla="*/ 0 h 1855694"/>
              <a:gd name="connsiteX1-11" fmla="*/ 3035207 w 3035207"/>
              <a:gd name="connsiteY1-12" fmla="*/ 13447 h 1855694"/>
              <a:gd name="connsiteX2-13" fmla="*/ 3004484 w 3035207"/>
              <a:gd name="connsiteY2-14" fmla="*/ 1855694 h 1855694"/>
              <a:gd name="connsiteX3-15" fmla="*/ 0 w 3035207"/>
              <a:gd name="connsiteY3-16" fmla="*/ 0 h 1855694"/>
              <a:gd name="connsiteX0-17" fmla="*/ 0 w 3125508"/>
              <a:gd name="connsiteY0-18" fmla="*/ 0 h 2232212"/>
              <a:gd name="connsiteX1-19" fmla="*/ 3035207 w 3125508"/>
              <a:gd name="connsiteY1-20" fmla="*/ 13447 h 2232212"/>
              <a:gd name="connsiteX2-21" fmla="*/ 3125508 w 3125508"/>
              <a:gd name="connsiteY2-22" fmla="*/ 2232212 h 2232212"/>
              <a:gd name="connsiteX3-23" fmla="*/ 0 w 3125508"/>
              <a:gd name="connsiteY3-24" fmla="*/ 0 h 2232212"/>
              <a:gd name="connsiteX0-25" fmla="*/ 0 w 3125508"/>
              <a:gd name="connsiteY0-26" fmla="*/ 121024 h 2353236"/>
              <a:gd name="connsiteX1-27" fmla="*/ 3088996 w 3125508"/>
              <a:gd name="connsiteY1-28" fmla="*/ 0 h 2353236"/>
              <a:gd name="connsiteX2-29" fmla="*/ 3125508 w 3125508"/>
              <a:gd name="connsiteY2-30" fmla="*/ 2353236 h 2353236"/>
              <a:gd name="connsiteX3-31" fmla="*/ 0 w 3125508"/>
              <a:gd name="connsiteY3-32" fmla="*/ 121024 h 2353236"/>
              <a:gd name="connsiteX0-33" fmla="*/ 0 w 3555814"/>
              <a:gd name="connsiteY0-34" fmla="*/ 0 h 2353236"/>
              <a:gd name="connsiteX1-35" fmla="*/ 3519302 w 3555814"/>
              <a:gd name="connsiteY1-36" fmla="*/ 0 h 2353236"/>
              <a:gd name="connsiteX2-37" fmla="*/ 3555814 w 3555814"/>
              <a:gd name="connsiteY2-38" fmla="*/ 2353236 h 2353236"/>
              <a:gd name="connsiteX3-39" fmla="*/ 0 w 3555814"/>
              <a:gd name="connsiteY3-40" fmla="*/ 0 h 2353236"/>
              <a:gd name="connsiteX0-41" fmla="*/ 0 w 3586537"/>
              <a:gd name="connsiteY0-42" fmla="*/ 0 h 2353236"/>
              <a:gd name="connsiteX1-43" fmla="*/ 3586537 w 3586537"/>
              <a:gd name="connsiteY1-44" fmla="*/ 0 h 2353236"/>
              <a:gd name="connsiteX2-45" fmla="*/ 3555814 w 3586537"/>
              <a:gd name="connsiteY2-46" fmla="*/ 2353236 h 2353236"/>
              <a:gd name="connsiteX3-47" fmla="*/ 0 w 3586537"/>
              <a:gd name="connsiteY3-48" fmla="*/ 0 h 2353236"/>
              <a:gd name="connsiteX0-49" fmla="*/ 0 w 3555814"/>
              <a:gd name="connsiteY0-50" fmla="*/ 0 h 2353236"/>
              <a:gd name="connsiteX1-51" fmla="*/ 3532749 w 3555814"/>
              <a:gd name="connsiteY1-52" fmla="*/ 0 h 2353236"/>
              <a:gd name="connsiteX2-53" fmla="*/ 3555814 w 3555814"/>
              <a:gd name="connsiteY2-54" fmla="*/ 2353236 h 2353236"/>
              <a:gd name="connsiteX3-55" fmla="*/ 0 w 3555814"/>
              <a:gd name="connsiteY3-56" fmla="*/ 0 h 2353236"/>
              <a:gd name="connsiteX0-57" fmla="*/ 0 w 3555814"/>
              <a:gd name="connsiteY0-58" fmla="*/ 0 h 2353236"/>
              <a:gd name="connsiteX1-59" fmla="*/ 3546196 w 3555814"/>
              <a:gd name="connsiteY1-60" fmla="*/ 0 h 2353236"/>
              <a:gd name="connsiteX2-61" fmla="*/ 3555814 w 3555814"/>
              <a:gd name="connsiteY2-62" fmla="*/ 2353236 h 2353236"/>
              <a:gd name="connsiteX3-63" fmla="*/ 0 w 3555814"/>
              <a:gd name="connsiteY3-64" fmla="*/ 0 h 2353236"/>
              <a:gd name="connsiteX0-65" fmla="*/ 0 w 3586537"/>
              <a:gd name="connsiteY0-66" fmla="*/ 0 h 2353236"/>
              <a:gd name="connsiteX1-67" fmla="*/ 3586537 w 3586537"/>
              <a:gd name="connsiteY1-68" fmla="*/ 0 h 2353236"/>
              <a:gd name="connsiteX2-69" fmla="*/ 3555814 w 3586537"/>
              <a:gd name="connsiteY2-70" fmla="*/ 2353236 h 2353236"/>
              <a:gd name="connsiteX3-71" fmla="*/ 0 w 3586537"/>
              <a:gd name="connsiteY3-72" fmla="*/ 0 h 2353236"/>
              <a:gd name="connsiteX0-73" fmla="*/ 0 w 3559643"/>
              <a:gd name="connsiteY0-74" fmla="*/ 0 h 2353236"/>
              <a:gd name="connsiteX1-75" fmla="*/ 3559643 w 3559643"/>
              <a:gd name="connsiteY1-76" fmla="*/ 0 h 2353236"/>
              <a:gd name="connsiteX2-77" fmla="*/ 3555814 w 3559643"/>
              <a:gd name="connsiteY2-78" fmla="*/ 2353236 h 2353236"/>
              <a:gd name="connsiteX3-79" fmla="*/ 0 w 3559643"/>
              <a:gd name="connsiteY3-80" fmla="*/ 0 h 2353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59643" h="2353236">
                <a:moveTo>
                  <a:pt x="0" y="0"/>
                </a:moveTo>
                <a:lnTo>
                  <a:pt x="3559643" y="0"/>
                </a:lnTo>
                <a:cubicBezTo>
                  <a:pt x="3558367" y="784412"/>
                  <a:pt x="3557090" y="1568824"/>
                  <a:pt x="3555814" y="23532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1433067" y="917742"/>
            <a:ext cx="9189213" cy="5345233"/>
          </a:xfrm>
          <a:prstGeom prst="snip2DiagRect">
            <a:avLst/>
          </a:prstGeom>
          <a:noFill/>
          <a:ln>
            <a:solidFill>
              <a:srgbClr val="E2231A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045" y="2233930"/>
            <a:ext cx="3718560" cy="3764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6130" y="1156970"/>
            <a:ext cx="74777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将所有的异步协程任务，先使用</a:t>
            </a:r>
            <a:r>
              <a:rPr lang="zh-CN" altLang="en-US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asyncio.create_task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函数封装成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task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对象，再启动执行任务</a:t>
            </a: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aiohttp</a:t>
            </a:r>
            <a:r>
              <a:rPr lang="zh-CN" altLang="en-US" sz="4000" dirty="0"/>
              <a:t>异步请求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8640" y="274320"/>
            <a:ext cx="3459480" cy="5213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什么是</a:t>
            </a:r>
            <a:r>
              <a:rPr altLang="zh-CN" dirty="0">
                <a:ea typeface="微软雅黑" panose="020B0503020204020204" pitchFamily="34" charset="-122"/>
              </a:rPr>
              <a:t>aiohttp</a:t>
            </a:r>
            <a:endParaRPr altLang="zh-CN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5980" y="1132205"/>
            <a:ext cx="10204450" cy="5182235"/>
          </a:xfrm>
          <a:prstGeom prst="rect">
            <a:avLst/>
          </a:prstGeom>
          <a:ln w="12700">
            <a:solidFill>
              <a:srgbClr val="E2231A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1358900"/>
            <a:ext cx="9477375" cy="4650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aiohttp是一个为Python提供异步HTTP客户端/服务端编程，基于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asyncio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（Python用于支持异步编程的标准库）的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异步库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核心功能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同时支持客户端使用和服务端使用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同时支持服务端WebSockets组件和客户端WebSockets组件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web服务器具有中间件、信号组件和可插拨路由的功能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安装：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pip install aiohttp 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9725" y="4591050"/>
            <a:ext cx="1279525" cy="1082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altLang="zh-CN">
                <a:ea typeface="微软雅黑" panose="020B0503020204020204" pitchFamily="34" charset="-122"/>
              </a:rPr>
              <a:t>aiohttp</a:t>
            </a:r>
            <a:r>
              <a:rPr lang="zh-CN" altLang="en-US">
                <a:ea typeface="微软雅黑" panose="020B0503020204020204" pitchFamily="34" charset="-122"/>
              </a:rPr>
              <a:t>入门</a:t>
            </a:r>
            <a:r>
              <a:rPr lang="zh-CN" altLang="en-US">
                <a:ea typeface="微软雅黑" panose="020B0503020204020204" pitchFamily="34" charset="-122"/>
              </a:rPr>
              <a:t>语法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7200" y="1047043"/>
            <a:ext cx="6604000" cy="5355313"/>
          </a:xfrm>
          <a:prstGeom prst="rect">
            <a:avLst/>
          </a:prstGeom>
          <a:ln w="12700">
            <a:solidFill>
              <a:schemeClr val="accent1"/>
            </a:solidFill>
            <a:prstDash val="lgDashDot"/>
          </a:ln>
        </p:spPr>
        <p:txBody>
          <a:bodyPr wrap="square" anchor="ctr">
            <a:no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764632" y="1139377"/>
            <a:ext cx="0" cy="5262979"/>
          </a:xfrm>
          <a:prstGeom prst="line">
            <a:avLst/>
          </a:prstGeom>
          <a:ln w="25400">
            <a:solidFill>
              <a:schemeClr val="bg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SO_Shape"/>
          <p:cNvSpPr/>
          <p:nvPr/>
        </p:nvSpPr>
        <p:spPr bwMode="auto">
          <a:xfrm>
            <a:off x="1526494" y="2818366"/>
            <a:ext cx="1327150" cy="1905000"/>
          </a:xfrm>
          <a:custGeom>
            <a:avLst/>
            <a:gdLst>
              <a:gd name="T0" fmla="*/ 2147483646 w 78"/>
              <a:gd name="T1" fmla="*/ 2147483646 h 112"/>
              <a:gd name="T2" fmla="*/ 2147483646 w 78"/>
              <a:gd name="T3" fmla="*/ 2147483646 h 112"/>
              <a:gd name="T4" fmla="*/ 2147483646 w 78"/>
              <a:gd name="T5" fmla="*/ 2147483646 h 112"/>
              <a:gd name="T6" fmla="*/ 2147483646 w 78"/>
              <a:gd name="T7" fmla="*/ 2147483646 h 112"/>
              <a:gd name="T8" fmla="*/ 2147483646 w 78"/>
              <a:gd name="T9" fmla="*/ 2147483646 h 112"/>
              <a:gd name="T10" fmla="*/ 2147483646 w 78"/>
              <a:gd name="T11" fmla="*/ 2147483646 h 112"/>
              <a:gd name="T12" fmla="*/ 2147483646 w 78"/>
              <a:gd name="T13" fmla="*/ 2147483646 h 112"/>
              <a:gd name="T14" fmla="*/ 2147483646 w 78"/>
              <a:gd name="T15" fmla="*/ 2147483646 h 112"/>
              <a:gd name="T16" fmla="*/ 2147483646 w 78"/>
              <a:gd name="T17" fmla="*/ 2147483646 h 112"/>
              <a:gd name="T18" fmla="*/ 2147483646 w 78"/>
              <a:gd name="T19" fmla="*/ 2147483646 h 112"/>
              <a:gd name="T20" fmla="*/ 2147483646 w 78"/>
              <a:gd name="T21" fmla="*/ 2147483646 h 112"/>
              <a:gd name="T22" fmla="*/ 2147483646 w 78"/>
              <a:gd name="T23" fmla="*/ 2147483646 h 112"/>
              <a:gd name="T24" fmla="*/ 2147483646 w 78"/>
              <a:gd name="T25" fmla="*/ 2147483646 h 112"/>
              <a:gd name="T26" fmla="*/ 2147483646 w 78"/>
              <a:gd name="T27" fmla="*/ 2147483646 h 112"/>
              <a:gd name="T28" fmla="*/ 2147483646 w 78"/>
              <a:gd name="T29" fmla="*/ 2147483646 h 112"/>
              <a:gd name="T30" fmla="*/ 2147483646 w 78"/>
              <a:gd name="T31" fmla="*/ 2147483646 h 112"/>
              <a:gd name="T32" fmla="*/ 2147483646 w 78"/>
              <a:gd name="T33" fmla="*/ 2147483646 h 112"/>
              <a:gd name="T34" fmla="*/ 2147483646 w 78"/>
              <a:gd name="T35" fmla="*/ 2147483646 h 112"/>
              <a:gd name="T36" fmla="*/ 2147483646 w 78"/>
              <a:gd name="T37" fmla="*/ 2147483646 h 112"/>
              <a:gd name="T38" fmla="*/ 2147483646 w 78"/>
              <a:gd name="T39" fmla="*/ 2147483646 h 112"/>
              <a:gd name="T40" fmla="*/ 2147483646 w 78"/>
              <a:gd name="T41" fmla="*/ 2147483646 h 112"/>
              <a:gd name="T42" fmla="*/ 2147483646 w 78"/>
              <a:gd name="T43" fmla="*/ 2147483646 h 112"/>
              <a:gd name="T44" fmla="*/ 2147483646 w 78"/>
              <a:gd name="T45" fmla="*/ 2147483646 h 112"/>
              <a:gd name="T46" fmla="*/ 2147483646 w 78"/>
              <a:gd name="T47" fmla="*/ 2147483646 h 112"/>
              <a:gd name="T48" fmla="*/ 2147483646 w 78"/>
              <a:gd name="T49" fmla="*/ 2147483646 h 112"/>
              <a:gd name="T50" fmla="*/ 2147483646 w 78"/>
              <a:gd name="T51" fmla="*/ 2147483646 h 112"/>
              <a:gd name="T52" fmla="*/ 2147483646 w 78"/>
              <a:gd name="T53" fmla="*/ 2147483646 h 112"/>
              <a:gd name="T54" fmla="*/ 2147483646 w 78"/>
              <a:gd name="T55" fmla="*/ 2147483646 h 112"/>
              <a:gd name="T56" fmla="*/ 2147483646 w 78"/>
              <a:gd name="T57" fmla="*/ 2147483646 h 112"/>
              <a:gd name="T58" fmla="*/ 2147483646 w 78"/>
              <a:gd name="T59" fmla="*/ 2147483646 h 112"/>
              <a:gd name="T60" fmla="*/ 2147483646 w 78"/>
              <a:gd name="T61" fmla="*/ 2147483646 h 112"/>
              <a:gd name="T62" fmla="*/ 2147483646 w 78"/>
              <a:gd name="T63" fmla="*/ 2147483646 h 112"/>
              <a:gd name="T64" fmla="*/ 2147483646 w 78"/>
              <a:gd name="T65" fmla="*/ 2147483646 h 112"/>
              <a:gd name="T66" fmla="*/ 2147483646 w 78"/>
              <a:gd name="T67" fmla="*/ 2147483646 h 112"/>
              <a:gd name="T68" fmla="*/ 2147483646 w 78"/>
              <a:gd name="T69" fmla="*/ 2147483646 h 112"/>
              <a:gd name="T70" fmla="*/ 2147483646 w 78"/>
              <a:gd name="T71" fmla="*/ 2147483646 h 112"/>
              <a:gd name="T72" fmla="*/ 2147483646 w 78"/>
              <a:gd name="T73" fmla="*/ 2147483646 h 112"/>
              <a:gd name="T74" fmla="*/ 2147483646 w 78"/>
              <a:gd name="T75" fmla="*/ 2147483646 h 112"/>
              <a:gd name="T76" fmla="*/ 2147483646 w 78"/>
              <a:gd name="T77" fmla="*/ 2147483646 h 11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3788" y="5954034"/>
            <a:ext cx="1797412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aiohttp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0" y="1323975"/>
            <a:ext cx="6172200" cy="26441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83100" y="4085590"/>
            <a:ext cx="616966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在网络请求中，一个请求就是一个会话，然后aiohttp使用的是ClientSession来管理会话</a:t>
            </a:r>
            <a:endParaRPr lang="zh-CN" altLang="en-US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endParaRPr lang="zh-CN" altLang="en-US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所有的耗时操作全部挂起。</a:t>
            </a:r>
            <a:endParaRPr lang="en-US" altLang="zh-CN" sz="1800" dirty="0" err="1" smtClean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641072" y="794948"/>
            <a:ext cx="5932919" cy="5207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altLang="zh-CN" sz="3600">
                <a:ea typeface="微软雅黑" panose="020B0503020204020204" pitchFamily="34" charset="-122"/>
                <a:sym typeface="+mn-ea"/>
              </a:rPr>
              <a:t>aiohttp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入门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案例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54078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6660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635" y="2896870"/>
            <a:ext cx="8122920" cy="27203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32635" y="2110740"/>
            <a:ext cx="5023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 </a:t>
            </a: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导包，准备多张图片的下载</a:t>
            </a: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地址：</a:t>
            </a:r>
            <a:endParaRPr lang="zh-CN" altLang="en-US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641072" y="794948"/>
            <a:ext cx="5932919" cy="5207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altLang="zh-CN" sz="3600">
                <a:ea typeface="微软雅黑" panose="020B0503020204020204" pitchFamily="34" charset="-122"/>
                <a:sym typeface="+mn-ea"/>
              </a:rPr>
              <a:t>aiohttp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入门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案例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54078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6660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32635" y="2110740"/>
            <a:ext cx="3499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 </a:t>
            </a: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发送请求，</a:t>
            </a: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保存文件：</a:t>
            </a:r>
            <a:endParaRPr lang="zh-CN" altLang="en-US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635" y="2773045"/>
            <a:ext cx="6416040" cy="3169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641072" y="794948"/>
            <a:ext cx="5932919" cy="5207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altLang="zh-CN" sz="3600">
                <a:ea typeface="微软雅黑" panose="020B0503020204020204" pitchFamily="34" charset="-122"/>
                <a:sym typeface="+mn-ea"/>
              </a:rPr>
              <a:t>aiohttp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入门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案例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54078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6660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32635" y="2110740"/>
            <a:ext cx="25850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 </a:t>
            </a: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开启</a:t>
            </a: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异步任务：</a:t>
            </a:r>
            <a:endParaRPr lang="zh-CN" altLang="en-US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635" y="2896870"/>
            <a:ext cx="3802380" cy="2788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35675" y="4910455"/>
            <a:ext cx="48355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从最终运行的结果中能非常直观的看到用异步IO完成爬虫的效率明显高了很多</a:t>
            </a:r>
            <a:endParaRPr lang="zh-CN" altLang="en-US" sz="200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综合</a:t>
            </a:r>
            <a:r>
              <a:rPr lang="zh-CN" altLang="en-US" sz="4000" dirty="0"/>
              <a:t>案例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706" y="1377435"/>
            <a:ext cx="975091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目标: 百度小说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《西游记》全本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http://dushu.baidu.com/pc/detail?gid=4306063500</a:t>
            </a:r>
            <a:endParaRPr lang="zh-CN" altLang="en-US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04998" y="229433"/>
            <a:ext cx="6265183" cy="1573769"/>
            <a:chOff x="3699510" y="3133726"/>
            <a:chExt cx="4289425" cy="1419225"/>
          </a:xfrm>
        </p:grpSpPr>
        <p:sp>
          <p:nvSpPr>
            <p:cNvPr id="6" name="MH_Other_6"/>
            <p:cNvSpPr/>
            <p:nvPr>
              <p:custDataLst>
                <p:tags r:id="rId1"/>
              </p:custDataLst>
            </p:nvPr>
          </p:nvSpPr>
          <p:spPr bwMode="auto">
            <a:xfrm>
              <a:off x="5109211" y="3133726"/>
              <a:ext cx="1470025" cy="1419225"/>
            </a:xfrm>
            <a:custGeom>
              <a:avLst/>
              <a:gdLst>
                <a:gd name="T0" fmla="*/ 0 w 1469707"/>
                <a:gd name="T1" fmla="*/ 1090606 h 1419196"/>
                <a:gd name="T2" fmla="*/ 45729 w 1469707"/>
                <a:gd name="T3" fmla="*/ 1090606 h 1419196"/>
                <a:gd name="T4" fmla="*/ 45729 w 1469707"/>
                <a:gd name="T5" fmla="*/ 1373505 h 1419196"/>
                <a:gd name="T6" fmla="*/ 1424296 w 1469707"/>
                <a:gd name="T7" fmla="*/ 1373505 h 1419196"/>
                <a:gd name="T8" fmla="*/ 1424296 w 1469707"/>
                <a:gd name="T9" fmla="*/ 1090606 h 1419196"/>
                <a:gd name="T10" fmla="*/ 1470025 w 1469707"/>
                <a:gd name="T11" fmla="*/ 1090606 h 1419196"/>
                <a:gd name="T12" fmla="*/ 1470025 w 1469707"/>
                <a:gd name="T13" fmla="*/ 1373505 h 1419196"/>
                <a:gd name="T14" fmla="*/ 1470025 w 1469707"/>
                <a:gd name="T15" fmla="*/ 1419225 h 1419196"/>
                <a:gd name="T16" fmla="*/ 1424296 w 1469707"/>
                <a:gd name="T17" fmla="*/ 1419225 h 1419196"/>
                <a:gd name="T18" fmla="*/ 45729 w 1469707"/>
                <a:gd name="T19" fmla="*/ 1419225 h 1419196"/>
                <a:gd name="T20" fmla="*/ 0 w 1469707"/>
                <a:gd name="T21" fmla="*/ 1419225 h 1419196"/>
                <a:gd name="T22" fmla="*/ 0 w 1469707"/>
                <a:gd name="T23" fmla="*/ 1373505 h 1419196"/>
                <a:gd name="T24" fmla="*/ 0 w 1469707"/>
                <a:gd name="T25" fmla="*/ 0 h 1419196"/>
                <a:gd name="T26" fmla="*/ 45729 w 1469707"/>
                <a:gd name="T27" fmla="*/ 0 h 1419196"/>
                <a:gd name="T28" fmla="*/ 1424296 w 1469707"/>
                <a:gd name="T29" fmla="*/ 0 h 1419196"/>
                <a:gd name="T30" fmla="*/ 1470025 w 1469707"/>
                <a:gd name="T31" fmla="*/ 0 h 1419196"/>
                <a:gd name="T32" fmla="*/ 1470025 w 1469707"/>
                <a:gd name="T33" fmla="*/ 45720 h 1419196"/>
                <a:gd name="T34" fmla="*/ 1470025 w 1469707"/>
                <a:gd name="T35" fmla="*/ 328619 h 1419196"/>
                <a:gd name="T36" fmla="*/ 1424296 w 1469707"/>
                <a:gd name="T37" fmla="*/ 328619 h 1419196"/>
                <a:gd name="T38" fmla="*/ 1424296 w 1469707"/>
                <a:gd name="T39" fmla="*/ 45720 h 1419196"/>
                <a:gd name="T40" fmla="*/ 45729 w 1469707"/>
                <a:gd name="T41" fmla="*/ 45720 h 1419196"/>
                <a:gd name="T42" fmla="*/ 45729 w 1469707"/>
                <a:gd name="T43" fmla="*/ 328619 h 1419196"/>
                <a:gd name="T44" fmla="*/ 0 w 1469707"/>
                <a:gd name="T45" fmla="*/ 328619 h 1419196"/>
                <a:gd name="T46" fmla="*/ 0 w 1469707"/>
                <a:gd name="T47" fmla="*/ 45720 h 14191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69707" h="1419196">
                  <a:moveTo>
                    <a:pt x="0" y="1090584"/>
                  </a:moveTo>
                  <a:lnTo>
                    <a:pt x="45719" y="1090584"/>
                  </a:lnTo>
                  <a:lnTo>
                    <a:pt x="45719" y="1373477"/>
                  </a:lnTo>
                  <a:lnTo>
                    <a:pt x="1423988" y="1373477"/>
                  </a:lnTo>
                  <a:lnTo>
                    <a:pt x="1423988" y="1090584"/>
                  </a:lnTo>
                  <a:lnTo>
                    <a:pt x="1469707" y="1090584"/>
                  </a:lnTo>
                  <a:lnTo>
                    <a:pt x="1469707" y="1373477"/>
                  </a:lnTo>
                  <a:lnTo>
                    <a:pt x="1469707" y="1419196"/>
                  </a:lnTo>
                  <a:lnTo>
                    <a:pt x="1423988" y="1419196"/>
                  </a:lnTo>
                  <a:lnTo>
                    <a:pt x="45719" y="1419196"/>
                  </a:lnTo>
                  <a:lnTo>
                    <a:pt x="0" y="1419196"/>
                  </a:lnTo>
                  <a:lnTo>
                    <a:pt x="0" y="1373477"/>
                  </a:lnTo>
                  <a:lnTo>
                    <a:pt x="0" y="1090584"/>
                  </a:lnTo>
                  <a:close/>
                  <a:moveTo>
                    <a:pt x="0" y="0"/>
                  </a:moveTo>
                  <a:lnTo>
                    <a:pt x="45719" y="0"/>
                  </a:lnTo>
                  <a:lnTo>
                    <a:pt x="1423988" y="0"/>
                  </a:lnTo>
                  <a:lnTo>
                    <a:pt x="1469707" y="0"/>
                  </a:lnTo>
                  <a:lnTo>
                    <a:pt x="1469707" y="45719"/>
                  </a:lnTo>
                  <a:lnTo>
                    <a:pt x="1469707" y="328612"/>
                  </a:lnTo>
                  <a:lnTo>
                    <a:pt x="1423988" y="328612"/>
                  </a:lnTo>
                  <a:lnTo>
                    <a:pt x="1423988" y="45719"/>
                  </a:lnTo>
                  <a:lnTo>
                    <a:pt x="45719" y="45719"/>
                  </a:lnTo>
                  <a:lnTo>
                    <a:pt x="45719" y="328612"/>
                  </a:lnTo>
                  <a:lnTo>
                    <a:pt x="0" y="328612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MH_SubTitle_2"/>
            <p:cNvSpPr/>
            <p:nvPr>
              <p:custDataLst>
                <p:tags r:id="rId2"/>
              </p:custDataLst>
            </p:nvPr>
          </p:nvSpPr>
          <p:spPr>
            <a:xfrm>
              <a:off x="3867786" y="3657600"/>
              <a:ext cx="3954463" cy="369888"/>
            </a:xfrm>
            <a:prstGeom prst="rect">
              <a:avLst/>
            </a:prstGeom>
            <a:solidFill>
              <a:srgbClr val="FFFFFF"/>
            </a:solidFill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项目需求</a:t>
              </a:r>
              <a:endParaRPr lang="zh-CN" altLang="en-US" sz="28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7"/>
            <p:cNvSpPr/>
            <p:nvPr>
              <p:custDataLst>
                <p:tags r:id="rId3"/>
              </p:custDataLst>
            </p:nvPr>
          </p:nvSpPr>
          <p:spPr>
            <a:xfrm>
              <a:off x="3753485" y="3371851"/>
              <a:ext cx="1847850" cy="652463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9" name="MH_Other_8"/>
            <p:cNvSpPr/>
            <p:nvPr>
              <p:custDataLst>
                <p:tags r:id="rId4"/>
              </p:custDataLst>
            </p:nvPr>
          </p:nvSpPr>
          <p:spPr bwMode="auto">
            <a:xfrm>
              <a:off x="3699510" y="3324226"/>
              <a:ext cx="1847850" cy="652463"/>
            </a:xfrm>
            <a:custGeom>
              <a:avLst/>
              <a:gdLst>
                <a:gd name="T0" fmla="*/ 101600 w 1847850"/>
                <a:gd name="T1" fmla="*/ 0 h 652225"/>
                <a:gd name="T2" fmla="*/ 112400 w 1847850"/>
                <a:gd name="T3" fmla="*/ 0 h 652225"/>
                <a:gd name="T4" fmla="*/ 112400 w 1847850"/>
                <a:gd name="T5" fmla="*/ 213651 h 652225"/>
                <a:gd name="T6" fmla="*/ 1847850 w 1847850"/>
                <a:gd name="T7" fmla="*/ 213651 h 652225"/>
                <a:gd name="T8" fmla="*/ 1847850 w 1847850"/>
                <a:gd name="T9" fmla="*/ 224455 h 652225"/>
                <a:gd name="T10" fmla="*/ 112400 w 1847850"/>
                <a:gd name="T11" fmla="*/ 224455 h 652225"/>
                <a:gd name="T12" fmla="*/ 112400 w 1847850"/>
                <a:gd name="T13" fmla="*/ 652463 h 652225"/>
                <a:gd name="T14" fmla="*/ 101600 w 1847850"/>
                <a:gd name="T15" fmla="*/ 652463 h 652225"/>
                <a:gd name="T16" fmla="*/ 101600 w 1847850"/>
                <a:gd name="T17" fmla="*/ 224455 h 652225"/>
                <a:gd name="T18" fmla="*/ 0 w 1847850"/>
                <a:gd name="T19" fmla="*/ 224455 h 652225"/>
                <a:gd name="T20" fmla="*/ 0 w 1847850"/>
                <a:gd name="T21" fmla="*/ 213651 h 652225"/>
                <a:gd name="T22" fmla="*/ 101600 w 1847850"/>
                <a:gd name="T23" fmla="*/ 213651 h 652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MH_Other_9"/>
            <p:cNvSpPr/>
            <p:nvPr>
              <p:custDataLst>
                <p:tags r:id="rId5"/>
              </p:custDataLst>
            </p:nvPr>
          </p:nvSpPr>
          <p:spPr>
            <a:xfrm>
              <a:off x="6090285" y="3660776"/>
              <a:ext cx="1847850" cy="652463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1" name="MH_Other_10"/>
            <p:cNvSpPr/>
            <p:nvPr>
              <p:custDataLst>
                <p:tags r:id="rId6"/>
              </p:custDataLst>
            </p:nvPr>
          </p:nvSpPr>
          <p:spPr bwMode="auto">
            <a:xfrm>
              <a:off x="6141085" y="3709989"/>
              <a:ext cx="1847850" cy="650875"/>
            </a:xfrm>
            <a:custGeom>
              <a:avLst/>
              <a:gdLst>
                <a:gd name="T0" fmla="*/ 1735450 w 1847850"/>
                <a:gd name="T1" fmla="*/ 0 h 652225"/>
                <a:gd name="T2" fmla="*/ 1746250 w 1847850"/>
                <a:gd name="T3" fmla="*/ 0 h 652225"/>
                <a:gd name="T4" fmla="*/ 1746250 w 1847850"/>
                <a:gd name="T5" fmla="*/ 426966 h 652225"/>
                <a:gd name="T6" fmla="*/ 1847850 w 1847850"/>
                <a:gd name="T7" fmla="*/ 426966 h 652225"/>
                <a:gd name="T8" fmla="*/ 1847850 w 1847850"/>
                <a:gd name="T9" fmla="*/ 437744 h 652225"/>
                <a:gd name="T10" fmla="*/ 1746250 w 1847850"/>
                <a:gd name="T11" fmla="*/ 437744 h 652225"/>
                <a:gd name="T12" fmla="*/ 1746250 w 1847850"/>
                <a:gd name="T13" fmla="*/ 650875 h 652225"/>
                <a:gd name="T14" fmla="*/ 1735450 w 1847850"/>
                <a:gd name="T15" fmla="*/ 650875 h 652225"/>
                <a:gd name="T16" fmla="*/ 1735450 w 1847850"/>
                <a:gd name="T17" fmla="*/ 437744 h 652225"/>
                <a:gd name="T18" fmla="*/ 0 w 1847850"/>
                <a:gd name="T19" fmla="*/ 437744 h 652225"/>
                <a:gd name="T20" fmla="*/ 0 w 1847850"/>
                <a:gd name="T21" fmla="*/ 426966 h 652225"/>
                <a:gd name="T22" fmla="*/ 1735450 w 1847850"/>
                <a:gd name="T23" fmla="*/ 426966 h 652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lnTo>
                    <a:pt x="173545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70" y="2299335"/>
            <a:ext cx="8427720" cy="26593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3706" y="5036940"/>
            <a:ext cx="9750917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使用异步协程急速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爬取！！！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00746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655" y="4982210"/>
            <a:ext cx="693674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同步操作: 访问getCatalog 拿到所有章节的cid和名称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异步操作: 访问getChapterContent 下载所有的文章内容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04998" y="229433"/>
            <a:ext cx="6265183" cy="1573769"/>
            <a:chOff x="3699510" y="3133726"/>
            <a:chExt cx="4289425" cy="1419225"/>
          </a:xfrm>
        </p:grpSpPr>
        <p:sp>
          <p:nvSpPr>
            <p:cNvPr id="6" name="MH_Other_6"/>
            <p:cNvSpPr/>
            <p:nvPr>
              <p:custDataLst>
                <p:tags r:id="rId1"/>
              </p:custDataLst>
            </p:nvPr>
          </p:nvSpPr>
          <p:spPr bwMode="auto">
            <a:xfrm>
              <a:off x="5109211" y="3133726"/>
              <a:ext cx="1470025" cy="1419225"/>
            </a:xfrm>
            <a:custGeom>
              <a:avLst/>
              <a:gdLst>
                <a:gd name="T0" fmla="*/ 0 w 1469707"/>
                <a:gd name="T1" fmla="*/ 1090606 h 1419196"/>
                <a:gd name="T2" fmla="*/ 45729 w 1469707"/>
                <a:gd name="T3" fmla="*/ 1090606 h 1419196"/>
                <a:gd name="T4" fmla="*/ 45729 w 1469707"/>
                <a:gd name="T5" fmla="*/ 1373505 h 1419196"/>
                <a:gd name="T6" fmla="*/ 1424296 w 1469707"/>
                <a:gd name="T7" fmla="*/ 1373505 h 1419196"/>
                <a:gd name="T8" fmla="*/ 1424296 w 1469707"/>
                <a:gd name="T9" fmla="*/ 1090606 h 1419196"/>
                <a:gd name="T10" fmla="*/ 1470025 w 1469707"/>
                <a:gd name="T11" fmla="*/ 1090606 h 1419196"/>
                <a:gd name="T12" fmla="*/ 1470025 w 1469707"/>
                <a:gd name="T13" fmla="*/ 1373505 h 1419196"/>
                <a:gd name="T14" fmla="*/ 1470025 w 1469707"/>
                <a:gd name="T15" fmla="*/ 1419225 h 1419196"/>
                <a:gd name="T16" fmla="*/ 1424296 w 1469707"/>
                <a:gd name="T17" fmla="*/ 1419225 h 1419196"/>
                <a:gd name="T18" fmla="*/ 45729 w 1469707"/>
                <a:gd name="T19" fmla="*/ 1419225 h 1419196"/>
                <a:gd name="T20" fmla="*/ 0 w 1469707"/>
                <a:gd name="T21" fmla="*/ 1419225 h 1419196"/>
                <a:gd name="T22" fmla="*/ 0 w 1469707"/>
                <a:gd name="T23" fmla="*/ 1373505 h 1419196"/>
                <a:gd name="T24" fmla="*/ 0 w 1469707"/>
                <a:gd name="T25" fmla="*/ 0 h 1419196"/>
                <a:gd name="T26" fmla="*/ 45729 w 1469707"/>
                <a:gd name="T27" fmla="*/ 0 h 1419196"/>
                <a:gd name="T28" fmla="*/ 1424296 w 1469707"/>
                <a:gd name="T29" fmla="*/ 0 h 1419196"/>
                <a:gd name="T30" fmla="*/ 1470025 w 1469707"/>
                <a:gd name="T31" fmla="*/ 0 h 1419196"/>
                <a:gd name="T32" fmla="*/ 1470025 w 1469707"/>
                <a:gd name="T33" fmla="*/ 45720 h 1419196"/>
                <a:gd name="T34" fmla="*/ 1470025 w 1469707"/>
                <a:gd name="T35" fmla="*/ 328619 h 1419196"/>
                <a:gd name="T36" fmla="*/ 1424296 w 1469707"/>
                <a:gd name="T37" fmla="*/ 328619 h 1419196"/>
                <a:gd name="T38" fmla="*/ 1424296 w 1469707"/>
                <a:gd name="T39" fmla="*/ 45720 h 1419196"/>
                <a:gd name="T40" fmla="*/ 45729 w 1469707"/>
                <a:gd name="T41" fmla="*/ 45720 h 1419196"/>
                <a:gd name="T42" fmla="*/ 45729 w 1469707"/>
                <a:gd name="T43" fmla="*/ 328619 h 1419196"/>
                <a:gd name="T44" fmla="*/ 0 w 1469707"/>
                <a:gd name="T45" fmla="*/ 328619 h 1419196"/>
                <a:gd name="T46" fmla="*/ 0 w 1469707"/>
                <a:gd name="T47" fmla="*/ 45720 h 14191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69707" h="1419196">
                  <a:moveTo>
                    <a:pt x="0" y="1090584"/>
                  </a:moveTo>
                  <a:lnTo>
                    <a:pt x="45719" y="1090584"/>
                  </a:lnTo>
                  <a:lnTo>
                    <a:pt x="45719" y="1373477"/>
                  </a:lnTo>
                  <a:lnTo>
                    <a:pt x="1423988" y="1373477"/>
                  </a:lnTo>
                  <a:lnTo>
                    <a:pt x="1423988" y="1090584"/>
                  </a:lnTo>
                  <a:lnTo>
                    <a:pt x="1469707" y="1090584"/>
                  </a:lnTo>
                  <a:lnTo>
                    <a:pt x="1469707" y="1373477"/>
                  </a:lnTo>
                  <a:lnTo>
                    <a:pt x="1469707" y="1419196"/>
                  </a:lnTo>
                  <a:lnTo>
                    <a:pt x="1423988" y="1419196"/>
                  </a:lnTo>
                  <a:lnTo>
                    <a:pt x="45719" y="1419196"/>
                  </a:lnTo>
                  <a:lnTo>
                    <a:pt x="0" y="1419196"/>
                  </a:lnTo>
                  <a:lnTo>
                    <a:pt x="0" y="1373477"/>
                  </a:lnTo>
                  <a:lnTo>
                    <a:pt x="0" y="1090584"/>
                  </a:lnTo>
                  <a:close/>
                  <a:moveTo>
                    <a:pt x="0" y="0"/>
                  </a:moveTo>
                  <a:lnTo>
                    <a:pt x="45719" y="0"/>
                  </a:lnTo>
                  <a:lnTo>
                    <a:pt x="1423988" y="0"/>
                  </a:lnTo>
                  <a:lnTo>
                    <a:pt x="1469707" y="0"/>
                  </a:lnTo>
                  <a:lnTo>
                    <a:pt x="1469707" y="45719"/>
                  </a:lnTo>
                  <a:lnTo>
                    <a:pt x="1469707" y="328612"/>
                  </a:lnTo>
                  <a:lnTo>
                    <a:pt x="1423988" y="328612"/>
                  </a:lnTo>
                  <a:lnTo>
                    <a:pt x="1423988" y="45719"/>
                  </a:lnTo>
                  <a:lnTo>
                    <a:pt x="45719" y="45719"/>
                  </a:lnTo>
                  <a:lnTo>
                    <a:pt x="45719" y="328612"/>
                  </a:lnTo>
                  <a:lnTo>
                    <a:pt x="0" y="328612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MH_SubTitle_2"/>
            <p:cNvSpPr/>
            <p:nvPr>
              <p:custDataLst>
                <p:tags r:id="rId2"/>
              </p:custDataLst>
            </p:nvPr>
          </p:nvSpPr>
          <p:spPr>
            <a:xfrm>
              <a:off x="3867786" y="3657600"/>
              <a:ext cx="3954463" cy="369888"/>
            </a:xfrm>
            <a:prstGeom prst="rect">
              <a:avLst/>
            </a:prstGeom>
            <a:solidFill>
              <a:srgbClr val="FFFFFF"/>
            </a:solidFill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8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28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7"/>
            <p:cNvSpPr/>
            <p:nvPr>
              <p:custDataLst>
                <p:tags r:id="rId3"/>
              </p:custDataLst>
            </p:nvPr>
          </p:nvSpPr>
          <p:spPr>
            <a:xfrm>
              <a:off x="3753485" y="3371851"/>
              <a:ext cx="1847850" cy="652463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9" name="MH_Other_8"/>
            <p:cNvSpPr/>
            <p:nvPr>
              <p:custDataLst>
                <p:tags r:id="rId4"/>
              </p:custDataLst>
            </p:nvPr>
          </p:nvSpPr>
          <p:spPr bwMode="auto">
            <a:xfrm>
              <a:off x="3699510" y="3324226"/>
              <a:ext cx="1847850" cy="652463"/>
            </a:xfrm>
            <a:custGeom>
              <a:avLst/>
              <a:gdLst>
                <a:gd name="T0" fmla="*/ 101600 w 1847850"/>
                <a:gd name="T1" fmla="*/ 0 h 652225"/>
                <a:gd name="T2" fmla="*/ 112400 w 1847850"/>
                <a:gd name="T3" fmla="*/ 0 h 652225"/>
                <a:gd name="T4" fmla="*/ 112400 w 1847850"/>
                <a:gd name="T5" fmla="*/ 213651 h 652225"/>
                <a:gd name="T6" fmla="*/ 1847850 w 1847850"/>
                <a:gd name="T7" fmla="*/ 213651 h 652225"/>
                <a:gd name="T8" fmla="*/ 1847850 w 1847850"/>
                <a:gd name="T9" fmla="*/ 224455 h 652225"/>
                <a:gd name="T10" fmla="*/ 112400 w 1847850"/>
                <a:gd name="T11" fmla="*/ 224455 h 652225"/>
                <a:gd name="T12" fmla="*/ 112400 w 1847850"/>
                <a:gd name="T13" fmla="*/ 652463 h 652225"/>
                <a:gd name="T14" fmla="*/ 101600 w 1847850"/>
                <a:gd name="T15" fmla="*/ 652463 h 652225"/>
                <a:gd name="T16" fmla="*/ 101600 w 1847850"/>
                <a:gd name="T17" fmla="*/ 224455 h 652225"/>
                <a:gd name="T18" fmla="*/ 0 w 1847850"/>
                <a:gd name="T19" fmla="*/ 224455 h 652225"/>
                <a:gd name="T20" fmla="*/ 0 w 1847850"/>
                <a:gd name="T21" fmla="*/ 213651 h 652225"/>
                <a:gd name="T22" fmla="*/ 101600 w 1847850"/>
                <a:gd name="T23" fmla="*/ 213651 h 652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MH_Other_9"/>
            <p:cNvSpPr/>
            <p:nvPr>
              <p:custDataLst>
                <p:tags r:id="rId5"/>
              </p:custDataLst>
            </p:nvPr>
          </p:nvSpPr>
          <p:spPr>
            <a:xfrm>
              <a:off x="6090285" y="3660776"/>
              <a:ext cx="1847850" cy="652463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1" name="MH_Other_10"/>
            <p:cNvSpPr/>
            <p:nvPr>
              <p:custDataLst>
                <p:tags r:id="rId6"/>
              </p:custDataLst>
            </p:nvPr>
          </p:nvSpPr>
          <p:spPr bwMode="auto">
            <a:xfrm>
              <a:off x="6141085" y="3709989"/>
              <a:ext cx="1847850" cy="650875"/>
            </a:xfrm>
            <a:custGeom>
              <a:avLst/>
              <a:gdLst>
                <a:gd name="T0" fmla="*/ 1735450 w 1847850"/>
                <a:gd name="T1" fmla="*/ 0 h 652225"/>
                <a:gd name="T2" fmla="*/ 1746250 w 1847850"/>
                <a:gd name="T3" fmla="*/ 0 h 652225"/>
                <a:gd name="T4" fmla="*/ 1746250 w 1847850"/>
                <a:gd name="T5" fmla="*/ 426966 h 652225"/>
                <a:gd name="T6" fmla="*/ 1847850 w 1847850"/>
                <a:gd name="T7" fmla="*/ 426966 h 652225"/>
                <a:gd name="T8" fmla="*/ 1847850 w 1847850"/>
                <a:gd name="T9" fmla="*/ 437744 h 652225"/>
                <a:gd name="T10" fmla="*/ 1746250 w 1847850"/>
                <a:gd name="T11" fmla="*/ 437744 h 652225"/>
                <a:gd name="T12" fmla="*/ 1746250 w 1847850"/>
                <a:gd name="T13" fmla="*/ 650875 h 652225"/>
                <a:gd name="T14" fmla="*/ 1735450 w 1847850"/>
                <a:gd name="T15" fmla="*/ 650875 h 652225"/>
                <a:gd name="T16" fmla="*/ 1735450 w 1847850"/>
                <a:gd name="T17" fmla="*/ 437744 h 652225"/>
                <a:gd name="T18" fmla="*/ 0 w 1847850"/>
                <a:gd name="T19" fmla="*/ 437744 h 652225"/>
                <a:gd name="T20" fmla="*/ 0 w 1847850"/>
                <a:gd name="T21" fmla="*/ 426966 h 652225"/>
                <a:gd name="T22" fmla="*/ 1735450 w 1847850"/>
                <a:gd name="T23" fmla="*/ 426966 h 652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lnTo>
                    <a:pt x="173545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541655" y="1163955"/>
            <a:ext cx="5263515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首页点击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，获取全部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34401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" y="1803400"/>
            <a:ext cx="5620385" cy="2661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7"/>
          <a:stretch>
            <a:fillRect/>
          </a:stretch>
        </p:blipFill>
        <p:spPr>
          <a:xfrm>
            <a:off x="6141346" y="1220263"/>
            <a:ext cx="4874631" cy="3395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rgbClr val="E2231A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异步协程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异步协程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异步协程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655" y="5401945"/>
            <a:ext cx="693674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注意参数中数据的拼接，</a:t>
            </a:r>
            <a:r>
              <a:rPr lang="en-US" altLang="zh-CN" sz="20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book_id</a:t>
            </a:r>
            <a:r>
              <a:rPr lang="zh-CN" altLang="en-US" sz="20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为详情页面的参数</a:t>
            </a:r>
            <a:endParaRPr lang="zh-CN" altLang="en-US" sz="20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04998" y="229433"/>
            <a:ext cx="6265183" cy="1573769"/>
            <a:chOff x="3699510" y="3133726"/>
            <a:chExt cx="4289425" cy="1419225"/>
          </a:xfrm>
        </p:grpSpPr>
        <p:sp>
          <p:nvSpPr>
            <p:cNvPr id="6" name="MH_Other_6"/>
            <p:cNvSpPr/>
            <p:nvPr>
              <p:custDataLst>
                <p:tags r:id="rId1"/>
              </p:custDataLst>
            </p:nvPr>
          </p:nvSpPr>
          <p:spPr bwMode="auto">
            <a:xfrm>
              <a:off x="5109211" y="3133726"/>
              <a:ext cx="1470025" cy="1419225"/>
            </a:xfrm>
            <a:custGeom>
              <a:avLst/>
              <a:gdLst>
                <a:gd name="T0" fmla="*/ 0 w 1469707"/>
                <a:gd name="T1" fmla="*/ 1090606 h 1419196"/>
                <a:gd name="T2" fmla="*/ 45729 w 1469707"/>
                <a:gd name="T3" fmla="*/ 1090606 h 1419196"/>
                <a:gd name="T4" fmla="*/ 45729 w 1469707"/>
                <a:gd name="T5" fmla="*/ 1373505 h 1419196"/>
                <a:gd name="T6" fmla="*/ 1424296 w 1469707"/>
                <a:gd name="T7" fmla="*/ 1373505 h 1419196"/>
                <a:gd name="T8" fmla="*/ 1424296 w 1469707"/>
                <a:gd name="T9" fmla="*/ 1090606 h 1419196"/>
                <a:gd name="T10" fmla="*/ 1470025 w 1469707"/>
                <a:gd name="T11" fmla="*/ 1090606 h 1419196"/>
                <a:gd name="T12" fmla="*/ 1470025 w 1469707"/>
                <a:gd name="T13" fmla="*/ 1373505 h 1419196"/>
                <a:gd name="T14" fmla="*/ 1470025 w 1469707"/>
                <a:gd name="T15" fmla="*/ 1419225 h 1419196"/>
                <a:gd name="T16" fmla="*/ 1424296 w 1469707"/>
                <a:gd name="T17" fmla="*/ 1419225 h 1419196"/>
                <a:gd name="T18" fmla="*/ 45729 w 1469707"/>
                <a:gd name="T19" fmla="*/ 1419225 h 1419196"/>
                <a:gd name="T20" fmla="*/ 0 w 1469707"/>
                <a:gd name="T21" fmla="*/ 1419225 h 1419196"/>
                <a:gd name="T22" fmla="*/ 0 w 1469707"/>
                <a:gd name="T23" fmla="*/ 1373505 h 1419196"/>
                <a:gd name="T24" fmla="*/ 0 w 1469707"/>
                <a:gd name="T25" fmla="*/ 0 h 1419196"/>
                <a:gd name="T26" fmla="*/ 45729 w 1469707"/>
                <a:gd name="T27" fmla="*/ 0 h 1419196"/>
                <a:gd name="T28" fmla="*/ 1424296 w 1469707"/>
                <a:gd name="T29" fmla="*/ 0 h 1419196"/>
                <a:gd name="T30" fmla="*/ 1470025 w 1469707"/>
                <a:gd name="T31" fmla="*/ 0 h 1419196"/>
                <a:gd name="T32" fmla="*/ 1470025 w 1469707"/>
                <a:gd name="T33" fmla="*/ 45720 h 1419196"/>
                <a:gd name="T34" fmla="*/ 1470025 w 1469707"/>
                <a:gd name="T35" fmla="*/ 328619 h 1419196"/>
                <a:gd name="T36" fmla="*/ 1424296 w 1469707"/>
                <a:gd name="T37" fmla="*/ 328619 h 1419196"/>
                <a:gd name="T38" fmla="*/ 1424296 w 1469707"/>
                <a:gd name="T39" fmla="*/ 45720 h 1419196"/>
                <a:gd name="T40" fmla="*/ 45729 w 1469707"/>
                <a:gd name="T41" fmla="*/ 45720 h 1419196"/>
                <a:gd name="T42" fmla="*/ 45729 w 1469707"/>
                <a:gd name="T43" fmla="*/ 328619 h 1419196"/>
                <a:gd name="T44" fmla="*/ 0 w 1469707"/>
                <a:gd name="T45" fmla="*/ 328619 h 1419196"/>
                <a:gd name="T46" fmla="*/ 0 w 1469707"/>
                <a:gd name="T47" fmla="*/ 45720 h 14191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69707" h="1419196">
                  <a:moveTo>
                    <a:pt x="0" y="1090584"/>
                  </a:moveTo>
                  <a:lnTo>
                    <a:pt x="45719" y="1090584"/>
                  </a:lnTo>
                  <a:lnTo>
                    <a:pt x="45719" y="1373477"/>
                  </a:lnTo>
                  <a:lnTo>
                    <a:pt x="1423988" y="1373477"/>
                  </a:lnTo>
                  <a:lnTo>
                    <a:pt x="1423988" y="1090584"/>
                  </a:lnTo>
                  <a:lnTo>
                    <a:pt x="1469707" y="1090584"/>
                  </a:lnTo>
                  <a:lnTo>
                    <a:pt x="1469707" y="1373477"/>
                  </a:lnTo>
                  <a:lnTo>
                    <a:pt x="1469707" y="1419196"/>
                  </a:lnTo>
                  <a:lnTo>
                    <a:pt x="1423988" y="1419196"/>
                  </a:lnTo>
                  <a:lnTo>
                    <a:pt x="45719" y="1419196"/>
                  </a:lnTo>
                  <a:lnTo>
                    <a:pt x="0" y="1419196"/>
                  </a:lnTo>
                  <a:lnTo>
                    <a:pt x="0" y="1373477"/>
                  </a:lnTo>
                  <a:lnTo>
                    <a:pt x="0" y="1090584"/>
                  </a:lnTo>
                  <a:close/>
                  <a:moveTo>
                    <a:pt x="0" y="0"/>
                  </a:moveTo>
                  <a:lnTo>
                    <a:pt x="45719" y="0"/>
                  </a:lnTo>
                  <a:lnTo>
                    <a:pt x="1423988" y="0"/>
                  </a:lnTo>
                  <a:lnTo>
                    <a:pt x="1469707" y="0"/>
                  </a:lnTo>
                  <a:lnTo>
                    <a:pt x="1469707" y="45719"/>
                  </a:lnTo>
                  <a:lnTo>
                    <a:pt x="1469707" y="328612"/>
                  </a:lnTo>
                  <a:lnTo>
                    <a:pt x="1423988" y="328612"/>
                  </a:lnTo>
                  <a:lnTo>
                    <a:pt x="1423988" y="45719"/>
                  </a:lnTo>
                  <a:lnTo>
                    <a:pt x="45719" y="45719"/>
                  </a:lnTo>
                  <a:lnTo>
                    <a:pt x="45719" y="328612"/>
                  </a:lnTo>
                  <a:lnTo>
                    <a:pt x="0" y="328612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MH_SubTitle_2"/>
            <p:cNvSpPr/>
            <p:nvPr>
              <p:custDataLst>
                <p:tags r:id="rId2"/>
              </p:custDataLst>
            </p:nvPr>
          </p:nvSpPr>
          <p:spPr>
            <a:xfrm>
              <a:off x="3867786" y="3657600"/>
              <a:ext cx="3954463" cy="369888"/>
            </a:xfrm>
            <a:prstGeom prst="rect">
              <a:avLst/>
            </a:prstGeom>
            <a:solidFill>
              <a:srgbClr val="FFFFFF"/>
            </a:solidFill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开发步骤</a:t>
              </a:r>
              <a:endParaRPr lang="zh-CN" altLang="en-US" sz="28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7"/>
            <p:cNvSpPr/>
            <p:nvPr>
              <p:custDataLst>
                <p:tags r:id="rId3"/>
              </p:custDataLst>
            </p:nvPr>
          </p:nvSpPr>
          <p:spPr>
            <a:xfrm>
              <a:off x="3753485" y="3371851"/>
              <a:ext cx="1847850" cy="652463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9" name="MH_Other_8"/>
            <p:cNvSpPr/>
            <p:nvPr>
              <p:custDataLst>
                <p:tags r:id="rId4"/>
              </p:custDataLst>
            </p:nvPr>
          </p:nvSpPr>
          <p:spPr bwMode="auto">
            <a:xfrm>
              <a:off x="3699510" y="3324226"/>
              <a:ext cx="1847850" cy="652463"/>
            </a:xfrm>
            <a:custGeom>
              <a:avLst/>
              <a:gdLst>
                <a:gd name="T0" fmla="*/ 101600 w 1847850"/>
                <a:gd name="T1" fmla="*/ 0 h 652225"/>
                <a:gd name="T2" fmla="*/ 112400 w 1847850"/>
                <a:gd name="T3" fmla="*/ 0 h 652225"/>
                <a:gd name="T4" fmla="*/ 112400 w 1847850"/>
                <a:gd name="T5" fmla="*/ 213651 h 652225"/>
                <a:gd name="T6" fmla="*/ 1847850 w 1847850"/>
                <a:gd name="T7" fmla="*/ 213651 h 652225"/>
                <a:gd name="T8" fmla="*/ 1847850 w 1847850"/>
                <a:gd name="T9" fmla="*/ 224455 h 652225"/>
                <a:gd name="T10" fmla="*/ 112400 w 1847850"/>
                <a:gd name="T11" fmla="*/ 224455 h 652225"/>
                <a:gd name="T12" fmla="*/ 112400 w 1847850"/>
                <a:gd name="T13" fmla="*/ 652463 h 652225"/>
                <a:gd name="T14" fmla="*/ 101600 w 1847850"/>
                <a:gd name="T15" fmla="*/ 652463 h 652225"/>
                <a:gd name="T16" fmla="*/ 101600 w 1847850"/>
                <a:gd name="T17" fmla="*/ 224455 h 652225"/>
                <a:gd name="T18" fmla="*/ 0 w 1847850"/>
                <a:gd name="T19" fmla="*/ 224455 h 652225"/>
                <a:gd name="T20" fmla="*/ 0 w 1847850"/>
                <a:gd name="T21" fmla="*/ 213651 h 652225"/>
                <a:gd name="T22" fmla="*/ 101600 w 1847850"/>
                <a:gd name="T23" fmla="*/ 213651 h 652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MH_Other_9"/>
            <p:cNvSpPr/>
            <p:nvPr>
              <p:custDataLst>
                <p:tags r:id="rId5"/>
              </p:custDataLst>
            </p:nvPr>
          </p:nvSpPr>
          <p:spPr>
            <a:xfrm>
              <a:off x="6090285" y="3660776"/>
              <a:ext cx="1847850" cy="652463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1" name="MH_Other_10"/>
            <p:cNvSpPr/>
            <p:nvPr>
              <p:custDataLst>
                <p:tags r:id="rId6"/>
              </p:custDataLst>
            </p:nvPr>
          </p:nvSpPr>
          <p:spPr bwMode="auto">
            <a:xfrm>
              <a:off x="6141085" y="3709989"/>
              <a:ext cx="1847850" cy="650875"/>
            </a:xfrm>
            <a:custGeom>
              <a:avLst/>
              <a:gdLst>
                <a:gd name="T0" fmla="*/ 1735450 w 1847850"/>
                <a:gd name="T1" fmla="*/ 0 h 652225"/>
                <a:gd name="T2" fmla="*/ 1746250 w 1847850"/>
                <a:gd name="T3" fmla="*/ 0 h 652225"/>
                <a:gd name="T4" fmla="*/ 1746250 w 1847850"/>
                <a:gd name="T5" fmla="*/ 426966 h 652225"/>
                <a:gd name="T6" fmla="*/ 1847850 w 1847850"/>
                <a:gd name="T7" fmla="*/ 426966 h 652225"/>
                <a:gd name="T8" fmla="*/ 1847850 w 1847850"/>
                <a:gd name="T9" fmla="*/ 437744 h 652225"/>
                <a:gd name="T10" fmla="*/ 1746250 w 1847850"/>
                <a:gd name="T11" fmla="*/ 437744 h 652225"/>
                <a:gd name="T12" fmla="*/ 1746250 w 1847850"/>
                <a:gd name="T13" fmla="*/ 650875 h 652225"/>
                <a:gd name="T14" fmla="*/ 1735450 w 1847850"/>
                <a:gd name="T15" fmla="*/ 650875 h 652225"/>
                <a:gd name="T16" fmla="*/ 1735450 w 1847850"/>
                <a:gd name="T17" fmla="*/ 437744 h 652225"/>
                <a:gd name="T18" fmla="*/ 0 w 1847850"/>
                <a:gd name="T19" fmla="*/ 437744 h 652225"/>
                <a:gd name="T20" fmla="*/ 0 w 1847850"/>
                <a:gd name="T21" fmla="*/ 426966 h 652225"/>
                <a:gd name="T22" fmla="*/ 1735450 w 1847850"/>
                <a:gd name="T23" fmla="*/ 426966 h 652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lnTo>
                    <a:pt x="173545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541655" y="1163955"/>
            <a:ext cx="5263515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获取全部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endPara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34401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145" y="1803400"/>
            <a:ext cx="8023860" cy="3307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537335"/>
            <a:ext cx="7322185" cy="344741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804998" y="229433"/>
            <a:ext cx="6265183" cy="1573769"/>
            <a:chOff x="3699510" y="3133726"/>
            <a:chExt cx="4289425" cy="1419225"/>
          </a:xfrm>
        </p:grpSpPr>
        <p:sp>
          <p:nvSpPr>
            <p:cNvPr id="6" name="MH_Other_6"/>
            <p:cNvSpPr/>
            <p:nvPr>
              <p:custDataLst>
                <p:tags r:id="rId2"/>
              </p:custDataLst>
            </p:nvPr>
          </p:nvSpPr>
          <p:spPr bwMode="auto">
            <a:xfrm>
              <a:off x="5109211" y="3133726"/>
              <a:ext cx="1470025" cy="1419225"/>
            </a:xfrm>
            <a:custGeom>
              <a:avLst/>
              <a:gdLst>
                <a:gd name="T0" fmla="*/ 0 w 1469707"/>
                <a:gd name="T1" fmla="*/ 1090606 h 1419196"/>
                <a:gd name="T2" fmla="*/ 45729 w 1469707"/>
                <a:gd name="T3" fmla="*/ 1090606 h 1419196"/>
                <a:gd name="T4" fmla="*/ 45729 w 1469707"/>
                <a:gd name="T5" fmla="*/ 1373505 h 1419196"/>
                <a:gd name="T6" fmla="*/ 1424296 w 1469707"/>
                <a:gd name="T7" fmla="*/ 1373505 h 1419196"/>
                <a:gd name="T8" fmla="*/ 1424296 w 1469707"/>
                <a:gd name="T9" fmla="*/ 1090606 h 1419196"/>
                <a:gd name="T10" fmla="*/ 1470025 w 1469707"/>
                <a:gd name="T11" fmla="*/ 1090606 h 1419196"/>
                <a:gd name="T12" fmla="*/ 1470025 w 1469707"/>
                <a:gd name="T13" fmla="*/ 1373505 h 1419196"/>
                <a:gd name="T14" fmla="*/ 1470025 w 1469707"/>
                <a:gd name="T15" fmla="*/ 1419225 h 1419196"/>
                <a:gd name="T16" fmla="*/ 1424296 w 1469707"/>
                <a:gd name="T17" fmla="*/ 1419225 h 1419196"/>
                <a:gd name="T18" fmla="*/ 45729 w 1469707"/>
                <a:gd name="T19" fmla="*/ 1419225 h 1419196"/>
                <a:gd name="T20" fmla="*/ 0 w 1469707"/>
                <a:gd name="T21" fmla="*/ 1419225 h 1419196"/>
                <a:gd name="T22" fmla="*/ 0 w 1469707"/>
                <a:gd name="T23" fmla="*/ 1373505 h 1419196"/>
                <a:gd name="T24" fmla="*/ 0 w 1469707"/>
                <a:gd name="T25" fmla="*/ 0 h 1419196"/>
                <a:gd name="T26" fmla="*/ 45729 w 1469707"/>
                <a:gd name="T27" fmla="*/ 0 h 1419196"/>
                <a:gd name="T28" fmla="*/ 1424296 w 1469707"/>
                <a:gd name="T29" fmla="*/ 0 h 1419196"/>
                <a:gd name="T30" fmla="*/ 1470025 w 1469707"/>
                <a:gd name="T31" fmla="*/ 0 h 1419196"/>
                <a:gd name="T32" fmla="*/ 1470025 w 1469707"/>
                <a:gd name="T33" fmla="*/ 45720 h 1419196"/>
                <a:gd name="T34" fmla="*/ 1470025 w 1469707"/>
                <a:gd name="T35" fmla="*/ 328619 h 1419196"/>
                <a:gd name="T36" fmla="*/ 1424296 w 1469707"/>
                <a:gd name="T37" fmla="*/ 328619 h 1419196"/>
                <a:gd name="T38" fmla="*/ 1424296 w 1469707"/>
                <a:gd name="T39" fmla="*/ 45720 h 1419196"/>
                <a:gd name="T40" fmla="*/ 45729 w 1469707"/>
                <a:gd name="T41" fmla="*/ 45720 h 1419196"/>
                <a:gd name="T42" fmla="*/ 45729 w 1469707"/>
                <a:gd name="T43" fmla="*/ 328619 h 1419196"/>
                <a:gd name="T44" fmla="*/ 0 w 1469707"/>
                <a:gd name="T45" fmla="*/ 328619 h 1419196"/>
                <a:gd name="T46" fmla="*/ 0 w 1469707"/>
                <a:gd name="T47" fmla="*/ 45720 h 14191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69707" h="1419196">
                  <a:moveTo>
                    <a:pt x="0" y="1090584"/>
                  </a:moveTo>
                  <a:lnTo>
                    <a:pt x="45719" y="1090584"/>
                  </a:lnTo>
                  <a:lnTo>
                    <a:pt x="45719" y="1373477"/>
                  </a:lnTo>
                  <a:lnTo>
                    <a:pt x="1423988" y="1373477"/>
                  </a:lnTo>
                  <a:lnTo>
                    <a:pt x="1423988" y="1090584"/>
                  </a:lnTo>
                  <a:lnTo>
                    <a:pt x="1469707" y="1090584"/>
                  </a:lnTo>
                  <a:lnTo>
                    <a:pt x="1469707" y="1373477"/>
                  </a:lnTo>
                  <a:lnTo>
                    <a:pt x="1469707" y="1419196"/>
                  </a:lnTo>
                  <a:lnTo>
                    <a:pt x="1423988" y="1419196"/>
                  </a:lnTo>
                  <a:lnTo>
                    <a:pt x="45719" y="1419196"/>
                  </a:lnTo>
                  <a:lnTo>
                    <a:pt x="0" y="1419196"/>
                  </a:lnTo>
                  <a:lnTo>
                    <a:pt x="0" y="1373477"/>
                  </a:lnTo>
                  <a:lnTo>
                    <a:pt x="0" y="1090584"/>
                  </a:lnTo>
                  <a:close/>
                  <a:moveTo>
                    <a:pt x="0" y="0"/>
                  </a:moveTo>
                  <a:lnTo>
                    <a:pt x="45719" y="0"/>
                  </a:lnTo>
                  <a:lnTo>
                    <a:pt x="1423988" y="0"/>
                  </a:lnTo>
                  <a:lnTo>
                    <a:pt x="1469707" y="0"/>
                  </a:lnTo>
                  <a:lnTo>
                    <a:pt x="1469707" y="45719"/>
                  </a:lnTo>
                  <a:lnTo>
                    <a:pt x="1469707" y="328612"/>
                  </a:lnTo>
                  <a:lnTo>
                    <a:pt x="1423988" y="328612"/>
                  </a:lnTo>
                  <a:lnTo>
                    <a:pt x="1423988" y="45719"/>
                  </a:lnTo>
                  <a:lnTo>
                    <a:pt x="45719" y="45719"/>
                  </a:lnTo>
                  <a:lnTo>
                    <a:pt x="45719" y="328612"/>
                  </a:lnTo>
                  <a:lnTo>
                    <a:pt x="0" y="328612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MH_SubTitle_2"/>
            <p:cNvSpPr/>
            <p:nvPr>
              <p:custDataLst>
                <p:tags r:id="rId3"/>
              </p:custDataLst>
            </p:nvPr>
          </p:nvSpPr>
          <p:spPr>
            <a:xfrm>
              <a:off x="3867786" y="3657600"/>
              <a:ext cx="3954463" cy="369888"/>
            </a:xfrm>
            <a:prstGeom prst="rect">
              <a:avLst/>
            </a:prstGeom>
            <a:solidFill>
              <a:srgbClr val="FFFFFF"/>
            </a:solidFill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开发步骤</a:t>
              </a:r>
              <a:endParaRPr lang="zh-CN" altLang="en-US" sz="28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7"/>
            <p:cNvSpPr/>
            <p:nvPr>
              <p:custDataLst>
                <p:tags r:id="rId4"/>
              </p:custDataLst>
            </p:nvPr>
          </p:nvSpPr>
          <p:spPr>
            <a:xfrm>
              <a:off x="3753485" y="3371851"/>
              <a:ext cx="1847850" cy="652463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9" name="MH_Other_8"/>
            <p:cNvSpPr/>
            <p:nvPr>
              <p:custDataLst>
                <p:tags r:id="rId5"/>
              </p:custDataLst>
            </p:nvPr>
          </p:nvSpPr>
          <p:spPr bwMode="auto">
            <a:xfrm>
              <a:off x="3699510" y="3324226"/>
              <a:ext cx="1847850" cy="652463"/>
            </a:xfrm>
            <a:custGeom>
              <a:avLst/>
              <a:gdLst>
                <a:gd name="T0" fmla="*/ 101600 w 1847850"/>
                <a:gd name="T1" fmla="*/ 0 h 652225"/>
                <a:gd name="T2" fmla="*/ 112400 w 1847850"/>
                <a:gd name="T3" fmla="*/ 0 h 652225"/>
                <a:gd name="T4" fmla="*/ 112400 w 1847850"/>
                <a:gd name="T5" fmla="*/ 213651 h 652225"/>
                <a:gd name="T6" fmla="*/ 1847850 w 1847850"/>
                <a:gd name="T7" fmla="*/ 213651 h 652225"/>
                <a:gd name="T8" fmla="*/ 1847850 w 1847850"/>
                <a:gd name="T9" fmla="*/ 224455 h 652225"/>
                <a:gd name="T10" fmla="*/ 112400 w 1847850"/>
                <a:gd name="T11" fmla="*/ 224455 h 652225"/>
                <a:gd name="T12" fmla="*/ 112400 w 1847850"/>
                <a:gd name="T13" fmla="*/ 652463 h 652225"/>
                <a:gd name="T14" fmla="*/ 101600 w 1847850"/>
                <a:gd name="T15" fmla="*/ 652463 h 652225"/>
                <a:gd name="T16" fmla="*/ 101600 w 1847850"/>
                <a:gd name="T17" fmla="*/ 224455 h 652225"/>
                <a:gd name="T18" fmla="*/ 0 w 1847850"/>
                <a:gd name="T19" fmla="*/ 224455 h 652225"/>
                <a:gd name="T20" fmla="*/ 0 w 1847850"/>
                <a:gd name="T21" fmla="*/ 213651 h 652225"/>
                <a:gd name="T22" fmla="*/ 101600 w 1847850"/>
                <a:gd name="T23" fmla="*/ 213651 h 652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MH_Other_9"/>
            <p:cNvSpPr/>
            <p:nvPr>
              <p:custDataLst>
                <p:tags r:id="rId6"/>
              </p:custDataLst>
            </p:nvPr>
          </p:nvSpPr>
          <p:spPr>
            <a:xfrm>
              <a:off x="6090285" y="3660776"/>
              <a:ext cx="1847850" cy="652463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1" name="MH_Other_10"/>
            <p:cNvSpPr/>
            <p:nvPr>
              <p:custDataLst>
                <p:tags r:id="rId7"/>
              </p:custDataLst>
            </p:nvPr>
          </p:nvSpPr>
          <p:spPr bwMode="auto">
            <a:xfrm>
              <a:off x="6141085" y="3709989"/>
              <a:ext cx="1847850" cy="650875"/>
            </a:xfrm>
            <a:custGeom>
              <a:avLst/>
              <a:gdLst>
                <a:gd name="T0" fmla="*/ 1735450 w 1847850"/>
                <a:gd name="T1" fmla="*/ 0 h 652225"/>
                <a:gd name="T2" fmla="*/ 1746250 w 1847850"/>
                <a:gd name="T3" fmla="*/ 0 h 652225"/>
                <a:gd name="T4" fmla="*/ 1746250 w 1847850"/>
                <a:gd name="T5" fmla="*/ 426966 h 652225"/>
                <a:gd name="T6" fmla="*/ 1847850 w 1847850"/>
                <a:gd name="T7" fmla="*/ 426966 h 652225"/>
                <a:gd name="T8" fmla="*/ 1847850 w 1847850"/>
                <a:gd name="T9" fmla="*/ 437744 h 652225"/>
                <a:gd name="T10" fmla="*/ 1746250 w 1847850"/>
                <a:gd name="T11" fmla="*/ 437744 h 652225"/>
                <a:gd name="T12" fmla="*/ 1746250 w 1847850"/>
                <a:gd name="T13" fmla="*/ 650875 h 652225"/>
                <a:gd name="T14" fmla="*/ 1735450 w 1847850"/>
                <a:gd name="T15" fmla="*/ 650875 h 652225"/>
                <a:gd name="T16" fmla="*/ 1735450 w 1847850"/>
                <a:gd name="T17" fmla="*/ 437744 h 652225"/>
                <a:gd name="T18" fmla="*/ 0 w 1847850"/>
                <a:gd name="T19" fmla="*/ 437744 h 652225"/>
                <a:gd name="T20" fmla="*/ 0 w 1847850"/>
                <a:gd name="T21" fmla="*/ 426966 h 652225"/>
                <a:gd name="T22" fmla="*/ 1735450 w 1847850"/>
                <a:gd name="T23" fmla="*/ 426966 h 652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lnTo>
                    <a:pt x="173545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541655" y="810260"/>
            <a:ext cx="5263515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异步爬取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详细数据</a:t>
            </a:r>
            <a:endPara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70" y="659928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6410" y="5072380"/>
            <a:ext cx="8884920" cy="1337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= </a:t>
            </a:r>
            <a:r>
              <a:rPr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json.dumps</a:t>
            </a:r>
            <a:r>
              <a:rPr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(data)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aiofiles.open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：异步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为了保证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流畅性，将存放小说的文件夹设置成外部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590040"/>
            <a:ext cx="7726680" cy="39090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804998" y="229433"/>
            <a:ext cx="6265183" cy="1573769"/>
            <a:chOff x="3699510" y="3133726"/>
            <a:chExt cx="4289425" cy="1419225"/>
          </a:xfrm>
        </p:grpSpPr>
        <p:sp>
          <p:nvSpPr>
            <p:cNvPr id="6" name="MH_Other_6"/>
            <p:cNvSpPr/>
            <p:nvPr>
              <p:custDataLst>
                <p:tags r:id="rId2"/>
              </p:custDataLst>
            </p:nvPr>
          </p:nvSpPr>
          <p:spPr bwMode="auto">
            <a:xfrm>
              <a:off x="5109211" y="3133726"/>
              <a:ext cx="1470025" cy="1419225"/>
            </a:xfrm>
            <a:custGeom>
              <a:avLst/>
              <a:gdLst>
                <a:gd name="T0" fmla="*/ 0 w 1469707"/>
                <a:gd name="T1" fmla="*/ 1090606 h 1419196"/>
                <a:gd name="T2" fmla="*/ 45729 w 1469707"/>
                <a:gd name="T3" fmla="*/ 1090606 h 1419196"/>
                <a:gd name="T4" fmla="*/ 45729 w 1469707"/>
                <a:gd name="T5" fmla="*/ 1373505 h 1419196"/>
                <a:gd name="T6" fmla="*/ 1424296 w 1469707"/>
                <a:gd name="T7" fmla="*/ 1373505 h 1419196"/>
                <a:gd name="T8" fmla="*/ 1424296 w 1469707"/>
                <a:gd name="T9" fmla="*/ 1090606 h 1419196"/>
                <a:gd name="T10" fmla="*/ 1470025 w 1469707"/>
                <a:gd name="T11" fmla="*/ 1090606 h 1419196"/>
                <a:gd name="T12" fmla="*/ 1470025 w 1469707"/>
                <a:gd name="T13" fmla="*/ 1373505 h 1419196"/>
                <a:gd name="T14" fmla="*/ 1470025 w 1469707"/>
                <a:gd name="T15" fmla="*/ 1419225 h 1419196"/>
                <a:gd name="T16" fmla="*/ 1424296 w 1469707"/>
                <a:gd name="T17" fmla="*/ 1419225 h 1419196"/>
                <a:gd name="T18" fmla="*/ 45729 w 1469707"/>
                <a:gd name="T19" fmla="*/ 1419225 h 1419196"/>
                <a:gd name="T20" fmla="*/ 0 w 1469707"/>
                <a:gd name="T21" fmla="*/ 1419225 h 1419196"/>
                <a:gd name="T22" fmla="*/ 0 w 1469707"/>
                <a:gd name="T23" fmla="*/ 1373505 h 1419196"/>
                <a:gd name="T24" fmla="*/ 0 w 1469707"/>
                <a:gd name="T25" fmla="*/ 0 h 1419196"/>
                <a:gd name="T26" fmla="*/ 45729 w 1469707"/>
                <a:gd name="T27" fmla="*/ 0 h 1419196"/>
                <a:gd name="T28" fmla="*/ 1424296 w 1469707"/>
                <a:gd name="T29" fmla="*/ 0 h 1419196"/>
                <a:gd name="T30" fmla="*/ 1470025 w 1469707"/>
                <a:gd name="T31" fmla="*/ 0 h 1419196"/>
                <a:gd name="T32" fmla="*/ 1470025 w 1469707"/>
                <a:gd name="T33" fmla="*/ 45720 h 1419196"/>
                <a:gd name="T34" fmla="*/ 1470025 w 1469707"/>
                <a:gd name="T35" fmla="*/ 328619 h 1419196"/>
                <a:gd name="T36" fmla="*/ 1424296 w 1469707"/>
                <a:gd name="T37" fmla="*/ 328619 h 1419196"/>
                <a:gd name="T38" fmla="*/ 1424296 w 1469707"/>
                <a:gd name="T39" fmla="*/ 45720 h 1419196"/>
                <a:gd name="T40" fmla="*/ 45729 w 1469707"/>
                <a:gd name="T41" fmla="*/ 45720 h 1419196"/>
                <a:gd name="T42" fmla="*/ 45729 w 1469707"/>
                <a:gd name="T43" fmla="*/ 328619 h 1419196"/>
                <a:gd name="T44" fmla="*/ 0 w 1469707"/>
                <a:gd name="T45" fmla="*/ 328619 h 1419196"/>
                <a:gd name="T46" fmla="*/ 0 w 1469707"/>
                <a:gd name="T47" fmla="*/ 45720 h 14191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469707" h="1419196">
                  <a:moveTo>
                    <a:pt x="0" y="1090584"/>
                  </a:moveTo>
                  <a:lnTo>
                    <a:pt x="45719" y="1090584"/>
                  </a:lnTo>
                  <a:lnTo>
                    <a:pt x="45719" y="1373477"/>
                  </a:lnTo>
                  <a:lnTo>
                    <a:pt x="1423988" y="1373477"/>
                  </a:lnTo>
                  <a:lnTo>
                    <a:pt x="1423988" y="1090584"/>
                  </a:lnTo>
                  <a:lnTo>
                    <a:pt x="1469707" y="1090584"/>
                  </a:lnTo>
                  <a:lnTo>
                    <a:pt x="1469707" y="1373477"/>
                  </a:lnTo>
                  <a:lnTo>
                    <a:pt x="1469707" y="1419196"/>
                  </a:lnTo>
                  <a:lnTo>
                    <a:pt x="1423988" y="1419196"/>
                  </a:lnTo>
                  <a:lnTo>
                    <a:pt x="45719" y="1419196"/>
                  </a:lnTo>
                  <a:lnTo>
                    <a:pt x="0" y="1419196"/>
                  </a:lnTo>
                  <a:lnTo>
                    <a:pt x="0" y="1373477"/>
                  </a:lnTo>
                  <a:lnTo>
                    <a:pt x="0" y="1090584"/>
                  </a:lnTo>
                  <a:close/>
                  <a:moveTo>
                    <a:pt x="0" y="0"/>
                  </a:moveTo>
                  <a:lnTo>
                    <a:pt x="45719" y="0"/>
                  </a:lnTo>
                  <a:lnTo>
                    <a:pt x="1423988" y="0"/>
                  </a:lnTo>
                  <a:lnTo>
                    <a:pt x="1469707" y="0"/>
                  </a:lnTo>
                  <a:lnTo>
                    <a:pt x="1469707" y="45719"/>
                  </a:lnTo>
                  <a:lnTo>
                    <a:pt x="1469707" y="328612"/>
                  </a:lnTo>
                  <a:lnTo>
                    <a:pt x="1423988" y="328612"/>
                  </a:lnTo>
                  <a:lnTo>
                    <a:pt x="1423988" y="45719"/>
                  </a:lnTo>
                  <a:lnTo>
                    <a:pt x="45719" y="45719"/>
                  </a:lnTo>
                  <a:lnTo>
                    <a:pt x="45719" y="328612"/>
                  </a:lnTo>
                  <a:lnTo>
                    <a:pt x="0" y="328612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MH_SubTitle_2"/>
            <p:cNvSpPr/>
            <p:nvPr>
              <p:custDataLst>
                <p:tags r:id="rId3"/>
              </p:custDataLst>
            </p:nvPr>
          </p:nvSpPr>
          <p:spPr>
            <a:xfrm>
              <a:off x="3867786" y="3657600"/>
              <a:ext cx="3954463" cy="369888"/>
            </a:xfrm>
            <a:prstGeom prst="rect">
              <a:avLst/>
            </a:prstGeom>
            <a:solidFill>
              <a:srgbClr val="FFFFFF"/>
            </a:solidFill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开发步骤</a:t>
              </a:r>
              <a:endParaRPr lang="zh-CN" altLang="en-US" sz="28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7"/>
            <p:cNvSpPr/>
            <p:nvPr>
              <p:custDataLst>
                <p:tags r:id="rId4"/>
              </p:custDataLst>
            </p:nvPr>
          </p:nvSpPr>
          <p:spPr>
            <a:xfrm>
              <a:off x="3753485" y="3371851"/>
              <a:ext cx="1847850" cy="652463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9" name="MH_Other_8"/>
            <p:cNvSpPr/>
            <p:nvPr>
              <p:custDataLst>
                <p:tags r:id="rId5"/>
              </p:custDataLst>
            </p:nvPr>
          </p:nvSpPr>
          <p:spPr bwMode="auto">
            <a:xfrm>
              <a:off x="3699510" y="3324226"/>
              <a:ext cx="1847850" cy="652463"/>
            </a:xfrm>
            <a:custGeom>
              <a:avLst/>
              <a:gdLst>
                <a:gd name="T0" fmla="*/ 101600 w 1847850"/>
                <a:gd name="T1" fmla="*/ 0 h 652225"/>
                <a:gd name="T2" fmla="*/ 112400 w 1847850"/>
                <a:gd name="T3" fmla="*/ 0 h 652225"/>
                <a:gd name="T4" fmla="*/ 112400 w 1847850"/>
                <a:gd name="T5" fmla="*/ 213651 h 652225"/>
                <a:gd name="T6" fmla="*/ 1847850 w 1847850"/>
                <a:gd name="T7" fmla="*/ 213651 h 652225"/>
                <a:gd name="T8" fmla="*/ 1847850 w 1847850"/>
                <a:gd name="T9" fmla="*/ 224455 h 652225"/>
                <a:gd name="T10" fmla="*/ 112400 w 1847850"/>
                <a:gd name="T11" fmla="*/ 224455 h 652225"/>
                <a:gd name="T12" fmla="*/ 112400 w 1847850"/>
                <a:gd name="T13" fmla="*/ 652463 h 652225"/>
                <a:gd name="T14" fmla="*/ 101600 w 1847850"/>
                <a:gd name="T15" fmla="*/ 652463 h 652225"/>
                <a:gd name="T16" fmla="*/ 101600 w 1847850"/>
                <a:gd name="T17" fmla="*/ 224455 h 652225"/>
                <a:gd name="T18" fmla="*/ 0 w 1847850"/>
                <a:gd name="T19" fmla="*/ 224455 h 652225"/>
                <a:gd name="T20" fmla="*/ 0 w 1847850"/>
                <a:gd name="T21" fmla="*/ 213651 h 652225"/>
                <a:gd name="T22" fmla="*/ 101600 w 1847850"/>
                <a:gd name="T23" fmla="*/ 213651 h 652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MH_Other_9"/>
            <p:cNvSpPr/>
            <p:nvPr>
              <p:custDataLst>
                <p:tags r:id="rId6"/>
              </p:custDataLst>
            </p:nvPr>
          </p:nvSpPr>
          <p:spPr>
            <a:xfrm>
              <a:off x="6090285" y="3660776"/>
              <a:ext cx="1847850" cy="652463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1" name="MH_Other_10"/>
            <p:cNvSpPr/>
            <p:nvPr>
              <p:custDataLst>
                <p:tags r:id="rId7"/>
              </p:custDataLst>
            </p:nvPr>
          </p:nvSpPr>
          <p:spPr bwMode="auto">
            <a:xfrm>
              <a:off x="6141085" y="3709989"/>
              <a:ext cx="1847850" cy="650875"/>
            </a:xfrm>
            <a:custGeom>
              <a:avLst/>
              <a:gdLst>
                <a:gd name="T0" fmla="*/ 1735450 w 1847850"/>
                <a:gd name="T1" fmla="*/ 0 h 652225"/>
                <a:gd name="T2" fmla="*/ 1746250 w 1847850"/>
                <a:gd name="T3" fmla="*/ 0 h 652225"/>
                <a:gd name="T4" fmla="*/ 1746250 w 1847850"/>
                <a:gd name="T5" fmla="*/ 426966 h 652225"/>
                <a:gd name="T6" fmla="*/ 1847850 w 1847850"/>
                <a:gd name="T7" fmla="*/ 426966 h 652225"/>
                <a:gd name="T8" fmla="*/ 1847850 w 1847850"/>
                <a:gd name="T9" fmla="*/ 437744 h 652225"/>
                <a:gd name="T10" fmla="*/ 1746250 w 1847850"/>
                <a:gd name="T11" fmla="*/ 437744 h 652225"/>
                <a:gd name="T12" fmla="*/ 1746250 w 1847850"/>
                <a:gd name="T13" fmla="*/ 650875 h 652225"/>
                <a:gd name="T14" fmla="*/ 1735450 w 1847850"/>
                <a:gd name="T15" fmla="*/ 650875 h 652225"/>
                <a:gd name="T16" fmla="*/ 1735450 w 1847850"/>
                <a:gd name="T17" fmla="*/ 437744 h 652225"/>
                <a:gd name="T18" fmla="*/ 0 w 1847850"/>
                <a:gd name="T19" fmla="*/ 437744 h 652225"/>
                <a:gd name="T20" fmla="*/ 0 w 1847850"/>
                <a:gd name="T21" fmla="*/ 426966 h 652225"/>
                <a:gd name="T22" fmla="*/ 1735450 w 1847850"/>
                <a:gd name="T23" fmla="*/ 426966 h 652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lnTo>
                    <a:pt x="173545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541655" y="810260"/>
            <a:ext cx="5263515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开启异步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70" y="6599283"/>
            <a:ext cx="11800114" cy="116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异步协程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16825" y="1372136"/>
            <a:ext cx="12185651" cy="16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7746" y="6080069"/>
            <a:ext cx="11740823" cy="167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9605" y="2725420"/>
            <a:ext cx="5545455" cy="2491740"/>
          </a:xfrm>
          <a:prstGeom prst="rect">
            <a:avLst/>
          </a:prstGeom>
          <a:ln w="28575">
            <a:solidFill>
              <a:srgbClr val="E2231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60000"/>
              </a:lnSpc>
            </a:pPr>
            <a:r>
              <a:rPr sz="2000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在了解异步协程之前，我们首先得了解一些基础概念，如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r>
              <a:rPr sz="2000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sz="2000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sz="2000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sz="2000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  <a:r>
              <a:rPr sz="2000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协程</a:t>
            </a:r>
            <a:r>
              <a:rPr sz="2000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000" dirty="0">
              <a:solidFill>
                <a:srgbClr val="4140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5600" y="1901825"/>
            <a:ext cx="2503805" cy="46037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基本了解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" y="2725630"/>
            <a:ext cx="5024031" cy="282601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什么是异步协程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315" y="6543346"/>
            <a:ext cx="11740823" cy="16759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28766"/>
            <a:ext cx="2613660" cy="521970"/>
          </a:xfrm>
          <a:prstGeom prst="rect">
            <a:avLst/>
          </a:prstGeom>
          <a:solidFill>
            <a:srgbClr val="E2231A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阻塞</a:t>
            </a:r>
            <a:r>
              <a:rPr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 / </a:t>
            </a:r>
            <a:r>
              <a: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非阻塞：</a:t>
            </a:r>
            <a:endParaRPr lang="zh-CN" altLang="en-US" sz="2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22" idx="0"/>
          </p:cNvCxnSpPr>
          <p:nvPr/>
        </p:nvCxnSpPr>
        <p:spPr>
          <a:xfrm>
            <a:off x="6085205" y="1668780"/>
            <a:ext cx="0" cy="487426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flipV="1">
            <a:off x="-9525" y="1501437"/>
            <a:ext cx="12188825" cy="16759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320" y="1828165"/>
            <a:ext cx="569087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阻塞状态指程序未得到所需计算资源时被挂起的状态。程序在等待某个操作完成期间，自身无法继续处理其他的事情，则称该程序在该操作上是阻塞的。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常见的阻塞形式有：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网络 I/O 阻塞、磁盘 I/O 阻塞、用户输入阻塞</a:t>
            </a:r>
            <a:r>
              <a:rPr lang="zh-CN" altLang="en-US" sz="1800" dirty="0">
                <a:ea typeface="微软雅黑" panose="020B0503020204020204" pitchFamily="34" charset="-122"/>
              </a:rPr>
              <a:t>等。阻塞是无处不在的，包括 CPU 切换上下文时，所有的进程都无法真正处理事情，它们也会被阻塞。如果是多核 CPU 则正在执行上下文切换操作的核不可被利用。</a:t>
            </a:r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25540" y="1828165"/>
            <a:ext cx="5396230" cy="4575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程序在等待某操作过程中，自身不被阻塞，可以继续处理其他的事情，则称该程序在该操作上是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非阻塞</a:t>
            </a:r>
            <a:r>
              <a:rPr lang="zh-CN" altLang="en-US" sz="1800" dirty="0">
                <a:ea typeface="微软雅黑" panose="020B0503020204020204" pitchFamily="34" charset="-122"/>
              </a:rPr>
              <a:t>的。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非阻塞并不是在任何程序级别、任何情况下都可以存在的。仅当程序封装的级别可以囊括独立的子程序单元时，它才可能存在非阻塞状态。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非阻塞的存在是因为阻塞存在，正因为某个操作阻塞导致的耗时与效率低下，我们才要把它变成非阻塞的。</a:t>
            </a:r>
            <a:endParaRPr lang="zh-CN" altLang="en-US" sz="18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什么是异步协程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315" y="6543346"/>
            <a:ext cx="11740823" cy="16759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8291"/>
            <a:ext cx="2258060" cy="521970"/>
          </a:xfrm>
          <a:prstGeom prst="rect">
            <a:avLst/>
          </a:prstGeom>
          <a:solidFill>
            <a:srgbClr val="E2231A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同步</a:t>
            </a:r>
            <a:r>
              <a:rPr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 / </a:t>
            </a:r>
            <a:r>
              <a: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异步</a:t>
            </a:r>
            <a:r>
              <a: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22" idx="0"/>
          </p:cNvCxnSpPr>
          <p:nvPr/>
        </p:nvCxnSpPr>
        <p:spPr>
          <a:xfrm>
            <a:off x="6085840" y="1704975"/>
            <a:ext cx="0" cy="4838065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flipV="1">
            <a:off x="-8890" y="1537632"/>
            <a:ext cx="12188825" cy="16759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8590" y="1880235"/>
            <a:ext cx="5527675" cy="435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不同程序单元为了完成某个任务，在执行过程中需靠某种通信方式以协调一致，我们称这些程序单元是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同步</a:t>
            </a:r>
            <a:r>
              <a:rPr lang="zh-CN" altLang="en-US" sz="1800" dirty="0">
                <a:ea typeface="微软雅黑" panose="020B0503020204020204" pitchFamily="34" charset="-122"/>
              </a:rPr>
              <a:t>执行的。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例如</a:t>
            </a:r>
            <a:r>
              <a:rPr lang="zh-CN" altLang="en-US" sz="1800" dirty="0">
                <a:ea typeface="微软雅黑" panose="020B0503020204020204" pitchFamily="34" charset="-122"/>
              </a:rPr>
              <a:t>某些程序中，需要用“行锁”作为通信信号，让不同的更新请求强制排队顺序执行，那更新库存的操作是同步的。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简言之，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同步意味着</a:t>
            </a:r>
            <a:r>
              <a:rPr lang="zh-CN" altLang="en-US" sz="1800" b="1" dirty="0">
                <a:solidFill>
                  <a:srgbClr val="FF0000"/>
                </a:solidFill>
                <a:ea typeface="微软雅黑" panose="020B0503020204020204" pitchFamily="34" charset="-122"/>
              </a:rPr>
              <a:t>有序</a:t>
            </a:r>
            <a:r>
              <a:rPr lang="zh-CN" altLang="en-US" sz="1800" dirty="0">
                <a:ea typeface="微软雅黑" panose="020B0503020204020204" pitchFamily="34" charset="-122"/>
              </a:rPr>
              <a:t>。</a:t>
            </a:r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25540" y="1880235"/>
            <a:ext cx="5396230" cy="4575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为完成某个任务，不同程序单元之间过程中无需通信协调，也能完成任务的方式，不相关的程序单元之间可以是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异步</a:t>
            </a:r>
            <a:r>
              <a:rPr lang="zh-CN" altLang="en-US" sz="1800" dirty="0">
                <a:ea typeface="微软雅黑" panose="020B0503020204020204" pitchFamily="34" charset="-122"/>
              </a:rPr>
              <a:t>的。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例如，爬虫下载网页。调度程序调用下载程序后，即可调度其他任务，而无需与该下载任务保持通信以协调行为。不同网页的下载、保存等操作都是无关的，也无需相互通知协调。这些异步操作的完成时刻并不确定。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简言之，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异步意味着</a:t>
            </a:r>
            <a:r>
              <a:rPr lang="zh-CN" altLang="en-US" sz="1800" b="1" dirty="0">
                <a:solidFill>
                  <a:srgbClr val="FF0000"/>
                </a:solidFill>
                <a:ea typeface="微软雅黑" panose="020B0503020204020204" pitchFamily="34" charset="-122"/>
              </a:rPr>
              <a:t>无序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什么是异步协程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9210" y="5668951"/>
            <a:ext cx="11740823" cy="16759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1375171"/>
            <a:ext cx="2613660" cy="521970"/>
          </a:xfrm>
          <a:prstGeom prst="rect">
            <a:avLst/>
          </a:prstGeom>
          <a:solidFill>
            <a:srgbClr val="E2231A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多进程</a:t>
            </a:r>
            <a:r>
              <a:rPr lang="en-US" altLang="zh-CN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 / </a:t>
            </a:r>
            <a:r>
              <a: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协程</a:t>
            </a:r>
            <a:r>
              <a: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-9525" y="2168187"/>
            <a:ext cx="12188825" cy="16759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0055" y="3042920"/>
            <a:ext cx="5527675" cy="191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多进程就是利用 CPU 的多核优势，在同一时间并行地执行多个任务，可以大大提高执行效率。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具体使用方式见上一</a:t>
            </a:r>
            <a:r>
              <a:rPr lang="zh-CN" altLang="en-US" sz="1800" dirty="0">
                <a:ea typeface="微软雅黑" panose="020B0503020204020204" pitchFamily="34" charset="-122"/>
              </a:rPr>
              <a:t>课件《8 多线程》</a:t>
            </a:r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异步协程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769192"/>
            <a:ext cx="10170051" cy="12796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2590" y="933450"/>
            <a:ext cx="2808605" cy="460375"/>
          </a:xfrm>
          <a:prstGeom prst="rect">
            <a:avLst/>
          </a:prstGeom>
          <a:solidFill>
            <a:srgbClr val="E2231A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协程</a:t>
            </a:r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简介：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6114" y="2159172"/>
            <a:ext cx="8722628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协程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，英文叫作 Coroutine，又称微线程、纤程，协程是一种用户态的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轻量级线程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程拥有自己的寄存器上下文和栈。协程调度切换时，将寄存器上下文和栈保存到其他地方，在切回来的时候，恢复先前保存的寄存器上下文和栈。因此协程能保留上一次调用时的状态，即所有局部状态的一个特定组合，每次过程重入时，就相当于进入上一次调用的状态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协程本质上是个单进程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，协程相对于多进程来说，无需线程上下文切换的开销，无需原子操作锁定及同步的开销，编程模型也非常简单。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可以使用协程来实现异步操作，比如在网络爬虫场景下，我们发出一个请求之后，需要等待一定的时间才能得到响应，但其实在这个等待过程中，程序可以干许多其他的事情，等到响应得到之后才切换回来继续处理，这样可以充分利用 CPU 和其他资源，这就是协程的优势。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80615" y="2159000"/>
            <a:ext cx="19050" cy="4314190"/>
          </a:xfrm>
          <a:prstGeom prst="line">
            <a:avLst/>
          </a:prstGeom>
          <a:ln w="28575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77334" y="1220262"/>
            <a:ext cx="101235" cy="433405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7334" y="1220262"/>
            <a:ext cx="4606714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476909" y="3258976"/>
            <a:ext cx="4507139" cy="893318"/>
          </a:xfrm>
          <a:prstGeom prst="rect">
            <a:avLst/>
          </a:prstGeom>
          <a:solidFill>
            <a:srgbClr val="6F7170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异步协程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476909" y="1854394"/>
            <a:ext cx="4507139" cy="898444"/>
          </a:xfrm>
          <a:prstGeom prst="rect">
            <a:avLst/>
          </a:prstGeom>
          <a:solidFill>
            <a:srgbClr val="6F7170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异步协程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1476908" y="4660995"/>
            <a:ext cx="9539069" cy="893318"/>
          </a:xfrm>
          <a:prstGeom prst="rect">
            <a:avLst/>
          </a:prstGeom>
          <a:solidFill>
            <a:srgbClr val="E2231A"/>
          </a:solidFill>
        </p:spPr>
        <p:txBody>
          <a:bodyPr wrap="square" rtlCol="0" anchor="ctr"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异步协程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35867" y="2049051"/>
            <a:ext cx="432181" cy="493592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618027" y="4882951"/>
            <a:ext cx="450021" cy="449405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635867" y="3551954"/>
            <a:ext cx="376799" cy="378803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9"/>
          <a:stretch>
            <a:fillRect/>
          </a:stretch>
        </p:blipFill>
        <p:spPr>
          <a:xfrm>
            <a:off x="6141346" y="1218145"/>
            <a:ext cx="4846694" cy="3397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"/>
  <p:tag name="MH" val="20160608155325"/>
  <p:tag name="MH_LIBRARY" val="GRAPHIC"/>
</p:tagLst>
</file>

<file path=ppt/tags/tag10.xml><?xml version="1.0" encoding="utf-8"?>
<p:tagLst xmlns:p="http://schemas.openxmlformats.org/presentationml/2006/main">
  <p:tag name="MH" val="20160602191306"/>
  <p:tag name="MH_LIBRARY" val="GRAPHIC"/>
  <p:tag name="MH_TYPE" val="Other"/>
  <p:tag name="MH_ORDER" val="3"/>
</p:tagLst>
</file>

<file path=ppt/tags/tag11.xml><?xml version="1.0" encoding="utf-8"?>
<p:tagLst xmlns:p="http://schemas.openxmlformats.org/presentationml/2006/main">
  <p:tag name="MH" val="20160602191306"/>
  <p:tag name="MH_LIBRARY" val="GRAPHIC"/>
  <p:tag name="MH_TYPE" val="Other"/>
  <p:tag name="MH_ORDER" val="5"/>
</p:tagLst>
</file>

<file path=ppt/tags/tag12.xml><?xml version="1.0" encoding="utf-8"?>
<p:tagLst xmlns:p="http://schemas.openxmlformats.org/presentationml/2006/main">
  <p:tag name="MH" val="20160602191306"/>
  <p:tag name="MH_LIBRARY" val="GRAPHIC"/>
  <p:tag name="MH_TYPE" val="SubTitle"/>
  <p:tag name="MH_ORDER" val="2"/>
</p:tagLst>
</file>

<file path=ppt/tags/tag13.xml><?xml version="1.0" encoding="utf-8"?>
<p:tagLst xmlns:p="http://schemas.openxmlformats.org/presentationml/2006/main">
  <p:tag name="MH" val="20160602191306"/>
  <p:tag name="MH_LIBRARY" val="GRAPHIC"/>
  <p:tag name="MH_TYPE" val="Other"/>
  <p:tag name="MH_ORDER" val="6"/>
</p:tagLst>
</file>

<file path=ppt/tags/tag14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"/>
  <p:tag name="MH" val="20160608104820"/>
  <p:tag name="MH_LIBRARY" val="GRAPHIC"/>
</p:tagLst>
</file>

<file path=ppt/tags/tag15.xml><?xml version="1.0" encoding="utf-8"?>
<p:tagLst xmlns:p="http://schemas.openxmlformats.org/presentationml/2006/main">
  <p:tag name="MH" val="20160618163016"/>
  <p:tag name="MH_LIBRARY" val="GRAPHIC"/>
  <p:tag name="MH_TYPE" val="Other"/>
  <p:tag name="MH_ORDER" val="1"/>
</p:tagLst>
</file>

<file path=ppt/tags/tag16.xml><?xml version="1.0" encoding="utf-8"?>
<p:tagLst xmlns:p="http://schemas.openxmlformats.org/presentationml/2006/main">
  <p:tag name="MH" val="20160618163016"/>
  <p:tag name="MH_LIBRARY" val="GRAPHIC"/>
  <p:tag name="MH_TYPE" val="Other"/>
  <p:tag name="MH_ORDER" val="2"/>
</p:tagLst>
</file>

<file path=ppt/tags/tag17.xml><?xml version="1.0" encoding="utf-8"?>
<p:tagLst xmlns:p="http://schemas.openxmlformats.org/presentationml/2006/main">
  <p:tag name="MH" val="20160618163016"/>
  <p:tag name="MH_LIBRARY" val="GRAPHIC"/>
  <p:tag name="MH_TYPE" val="Other"/>
  <p:tag name="MH_ORDER" val="3"/>
</p:tagLst>
</file>

<file path=ppt/tags/tag18.xml><?xml version="1.0" encoding="utf-8"?>
<p:tagLst xmlns:p="http://schemas.openxmlformats.org/presentationml/2006/main">
  <p:tag name="MH" val="20160618163016"/>
  <p:tag name="MH_LIBRARY" val="GRAPHIC"/>
  <p:tag name="MH_TYPE" val="Other"/>
  <p:tag name="MH_ORDER" val="4"/>
</p:tagLst>
</file>

<file path=ppt/tags/tag19.xml><?xml version="1.0" encoding="utf-8"?>
<p:tagLst xmlns:p="http://schemas.openxmlformats.org/presentationml/2006/main">
  <p:tag name="MH" val="20160618163016"/>
  <p:tag name="MH_LIBRARY" val="GRAPHIC"/>
  <p:tag name="MH_TYPE" val="PageTitle"/>
  <p:tag name="MH_ORDER" val="PageTitle"/>
</p:tagLst>
</file>

<file path=ppt/tags/tag2.xml><?xml version="1.0" encoding="utf-8"?>
<p:tagLst xmlns:p="http://schemas.openxmlformats.org/presentationml/2006/main">
  <p:tag name="MH" val="20160608231807"/>
  <p:tag name="MH_LIBRARY" val="GRAPHIC"/>
  <p:tag name="MH_TYPE" val="PageTitle"/>
  <p:tag name="MH_ORDER" val="PageTitle"/>
</p:tagLst>
</file>

<file path=ppt/tags/tag20.xml><?xml version="1.0" encoding="utf-8"?>
<p:tagLst xmlns:p="http://schemas.openxmlformats.org/presentationml/2006/main">
  <p:tag name="MH" val="20160618163016"/>
  <p:tag name="MH_LIBRARY" val="GRAPHIC"/>
  <p:tag name="MH_TYPE" val="SubTitle"/>
  <p:tag name="MH_ORDER" val="1"/>
</p:tagLst>
</file>

<file path=ppt/tags/tag21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18163016"/>
  <p:tag name="MH_LIBRARY" val="GRAPHIC"/>
</p:tagLst>
</file>

<file path=ppt/tags/tag22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"/>
  <p:tag name="MH" val="20160608155325"/>
  <p:tag name="MH_LIBRARY" val="GRAPHIC"/>
</p:tagLst>
</file>

<file path=ppt/tags/tag2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"/>
  <p:tag name="MH" val="20160608155325"/>
  <p:tag name="MH_LIBRARY" val="GRAPHIC"/>
</p:tagLst>
</file>

<file path=ppt/tags/tag2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2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2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27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28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29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3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608231807"/>
  <p:tag name="MH_LIBRARY" val="GRAPHIC"/>
</p:tagLst>
</file>

<file path=ppt/tags/tag30.xml><?xml version="1.0" encoding="utf-8"?>
<p:tagLst xmlns:p="http://schemas.openxmlformats.org/presentationml/2006/main">
  <p:tag name="KSO_WM_UNIT_PLACING_PICTURE_USER_VIEWPORT" val="{&quot;height&quot;:6671.00561351706,&quot;width&quot;:3073.478146735564}"/>
</p:tagLst>
</file>

<file path=ppt/tags/tag31.xml><?xml version="1.0" encoding="utf-8"?>
<p:tagLst xmlns:p="http://schemas.openxmlformats.org/presentationml/2006/main">
  <p:tag name="KSO_WM_UNIT_PLACING_PICTURE_USER_VIEWPORT" val="{&quot;height&quot;:2532,&quot;width&quot;:3984}"/>
</p:tagLst>
</file>

<file path=ppt/tags/tag32.xml><?xml version="1.0" encoding="utf-8"?>
<p:tagLst xmlns:p="http://schemas.openxmlformats.org/presentationml/2006/main">
  <p:tag name="MH" val="20160602175401"/>
  <p:tag name="MH_LIBRARY" val="GRAPHIC"/>
</p:tagLst>
</file>

<file path=ppt/tags/tag33.xml><?xml version="1.0" encoding="utf-8"?>
<p:tagLst xmlns:p="http://schemas.openxmlformats.org/presentationml/2006/main">
  <p:tag name="MH" val="20160608145829"/>
  <p:tag name="MH_LIBRARY" val="GRAPHIC"/>
  <p:tag name="MH_TYPE" val="Other"/>
  <p:tag name="MH_ORDER" val="3"/>
</p:tagLst>
</file>

<file path=ppt/tags/tag34.xml><?xml version="1.0" encoding="utf-8"?>
<p:tagLst xmlns:p="http://schemas.openxmlformats.org/presentationml/2006/main">
  <p:tag name="MH" val="20160608145829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" val="20160608145829"/>
  <p:tag name="MH_LIBRARY" val="GRAPHIC"/>
  <p:tag name="MH_TYPE" val="SubTitle"/>
  <p:tag name="MH_ORDER" val="2"/>
</p:tagLst>
</file>

<file path=ppt/tags/tag36.xml><?xml version="1.0" encoding="utf-8"?>
<p:tagLst xmlns:p="http://schemas.openxmlformats.org/presentationml/2006/main">
  <p:tag name="MH" val="20160608145829"/>
  <p:tag name="MH_LIBRARY" val="GRAPHIC"/>
  <p:tag name="MH_TYPE" val="Other"/>
  <p:tag name="MH_ORDER" val="3"/>
</p:tagLst>
</file>

<file path=ppt/tags/tag37.xml><?xml version="1.0" encoding="utf-8"?>
<p:tagLst xmlns:p="http://schemas.openxmlformats.org/presentationml/2006/main">
  <p:tag name="MH" val="20160608145829"/>
  <p:tag name="MH_LIBRARY" val="GRAPHIC"/>
  <p:tag name="MH_TYPE" val="Other"/>
  <p:tag name="MH_ORDER" val="4"/>
</p:tagLst>
</file>

<file path=ppt/tags/tag38.xml><?xml version="1.0" encoding="utf-8"?>
<p:tagLst xmlns:p="http://schemas.openxmlformats.org/presentationml/2006/main">
  <p:tag name="MH" val="20160608145829"/>
  <p:tag name="MH_LIBRARY" val="GRAPHIC"/>
  <p:tag name="MH_TYPE" val="SubTitle"/>
  <p:tag name="MH_ORDER" val="2"/>
</p:tagLst>
</file>

<file path=ppt/tags/tag3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3021"/>
  <p:tag name="MH_LIBRARY" val="GRAPHIC"/>
</p:tagLst>
</file>

<file path=ppt/tags/tag4.xml><?xml version="1.0" encoding="utf-8"?>
<p:tagLst xmlns:p="http://schemas.openxmlformats.org/presentationml/2006/main">
  <p:tag name="MH" val="20160608231807"/>
  <p:tag name="MH_LIBRARY" val="GRAPHIC"/>
  <p:tag name="MH_TYPE" val="PageTitle"/>
  <p:tag name="MH_ORDER" val="PageTitle"/>
</p:tagLst>
</file>

<file path=ppt/tags/tag40.xml><?xml version="1.0" encoding="utf-8"?>
<p:tagLst xmlns:p="http://schemas.openxmlformats.org/presentationml/2006/main">
  <p:tag name="MH" val="20160614032644"/>
  <p:tag name="MH_LIBRARY" val="GRAPHIC"/>
  <p:tag name="MH_TYPE" val="Other"/>
  <p:tag name="MH_ORDER" val="6"/>
</p:tagLst>
</file>

<file path=ppt/tags/tag41.xml><?xml version="1.0" encoding="utf-8"?>
<p:tagLst xmlns:p="http://schemas.openxmlformats.org/presentationml/2006/main">
  <p:tag name="MH" val="20160614032644"/>
  <p:tag name="MH_LIBRARY" val="GRAPHIC"/>
  <p:tag name="MH_TYPE" val="SubTitle"/>
  <p:tag name="MH_ORDER" val="2"/>
</p:tagLst>
</file>

<file path=ppt/tags/tag42.xml><?xml version="1.0" encoding="utf-8"?>
<p:tagLst xmlns:p="http://schemas.openxmlformats.org/presentationml/2006/main">
  <p:tag name="MH" val="20160614032644"/>
  <p:tag name="MH_LIBRARY" val="GRAPHIC"/>
  <p:tag name="MH_TYPE" val="Other"/>
  <p:tag name="MH_ORDER" val="7"/>
</p:tagLst>
</file>

<file path=ppt/tags/tag43.xml><?xml version="1.0" encoding="utf-8"?>
<p:tagLst xmlns:p="http://schemas.openxmlformats.org/presentationml/2006/main">
  <p:tag name="MH" val="20160614032644"/>
  <p:tag name="MH_LIBRARY" val="GRAPHIC"/>
  <p:tag name="MH_TYPE" val="Other"/>
  <p:tag name="MH_ORDER" val="8"/>
</p:tagLst>
</file>

<file path=ppt/tags/tag44.xml><?xml version="1.0" encoding="utf-8"?>
<p:tagLst xmlns:p="http://schemas.openxmlformats.org/presentationml/2006/main">
  <p:tag name="MH" val="20160614032644"/>
  <p:tag name="MH_LIBRARY" val="GRAPHIC"/>
  <p:tag name="MH_TYPE" val="Other"/>
  <p:tag name="MH_ORDER" val="9"/>
</p:tagLst>
</file>

<file path=ppt/tags/tag45.xml><?xml version="1.0" encoding="utf-8"?>
<p:tagLst xmlns:p="http://schemas.openxmlformats.org/presentationml/2006/main">
  <p:tag name="MH" val="20160614032644"/>
  <p:tag name="MH_LIBRARY" val="GRAPHIC"/>
  <p:tag name="MH_TYPE" val="Other"/>
  <p:tag name="MH_ORDER" val="10"/>
</p:tagLst>
</file>

<file path=ppt/tags/tag46.xml><?xml version="1.0" encoding="utf-8"?>
<p:tagLst xmlns:p="http://schemas.openxmlformats.org/presentationml/2006/main">
  <p:tag name="MH" val="20160614032644"/>
  <p:tag name="MH_LIBRARY" val="GRAPHIC"/>
  <p:tag name="MH_TYPE" val="Other"/>
  <p:tag name="MH_ORDER" val="6"/>
</p:tagLst>
</file>

<file path=ppt/tags/tag47.xml><?xml version="1.0" encoding="utf-8"?>
<p:tagLst xmlns:p="http://schemas.openxmlformats.org/presentationml/2006/main">
  <p:tag name="MH" val="20160614032644"/>
  <p:tag name="MH_LIBRARY" val="GRAPHIC"/>
  <p:tag name="MH_TYPE" val="SubTitle"/>
  <p:tag name="MH_ORDER" val="2"/>
</p:tagLst>
</file>

<file path=ppt/tags/tag48.xml><?xml version="1.0" encoding="utf-8"?>
<p:tagLst xmlns:p="http://schemas.openxmlformats.org/presentationml/2006/main">
  <p:tag name="MH" val="20160614032644"/>
  <p:tag name="MH_LIBRARY" val="GRAPHIC"/>
  <p:tag name="MH_TYPE" val="Other"/>
  <p:tag name="MH_ORDER" val="7"/>
</p:tagLst>
</file>

<file path=ppt/tags/tag49.xml><?xml version="1.0" encoding="utf-8"?>
<p:tagLst xmlns:p="http://schemas.openxmlformats.org/presentationml/2006/main">
  <p:tag name="MH" val="20160614032644"/>
  <p:tag name="MH_LIBRARY" val="GRAPHIC"/>
  <p:tag name="MH_TYPE" val="Other"/>
  <p:tag name="MH_ORDER" val="8"/>
</p:tagLst>
</file>

<file path=ppt/tags/tag5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608231807"/>
  <p:tag name="MH_LIBRARY" val="GRAPHIC"/>
</p:tagLst>
</file>

<file path=ppt/tags/tag50.xml><?xml version="1.0" encoding="utf-8"?>
<p:tagLst xmlns:p="http://schemas.openxmlformats.org/presentationml/2006/main">
  <p:tag name="MH" val="20160614032644"/>
  <p:tag name="MH_LIBRARY" val="GRAPHIC"/>
  <p:tag name="MH_TYPE" val="Other"/>
  <p:tag name="MH_ORDER" val="9"/>
</p:tagLst>
</file>

<file path=ppt/tags/tag51.xml><?xml version="1.0" encoding="utf-8"?>
<p:tagLst xmlns:p="http://schemas.openxmlformats.org/presentationml/2006/main">
  <p:tag name="MH" val="20160614032644"/>
  <p:tag name="MH_LIBRARY" val="GRAPHIC"/>
  <p:tag name="MH_TYPE" val="Other"/>
  <p:tag name="MH_ORDER" val="10"/>
</p:tagLst>
</file>

<file path=ppt/tags/tag52.xml><?xml version="1.0" encoding="utf-8"?>
<p:tagLst xmlns:p="http://schemas.openxmlformats.org/presentationml/2006/main">
  <p:tag name="MH" val="20160614032644"/>
  <p:tag name="MH_LIBRARY" val="GRAPHIC"/>
  <p:tag name="MH_TYPE" val="Other"/>
  <p:tag name="MH_ORDER" val="6"/>
</p:tagLst>
</file>

<file path=ppt/tags/tag53.xml><?xml version="1.0" encoding="utf-8"?>
<p:tagLst xmlns:p="http://schemas.openxmlformats.org/presentationml/2006/main">
  <p:tag name="MH" val="20160614032644"/>
  <p:tag name="MH_LIBRARY" val="GRAPHIC"/>
  <p:tag name="MH_TYPE" val="SubTitle"/>
  <p:tag name="MH_ORDER" val="2"/>
</p:tagLst>
</file>

<file path=ppt/tags/tag54.xml><?xml version="1.0" encoding="utf-8"?>
<p:tagLst xmlns:p="http://schemas.openxmlformats.org/presentationml/2006/main">
  <p:tag name="MH" val="20160614032644"/>
  <p:tag name="MH_LIBRARY" val="GRAPHIC"/>
  <p:tag name="MH_TYPE" val="Other"/>
  <p:tag name="MH_ORDER" val="7"/>
</p:tagLst>
</file>

<file path=ppt/tags/tag55.xml><?xml version="1.0" encoding="utf-8"?>
<p:tagLst xmlns:p="http://schemas.openxmlformats.org/presentationml/2006/main">
  <p:tag name="MH" val="20160614032644"/>
  <p:tag name="MH_LIBRARY" val="GRAPHIC"/>
  <p:tag name="MH_TYPE" val="Other"/>
  <p:tag name="MH_ORDER" val="8"/>
</p:tagLst>
</file>

<file path=ppt/tags/tag56.xml><?xml version="1.0" encoding="utf-8"?>
<p:tagLst xmlns:p="http://schemas.openxmlformats.org/presentationml/2006/main">
  <p:tag name="MH" val="20160614032644"/>
  <p:tag name="MH_LIBRARY" val="GRAPHIC"/>
  <p:tag name="MH_TYPE" val="Other"/>
  <p:tag name="MH_ORDER" val="9"/>
</p:tagLst>
</file>

<file path=ppt/tags/tag57.xml><?xml version="1.0" encoding="utf-8"?>
<p:tagLst xmlns:p="http://schemas.openxmlformats.org/presentationml/2006/main">
  <p:tag name="MH" val="20160614032644"/>
  <p:tag name="MH_LIBRARY" val="GRAPHIC"/>
  <p:tag name="MH_TYPE" val="Other"/>
  <p:tag name="MH_ORDER" val="10"/>
</p:tagLst>
</file>

<file path=ppt/tags/tag58.xml><?xml version="1.0" encoding="utf-8"?>
<p:tagLst xmlns:p="http://schemas.openxmlformats.org/presentationml/2006/main">
  <p:tag name="MH" val="20160614032644"/>
  <p:tag name="MH_LIBRARY" val="GRAPHIC"/>
  <p:tag name="MH_TYPE" val="Other"/>
  <p:tag name="MH_ORDER" val="6"/>
</p:tagLst>
</file>

<file path=ppt/tags/tag59.xml><?xml version="1.0" encoding="utf-8"?>
<p:tagLst xmlns:p="http://schemas.openxmlformats.org/presentationml/2006/main">
  <p:tag name="MH" val="20160614032644"/>
  <p:tag name="MH_LIBRARY" val="GRAPHIC"/>
  <p:tag name="MH_TYPE" val="SubTitle"/>
  <p:tag name="MH_ORDER" val="2"/>
</p:tagLst>
</file>

<file path=ppt/tags/tag6.xml><?xml version="1.0" encoding="utf-8"?>
<p:tagLst xmlns:p="http://schemas.openxmlformats.org/presentationml/2006/main">
  <p:tag name="MH" val="20160608231807"/>
  <p:tag name="MH_LIBRARY" val="GRAPHIC"/>
  <p:tag name="MH_TYPE" val="PageTitle"/>
  <p:tag name="MH_ORDER" val="PageTitle"/>
</p:tagLst>
</file>

<file path=ppt/tags/tag60.xml><?xml version="1.0" encoding="utf-8"?>
<p:tagLst xmlns:p="http://schemas.openxmlformats.org/presentationml/2006/main">
  <p:tag name="MH" val="20160614032644"/>
  <p:tag name="MH_LIBRARY" val="GRAPHIC"/>
  <p:tag name="MH_TYPE" val="Other"/>
  <p:tag name="MH_ORDER" val="7"/>
</p:tagLst>
</file>

<file path=ppt/tags/tag61.xml><?xml version="1.0" encoding="utf-8"?>
<p:tagLst xmlns:p="http://schemas.openxmlformats.org/presentationml/2006/main">
  <p:tag name="MH" val="20160614032644"/>
  <p:tag name="MH_LIBRARY" val="GRAPHIC"/>
  <p:tag name="MH_TYPE" val="Other"/>
  <p:tag name="MH_ORDER" val="8"/>
</p:tagLst>
</file>

<file path=ppt/tags/tag62.xml><?xml version="1.0" encoding="utf-8"?>
<p:tagLst xmlns:p="http://schemas.openxmlformats.org/presentationml/2006/main">
  <p:tag name="MH" val="20160614032644"/>
  <p:tag name="MH_LIBRARY" val="GRAPHIC"/>
  <p:tag name="MH_TYPE" val="Other"/>
  <p:tag name="MH_ORDER" val="9"/>
</p:tagLst>
</file>

<file path=ppt/tags/tag63.xml><?xml version="1.0" encoding="utf-8"?>
<p:tagLst xmlns:p="http://schemas.openxmlformats.org/presentationml/2006/main">
  <p:tag name="MH" val="20160614032644"/>
  <p:tag name="MH_LIBRARY" val="GRAPHIC"/>
  <p:tag name="MH_TYPE" val="Other"/>
  <p:tag name="MH_ORDER" val="10"/>
</p:tagLst>
</file>

<file path=ppt/tags/tag64.xml><?xml version="1.0" encoding="utf-8"?>
<p:tagLst xmlns:p="http://schemas.openxmlformats.org/presentationml/2006/main">
  <p:tag name="MH" val="20160614032644"/>
  <p:tag name="MH_LIBRARY" val="GRAPHIC"/>
  <p:tag name="MH_TYPE" val="Other"/>
  <p:tag name="MH_ORDER" val="6"/>
</p:tagLst>
</file>

<file path=ppt/tags/tag65.xml><?xml version="1.0" encoding="utf-8"?>
<p:tagLst xmlns:p="http://schemas.openxmlformats.org/presentationml/2006/main">
  <p:tag name="MH" val="20160614032644"/>
  <p:tag name="MH_LIBRARY" val="GRAPHIC"/>
  <p:tag name="MH_TYPE" val="SubTitle"/>
  <p:tag name="MH_ORDER" val="2"/>
</p:tagLst>
</file>

<file path=ppt/tags/tag66.xml><?xml version="1.0" encoding="utf-8"?>
<p:tagLst xmlns:p="http://schemas.openxmlformats.org/presentationml/2006/main">
  <p:tag name="MH" val="20160614032644"/>
  <p:tag name="MH_LIBRARY" val="GRAPHIC"/>
  <p:tag name="MH_TYPE" val="Other"/>
  <p:tag name="MH_ORDER" val="7"/>
</p:tagLst>
</file>

<file path=ppt/tags/tag67.xml><?xml version="1.0" encoding="utf-8"?>
<p:tagLst xmlns:p="http://schemas.openxmlformats.org/presentationml/2006/main">
  <p:tag name="MH" val="20160614032644"/>
  <p:tag name="MH_LIBRARY" val="GRAPHIC"/>
  <p:tag name="MH_TYPE" val="Other"/>
  <p:tag name="MH_ORDER" val="8"/>
</p:tagLst>
</file>

<file path=ppt/tags/tag68.xml><?xml version="1.0" encoding="utf-8"?>
<p:tagLst xmlns:p="http://schemas.openxmlformats.org/presentationml/2006/main">
  <p:tag name="MH" val="20160614032644"/>
  <p:tag name="MH_LIBRARY" val="GRAPHIC"/>
  <p:tag name="MH_TYPE" val="Other"/>
  <p:tag name="MH_ORDER" val="9"/>
</p:tagLst>
</file>

<file path=ppt/tags/tag69.xml><?xml version="1.0" encoding="utf-8"?>
<p:tagLst xmlns:p="http://schemas.openxmlformats.org/presentationml/2006/main">
  <p:tag name="MH" val="20160614032644"/>
  <p:tag name="MH_LIBRARY" val="GRAPHIC"/>
  <p:tag name="MH_TYPE" val="Other"/>
  <p:tag name="MH_ORDER" val="10"/>
</p:tagLst>
</file>

<file path=ppt/tags/tag7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608231807"/>
  <p:tag name="MH_LIBRARY" val="GRAPHIC"/>
</p:tagLst>
</file>

<file path=ppt/tags/tag8.xml><?xml version="1.0" encoding="utf-8"?>
<p:tagLst xmlns:p="http://schemas.openxmlformats.org/presentationml/2006/main">
  <p:tag name="MH" val="20160602191306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0602191306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3164</Words>
  <Application>WPS 演示</Application>
  <PresentationFormat>自定义</PresentationFormat>
  <Paragraphs>225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Arial</vt:lpstr>
      <vt:lpstr>微软雅黑</vt:lpstr>
      <vt:lpstr>Calibri</vt:lpstr>
      <vt:lpstr>黑体</vt:lpstr>
      <vt:lpstr>Arial Unicode MS</vt:lpstr>
      <vt:lpstr>Arial Black</vt:lpstr>
      <vt:lpstr>Arial Narrow</vt:lpstr>
      <vt:lpstr>Times New Roman</vt:lpstr>
      <vt:lpstr>Lenovo Master</vt:lpstr>
      <vt:lpstr>PowerPoint 演示文稿</vt:lpstr>
      <vt:lpstr>PowerPoint 演示文稿</vt:lpstr>
      <vt:lpstr>PowerPoint 演示文稿</vt:lpstr>
      <vt:lpstr>为什么要学习异步协程</vt:lpstr>
      <vt:lpstr>什么是异步协程</vt:lpstr>
      <vt:lpstr>什么是异步协程</vt:lpstr>
      <vt:lpstr>什么是异步协程</vt:lpstr>
      <vt:lpstr>什么是异步协程</vt:lpstr>
      <vt:lpstr>PowerPoint 演示文稿</vt:lpstr>
      <vt:lpstr>PowerPoint 演示文稿</vt:lpstr>
      <vt:lpstr>如何使用异步协程</vt:lpstr>
      <vt:lpstr>如何使用异步协程</vt:lpstr>
      <vt:lpstr>如何使用异步协程</vt:lpstr>
      <vt:lpstr>如何使用异步协程</vt:lpstr>
      <vt:lpstr>如何使用异步协程</vt:lpstr>
      <vt:lpstr>如何使用异步协程</vt:lpstr>
      <vt:lpstr>PowerPoint 演示文稿</vt:lpstr>
      <vt:lpstr>PowerPoint 演示文稿</vt:lpstr>
      <vt:lpstr>PowerPoint 演示文稿</vt:lpstr>
      <vt:lpstr>代码升级</vt:lpstr>
      <vt:lpstr>PowerPoint 演示文稿</vt:lpstr>
      <vt:lpstr>什么是aiohttp</vt:lpstr>
      <vt:lpstr>PowerPoint 演示文稿</vt:lpstr>
      <vt:lpstr>aiohttp入门案例</vt:lpstr>
      <vt:lpstr>aiohttp入门案例</vt:lpstr>
      <vt:lpstr>aiohttp入门案例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Tony·shi</cp:lastModifiedBy>
  <cp:revision>236</cp:revision>
  <dcterms:created xsi:type="dcterms:W3CDTF">2015-04-23T17:39:00Z</dcterms:created>
  <dcterms:modified xsi:type="dcterms:W3CDTF">2021-11-15T11:04:31Z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E5CCFA1912704E9CBD2373069DE11799</vt:lpwstr>
  </property>
</Properties>
</file>