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</p:sldMasterIdLst>
  <p:notesMasterIdLst>
    <p:notesMasterId r:id="rId24"/>
  </p:notesMasterIdLst>
  <p:sldIdLst>
    <p:sldId id="256" r:id="rId4"/>
    <p:sldId id="260" r:id="rId5"/>
    <p:sldId id="310" r:id="rId6"/>
    <p:sldId id="373" r:id="rId7"/>
    <p:sldId id="352" r:id="rId8"/>
    <p:sldId id="384" r:id="rId9"/>
    <p:sldId id="365" r:id="rId10"/>
    <p:sldId id="359" r:id="rId11"/>
    <p:sldId id="385" r:id="rId12"/>
    <p:sldId id="386" r:id="rId13"/>
    <p:sldId id="387" r:id="rId14"/>
    <p:sldId id="366" r:id="rId15"/>
    <p:sldId id="375" r:id="rId16"/>
    <p:sldId id="371" r:id="rId17"/>
    <p:sldId id="358" r:id="rId18"/>
    <p:sldId id="388" r:id="rId19"/>
    <p:sldId id="389" r:id="rId20"/>
    <p:sldId id="390" r:id="rId21"/>
    <p:sldId id="391" r:id="rId22"/>
    <p:sldId id="37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7E"/>
    <a:srgbClr val="02A4EC"/>
    <a:srgbClr val="09DEE9"/>
    <a:srgbClr val="0E49B5"/>
    <a:srgbClr val="005CA2"/>
    <a:srgbClr val="FFFAA4"/>
    <a:srgbClr val="FD9E01"/>
    <a:srgbClr val="EDEEF7"/>
    <a:srgbClr val="786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设计</c:v>
          </c:tx>
          <c:spPr>
            <a:ln w="952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0.63</c:v>
                </c:pt>
                <c:pt idx="2">
                  <c:v>0.83</c:v>
                </c:pt>
                <c:pt idx="3">
                  <c:v>1.1399999999999999</c:v>
                </c:pt>
                <c:pt idx="4">
                  <c:v>1.46</c:v>
                </c:pt>
                <c:pt idx="5">
                  <c:v>1.78</c:v>
                </c:pt>
                <c:pt idx="6">
                  <c:v>2.1</c:v>
                </c:pt>
                <c:pt idx="7">
                  <c:v>2.29</c:v>
                </c:pt>
                <c:pt idx="8">
                  <c:v>2.54</c:v>
                </c:pt>
                <c:pt idx="9">
                  <c:v>3.11</c:v>
                </c:pt>
                <c:pt idx="10">
                  <c:v>3.81</c:v>
                </c:pt>
                <c:pt idx="11">
                  <c:v>4.95</c:v>
                </c:pt>
                <c:pt idx="12">
                  <c:v>6.79</c:v>
                </c:pt>
                <c:pt idx="13">
                  <c:v>11.43</c:v>
                </c:pt>
                <c:pt idx="14">
                  <c:v>16.510000000000002</c:v>
                </c:pt>
                <c:pt idx="15">
                  <c:v>20.32</c:v>
                </c:pt>
                <c:pt idx="16">
                  <c:v>24.76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0.27</c:v>
                </c:pt>
                <c:pt idx="1">
                  <c:v>5</c:v>
                </c:pt>
                <c:pt idx="2">
                  <c:v>9.73</c:v>
                </c:pt>
                <c:pt idx="3">
                  <c:v>19.18</c:v>
                </c:pt>
                <c:pt idx="4">
                  <c:v>38.08</c:v>
                </c:pt>
                <c:pt idx="5">
                  <c:v>56.99</c:v>
                </c:pt>
                <c:pt idx="6">
                  <c:v>75.89</c:v>
                </c:pt>
                <c:pt idx="7">
                  <c:v>90.07</c:v>
                </c:pt>
                <c:pt idx="8">
                  <c:v>94.79</c:v>
                </c:pt>
                <c:pt idx="9">
                  <c:v>90.07</c:v>
                </c:pt>
                <c:pt idx="10">
                  <c:v>75.89</c:v>
                </c:pt>
                <c:pt idx="11">
                  <c:v>56.99</c:v>
                </c:pt>
                <c:pt idx="12">
                  <c:v>38.08</c:v>
                </c:pt>
                <c:pt idx="13">
                  <c:v>19.18</c:v>
                </c:pt>
                <c:pt idx="14">
                  <c:v>9.73</c:v>
                </c:pt>
                <c:pt idx="15">
                  <c:v>5</c:v>
                </c:pt>
                <c:pt idx="16">
                  <c:v>0.27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051-41FE-9D44-077EBBE35E79}"/>
            </c:ext>
          </c:extLst>
        </c:ser>
        <c:ser>
          <c:idx val="1"/>
          <c:order val="1"/>
          <c:tx>
            <c:v>校核</c:v>
          </c:tx>
          <c:spPr>
            <a:ln w="9525" cap="rnd">
              <a:solidFill>
                <a:schemeClr val="tx1">
                  <a:lumMod val="95000"/>
                  <a:lumOff val="5000"/>
                </a:schemeClr>
              </a:solidFill>
              <a:prstDash val="lgDash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Sheet1!$C$2:$C$18</c:f>
              <c:numCache>
                <c:formatCode>General</c:formatCode>
                <c:ptCount val="17"/>
                <c:pt idx="0">
                  <c:v>0</c:v>
                </c:pt>
                <c:pt idx="1">
                  <c:v>0.61</c:v>
                </c:pt>
                <c:pt idx="2">
                  <c:v>0.8</c:v>
                </c:pt>
                <c:pt idx="3">
                  <c:v>1.1100000000000001</c:v>
                </c:pt>
                <c:pt idx="4">
                  <c:v>1.41</c:v>
                </c:pt>
                <c:pt idx="5">
                  <c:v>1.72</c:v>
                </c:pt>
                <c:pt idx="6">
                  <c:v>2.0299999999999998</c:v>
                </c:pt>
                <c:pt idx="7">
                  <c:v>2.21</c:v>
                </c:pt>
                <c:pt idx="8">
                  <c:v>2.46</c:v>
                </c:pt>
                <c:pt idx="9">
                  <c:v>3.01</c:v>
                </c:pt>
                <c:pt idx="10">
                  <c:v>3.69</c:v>
                </c:pt>
                <c:pt idx="11">
                  <c:v>4.8</c:v>
                </c:pt>
                <c:pt idx="12">
                  <c:v>6.58</c:v>
                </c:pt>
                <c:pt idx="13">
                  <c:v>11.07</c:v>
                </c:pt>
                <c:pt idx="14">
                  <c:v>15.98</c:v>
                </c:pt>
                <c:pt idx="15">
                  <c:v>19.670000000000002</c:v>
                </c:pt>
                <c:pt idx="16">
                  <c:v>23.98</c:v>
                </c:pt>
              </c:numCache>
            </c:numRef>
          </c:xVal>
          <c:yVal>
            <c:numRef>
              <c:f>Sheet1!$D$2:$D$18</c:f>
              <c:numCache>
                <c:formatCode>General</c:formatCode>
                <c:ptCount val="17"/>
                <c:pt idx="0">
                  <c:v>0.27</c:v>
                </c:pt>
                <c:pt idx="1">
                  <c:v>7.2</c:v>
                </c:pt>
                <c:pt idx="2">
                  <c:v>14.13</c:v>
                </c:pt>
                <c:pt idx="3">
                  <c:v>27.98</c:v>
                </c:pt>
                <c:pt idx="4">
                  <c:v>55.68</c:v>
                </c:pt>
                <c:pt idx="5">
                  <c:v>83.39</c:v>
                </c:pt>
                <c:pt idx="6">
                  <c:v>111.09</c:v>
                </c:pt>
                <c:pt idx="7">
                  <c:v>131.87</c:v>
                </c:pt>
                <c:pt idx="8">
                  <c:v>138.79</c:v>
                </c:pt>
                <c:pt idx="9">
                  <c:v>131.87</c:v>
                </c:pt>
                <c:pt idx="10">
                  <c:v>111.09</c:v>
                </c:pt>
                <c:pt idx="11">
                  <c:v>83.39</c:v>
                </c:pt>
                <c:pt idx="12">
                  <c:v>55.68</c:v>
                </c:pt>
                <c:pt idx="13">
                  <c:v>27.98</c:v>
                </c:pt>
                <c:pt idx="14">
                  <c:v>14.13</c:v>
                </c:pt>
                <c:pt idx="15">
                  <c:v>7.2</c:v>
                </c:pt>
                <c:pt idx="16">
                  <c:v>0.27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051-41FE-9D44-077EBBE35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8129888"/>
        <c:axId val="1788144288"/>
      </c:scatterChart>
      <c:valAx>
        <c:axId val="1788129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</a:t>
                </a:r>
                <a:r>
                  <a:rPr lang="en-US" altLang="zh-CN"/>
                  <a:t>t</a:t>
                </a:r>
                <a:r>
                  <a:rPr lang="zh-CN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88144288"/>
        <c:crosses val="autoZero"/>
        <c:crossBetween val="midCat"/>
      </c:valAx>
      <c:valAx>
        <c:axId val="17881442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流量（</a:t>
                </a:r>
                <a:r>
                  <a:rPr lang="en-US" altLang="zh-CN"/>
                  <a:t>m</a:t>
                </a:r>
                <a:r>
                  <a:rPr lang="en-US" altLang="zh-CN" baseline="30000"/>
                  <a:t>3</a:t>
                </a:r>
                <a:r>
                  <a:rPr lang="en-US" altLang="zh-CN"/>
                  <a:t>/s</a:t>
                </a:r>
                <a:r>
                  <a:rPr lang="zh-CN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88129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574446161772277"/>
          <c:y val="6.6344519435070623E-2"/>
          <c:w val="0.11437403400309119"/>
          <c:h val="0.12127921509811274"/>
        </c:manualLayout>
      </c:layout>
      <c:overlay val="1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742DD-816C-4114-8520-BD56706F2273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112CA-49FA-4ADC-AC1B-1990E2AD9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7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98C7B-3691-4F88-ADB1-4AB64D08C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B38B20-ACEE-4E1E-8DD6-634A543CC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92167-29C2-4161-869A-8B46D6B2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05-7512-46F2-82E6-AEB77E8322D3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93976-C0B2-426B-B56F-A0A2D129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59ED4-9426-429B-AED2-AF11453A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FBA-8770-4481-9839-DF8E9CCFF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8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2A774-8438-45AF-86E1-976472A0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064C26-2692-4D90-B07C-462498B85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F74FF-89DD-445D-A7E0-BAC6A6DF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05-7512-46F2-82E6-AEB77E8322D3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6F144-4E78-44A1-B422-1F2AB4F2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46D50-2A6F-47B1-AE29-4A5AEFA5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FBA-8770-4481-9839-DF8E9CCFF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2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F53581-8D00-42C4-8831-7304110D9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669CAF-0A1C-4363-82FE-FE2DCDA56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BB057-A274-46C0-AC10-E69BF410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05-7512-46F2-82E6-AEB77E8322D3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C6D9D-29F3-4475-81E5-03D29315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DD782-1A2C-48E7-B294-F1E09A9E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FBA-8770-4481-9839-DF8E9CCFF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3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488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D16CE64-BDA8-4574-8EF6-73F1F9DAAF01}"/>
              </a:ext>
            </a:extLst>
          </p:cNvPr>
          <p:cNvSpPr/>
          <p:nvPr userDrawn="1"/>
        </p:nvSpPr>
        <p:spPr>
          <a:xfrm>
            <a:off x="0" y="1515573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8F15DD-B41C-4DE2-A7BC-7C55A15D228E}"/>
              </a:ext>
            </a:extLst>
          </p:cNvPr>
          <p:cNvSpPr/>
          <p:nvPr userDrawn="1"/>
        </p:nvSpPr>
        <p:spPr>
          <a:xfrm>
            <a:off x="5182609" y="602182"/>
            <a:ext cx="1826782" cy="18267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2A371A9-B0DB-4111-9C63-4E4ABF15882C}"/>
              </a:ext>
            </a:extLst>
          </p:cNvPr>
          <p:cNvSpPr/>
          <p:nvPr userDrawn="1"/>
        </p:nvSpPr>
        <p:spPr>
          <a:xfrm>
            <a:off x="5268952" y="688525"/>
            <a:ext cx="1654096" cy="165409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A652BD-6EEB-427F-A23D-362F853E6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846503"/>
            <a:ext cx="10515600" cy="16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kumimoji="0" lang="zh-CN" altLang="en-US" sz="4800" b="1" i="0" u="none" strike="noStrike" cap="none" spc="40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</a:lstStyle>
          <a:p>
            <a:pPr marL="0" marR="0" lvl="0" indent="0"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zh-CN" altLang="en-US" dirty="0"/>
              <a:t>单击此处编辑</a:t>
            </a:r>
            <a:br>
              <a:rPr lang="en-US" altLang="zh-CN" dirty="0"/>
            </a:br>
            <a:r>
              <a:rPr lang="zh-CN" altLang="en-US" dirty="0"/>
              <a:t>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105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26BB6A05-1961-41D2-BBB4-FC7C13DF6FB9}"/>
              </a:ext>
            </a:extLst>
          </p:cNvPr>
          <p:cNvSpPr/>
          <p:nvPr userDrawn="1"/>
        </p:nvSpPr>
        <p:spPr>
          <a:xfrm>
            <a:off x="417455" y="0"/>
            <a:ext cx="4011561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3" name="圆角矩形 1">
            <a:extLst>
              <a:ext uri="{FF2B5EF4-FFF2-40B4-BE49-F238E27FC236}">
                <a16:creationId xmlns:a16="http://schemas.microsoft.com/office/drawing/2014/main" id="{81F0846B-A1A9-4A61-8A17-FC4699EDC784}"/>
              </a:ext>
            </a:extLst>
          </p:cNvPr>
          <p:cNvSpPr/>
          <p:nvPr userDrawn="1"/>
        </p:nvSpPr>
        <p:spPr>
          <a:xfrm>
            <a:off x="0" y="0"/>
            <a:ext cx="4215539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2794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44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543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书馆, 场景, 房间, 室内&#10;&#10;已生成极高可信度的说明">
            <a:extLst>
              <a:ext uri="{FF2B5EF4-FFF2-40B4-BE49-F238E27FC236}">
                <a16:creationId xmlns:a16="http://schemas.microsoft.com/office/drawing/2014/main" id="{C505330B-5406-47CA-83AA-403F7B1654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672"/>
                    </a14:imgEffect>
                    <a14:imgEffect>
                      <a14:saturation sat="1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E7E65AE-460B-464D-AC26-22DCA67CCA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3A639C-CECC-4A90-AB94-7767A66337D4}"/>
              </a:ext>
            </a:extLst>
          </p:cNvPr>
          <p:cNvSpPr/>
          <p:nvPr userDrawn="1"/>
        </p:nvSpPr>
        <p:spPr>
          <a:xfrm>
            <a:off x="2133600" y="2494639"/>
            <a:ext cx="1143000" cy="1143000"/>
          </a:xfrm>
          <a:prstGeom prst="round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9022EE-7980-4A3C-994E-094335B9036F}"/>
              </a:ext>
            </a:extLst>
          </p:cNvPr>
          <p:cNvSpPr txBox="1"/>
          <p:nvPr userDrawn="1"/>
        </p:nvSpPr>
        <p:spPr>
          <a:xfrm>
            <a:off x="3412988" y="2712196"/>
            <a:ext cx="2479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rPr>
              <a:t>PART  </a:t>
            </a:r>
            <a:r>
              <a:rPr lang="en-US" altLang="zh-CN" sz="4000" b="1" dirty="0">
                <a:solidFill>
                  <a:schemeClr val="bg1"/>
                </a:solidFill>
                <a:latin typeface="+mj-lt"/>
                <a:ea typeface="阿里巴巴普惠体 B" panose="00020600040101010101" pitchFamily="18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5410CF-721E-436D-9B94-67197E8E101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096000" y="2700714"/>
            <a:ext cx="4292600" cy="652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4000" b="1" dirty="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627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书馆, 场景, 房间, 室内&#10;&#10;已生成极高可信度的说明">
            <a:extLst>
              <a:ext uri="{FF2B5EF4-FFF2-40B4-BE49-F238E27FC236}">
                <a16:creationId xmlns:a16="http://schemas.microsoft.com/office/drawing/2014/main" id="{C505330B-5406-47CA-83AA-403F7B1654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672"/>
                    </a14:imgEffect>
                    <a14:imgEffect>
                      <a14:saturation sat="1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E7E65AE-460B-464D-AC26-22DCA67CCA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3A639C-CECC-4A90-AB94-7767A66337D4}"/>
              </a:ext>
            </a:extLst>
          </p:cNvPr>
          <p:cNvSpPr/>
          <p:nvPr userDrawn="1"/>
        </p:nvSpPr>
        <p:spPr>
          <a:xfrm>
            <a:off x="2133600" y="2494639"/>
            <a:ext cx="1143000" cy="1143000"/>
          </a:xfrm>
          <a:prstGeom prst="round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9022EE-7980-4A3C-994E-094335B9036F}"/>
              </a:ext>
            </a:extLst>
          </p:cNvPr>
          <p:cNvSpPr txBox="1"/>
          <p:nvPr userDrawn="1"/>
        </p:nvSpPr>
        <p:spPr>
          <a:xfrm>
            <a:off x="3412988" y="2712196"/>
            <a:ext cx="2479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rPr>
              <a:t>PART  </a:t>
            </a:r>
            <a:r>
              <a:rPr lang="en-US" altLang="zh-CN" sz="4000" b="1" dirty="0">
                <a:solidFill>
                  <a:schemeClr val="bg1"/>
                </a:solidFill>
                <a:latin typeface="+mj-lt"/>
                <a:ea typeface="阿里巴巴普惠体 B" panose="00020600040101010101" pitchFamily="18" charset="-122"/>
              </a:rPr>
              <a:t>03</a:t>
            </a:r>
            <a:endParaRPr lang="zh-CN" altLang="en-US" sz="4000" b="1" dirty="0">
              <a:solidFill>
                <a:schemeClr val="bg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5410CF-721E-436D-9B94-67197E8E101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096000" y="2700714"/>
            <a:ext cx="4292600" cy="652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4000" b="1" dirty="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99702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书馆, 场景, 房间, 室内&#10;&#10;已生成极高可信度的说明">
            <a:extLst>
              <a:ext uri="{FF2B5EF4-FFF2-40B4-BE49-F238E27FC236}">
                <a16:creationId xmlns:a16="http://schemas.microsoft.com/office/drawing/2014/main" id="{C505330B-5406-47CA-83AA-403F7B1654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672"/>
                    </a14:imgEffect>
                    <a14:imgEffect>
                      <a14:saturation sat="1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E7E65AE-460B-464D-AC26-22DCA67CCA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3A639C-CECC-4A90-AB94-7767A66337D4}"/>
              </a:ext>
            </a:extLst>
          </p:cNvPr>
          <p:cNvSpPr/>
          <p:nvPr userDrawn="1"/>
        </p:nvSpPr>
        <p:spPr>
          <a:xfrm>
            <a:off x="2133600" y="2494639"/>
            <a:ext cx="1143000" cy="1143000"/>
          </a:xfrm>
          <a:prstGeom prst="round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9022EE-7980-4A3C-994E-094335B9036F}"/>
              </a:ext>
            </a:extLst>
          </p:cNvPr>
          <p:cNvSpPr txBox="1"/>
          <p:nvPr userDrawn="1"/>
        </p:nvSpPr>
        <p:spPr>
          <a:xfrm>
            <a:off x="3412988" y="2712196"/>
            <a:ext cx="2479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rPr>
              <a:t>PART  </a:t>
            </a:r>
            <a:r>
              <a:rPr lang="en-US" altLang="zh-CN" sz="4000" b="1" dirty="0">
                <a:solidFill>
                  <a:schemeClr val="bg1"/>
                </a:solidFill>
                <a:latin typeface="+mj-lt"/>
                <a:ea typeface="阿里巴巴普惠体 B" panose="00020600040101010101" pitchFamily="18" charset="-122"/>
              </a:rPr>
              <a:t>04</a:t>
            </a:r>
            <a:endParaRPr lang="zh-CN" altLang="en-US" sz="4000" b="1" dirty="0">
              <a:solidFill>
                <a:schemeClr val="bg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5410CF-721E-436D-9B94-67197E8E101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096000" y="2700714"/>
            <a:ext cx="4292600" cy="652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4000" b="1" dirty="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350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书馆, 场景, 房间, 室内&#10;&#10;已生成极高可信度的说明">
            <a:extLst>
              <a:ext uri="{FF2B5EF4-FFF2-40B4-BE49-F238E27FC236}">
                <a16:creationId xmlns:a16="http://schemas.microsoft.com/office/drawing/2014/main" id="{C505330B-5406-47CA-83AA-403F7B1654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672"/>
                    </a14:imgEffect>
                    <a14:imgEffect>
                      <a14:saturation sat="1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E7E65AE-460B-464D-AC26-22DCA67CCA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3A639C-CECC-4A90-AB94-7767A66337D4}"/>
              </a:ext>
            </a:extLst>
          </p:cNvPr>
          <p:cNvSpPr/>
          <p:nvPr userDrawn="1"/>
        </p:nvSpPr>
        <p:spPr>
          <a:xfrm>
            <a:off x="2133600" y="2494639"/>
            <a:ext cx="1143000" cy="1143000"/>
          </a:xfrm>
          <a:prstGeom prst="round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9022EE-7980-4A3C-994E-094335B9036F}"/>
              </a:ext>
            </a:extLst>
          </p:cNvPr>
          <p:cNvSpPr txBox="1"/>
          <p:nvPr userDrawn="1"/>
        </p:nvSpPr>
        <p:spPr>
          <a:xfrm>
            <a:off x="3412988" y="2712196"/>
            <a:ext cx="2479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rPr>
              <a:t>PART  </a:t>
            </a:r>
            <a:r>
              <a:rPr lang="en-US" altLang="zh-CN" sz="4000" b="1" dirty="0">
                <a:solidFill>
                  <a:schemeClr val="bg1"/>
                </a:solidFill>
                <a:latin typeface="+mj-lt"/>
                <a:ea typeface="阿里巴巴普惠体 B" panose="00020600040101010101" pitchFamily="18" charset="-122"/>
              </a:rPr>
              <a:t>05</a:t>
            </a:r>
            <a:endParaRPr lang="zh-CN" altLang="en-US" sz="4000" b="1" dirty="0">
              <a:solidFill>
                <a:schemeClr val="bg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5410CF-721E-436D-9B94-67197E8E101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096000" y="2700714"/>
            <a:ext cx="4292600" cy="652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4000" b="1" dirty="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313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B3262-B78D-43CA-9317-4CCBD204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5E9AC-97F0-43EF-9380-2CA04199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0A41E-3BCE-4C19-9567-AFBB3B7C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05-7512-46F2-82E6-AEB77E8322D3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E1869-B8EA-4245-BC50-865AE893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38C75-CAFC-4B85-A640-01B992A9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FBA-8770-4481-9839-DF8E9CCFFA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430A5C-D5D4-401E-8C42-9350E0E61E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 r="4333" b="4014"/>
          <a:stretch/>
        </p:blipFill>
        <p:spPr>
          <a:xfrm>
            <a:off x="11262010" y="207963"/>
            <a:ext cx="808070" cy="808161"/>
          </a:xfrm>
          <a:prstGeom prst="ellipse">
            <a:avLst/>
          </a:prstGeom>
          <a:ln w="63500" cap="rnd">
            <a:solidFill>
              <a:srgbClr val="00427E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05429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EFDFB9-4935-481B-A011-7768C153BC57}"/>
              </a:ext>
            </a:extLst>
          </p:cNvPr>
          <p:cNvGrpSpPr/>
          <p:nvPr userDrawn="1"/>
        </p:nvGrpSpPr>
        <p:grpSpPr>
          <a:xfrm flipV="1">
            <a:off x="0" y="6487888"/>
            <a:ext cx="12192000" cy="370112"/>
            <a:chOff x="0" y="-40730"/>
            <a:chExt cx="12192000" cy="37011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EF01BA0-75EC-4537-81D5-D65B0E3BA01E}"/>
                </a:ext>
              </a:extLst>
            </p:cNvPr>
            <p:cNvSpPr/>
            <p:nvPr userDrawn="1"/>
          </p:nvSpPr>
          <p:spPr>
            <a:xfrm>
              <a:off x="0" y="-40730"/>
              <a:ext cx="12192000" cy="370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0F60CBB-830A-40A2-9B83-6C013E0DDF12}"/>
                </a:ext>
              </a:extLst>
            </p:cNvPr>
            <p:cNvSpPr/>
            <p:nvPr userDrawn="1"/>
          </p:nvSpPr>
          <p:spPr>
            <a:xfrm>
              <a:off x="0" y="-40730"/>
              <a:ext cx="12192000" cy="2856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F40CA-8EEC-475C-9428-0BB4B06BA4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77913" y="357733"/>
            <a:ext cx="5685026" cy="442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4745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211">
          <p15:clr>
            <a:srgbClr val="FBAE40"/>
          </p15:clr>
        </p15:guide>
        <p15:guide id="3" pos="7491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877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35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06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66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147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374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0759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86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479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B23FB-35A6-4E45-B0F5-3AF6E0A7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8D9E1-9E5F-47F8-9B31-9D3DD60A0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3D3C2-75AE-46C4-B559-1F78456E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05-7512-46F2-82E6-AEB77E8322D3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42B56-255D-46AA-B4C9-DCBB580D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9033B-CCD3-45CB-BB4A-668F937C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FBA-8770-4481-9839-DF8E9CCFF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830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478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9315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795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127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287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857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6924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7789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8583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9629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43679-A4D0-409E-8C0E-EEF2D828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E43E9-C7BE-4A72-A47A-4B46BA10D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A5B6F0-B7A5-4F8B-8647-F0ED25DB6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4B1C5D-7DD4-43AD-89D6-5762B850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05-7512-46F2-82E6-AEB77E8322D3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DC8A1-7257-44AF-A9C3-93A11E6F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EC8FF-8E9E-4891-82C3-F2E19F23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FBA-8770-4481-9839-DF8E9CCFF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756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640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0711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9231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5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5039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122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061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703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16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3993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8E4DF-E33E-4CAB-B554-96B87B33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9965E2-8C90-4D2E-A79E-D7164660A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822A-D98F-4D75-82E5-225D0644E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42A846-08EC-4EEE-950F-057A7E766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FAD17A-4625-45F2-9328-818C794B9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A5711E-665B-4077-BCBB-2051A3E8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05-7512-46F2-82E6-AEB77E8322D3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8182BA-167A-4FFD-8ABC-9582B501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BBB4A8-7114-4CE5-83E1-AE0E7A95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FBA-8770-4481-9839-DF8E9CCFF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740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829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53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背景图案&#10;&#10;描述已自动生成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0" y="2060745"/>
            <a:ext cx="12192000" cy="273651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5257800" y="943796"/>
            <a:ext cx="1676400" cy="1676400"/>
          </a:xfrm>
          <a:prstGeom prst="ellipse">
            <a:avLst/>
          </a:prstGeom>
          <a:gradFill>
            <a:gsLst>
              <a:gs pos="100000">
                <a:schemeClr val="bg1">
                  <a:lumMod val="90000"/>
                </a:schemeClr>
              </a:gs>
              <a:gs pos="0">
                <a:schemeClr val="bg1"/>
              </a:gs>
            </a:gsLst>
            <a:lin ang="2700000" scaled="0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77841" y="1421591"/>
            <a:ext cx="1036320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lang="zh-CN" altLang="en-US" sz="5400" b="0" smtClean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2" y="2967335"/>
            <a:ext cx="697567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6000" b="1" spc="600" smtClean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 dirty="0"/>
              <a:t>输入您的标题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2836546" y="4080434"/>
            <a:ext cx="6515734" cy="2635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spc="3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0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 userDrawn="1">
            <p:ph type="title"/>
          </p:nvPr>
        </p:nvSpPr>
        <p:spPr>
          <a:xfrm>
            <a:off x="691837" y="260750"/>
            <a:ext cx="8048303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131124" y="335280"/>
            <a:ext cx="498796" cy="292900"/>
            <a:chOff x="81280" y="260750"/>
            <a:chExt cx="498796" cy="441960"/>
          </a:xfrm>
        </p:grpSpPr>
        <p:sp>
          <p:nvSpPr>
            <p:cNvPr id="29" name="箭头: V 形 28"/>
            <p:cNvSpPr/>
            <p:nvPr/>
          </p:nvSpPr>
          <p:spPr>
            <a:xfrm>
              <a:off x="330678" y="260750"/>
              <a:ext cx="249398" cy="44196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箭头: V 形 29"/>
            <p:cNvSpPr/>
            <p:nvPr/>
          </p:nvSpPr>
          <p:spPr>
            <a:xfrm>
              <a:off x="81280" y="260750"/>
              <a:ext cx="249398" cy="44196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70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96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064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5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A90A3-C307-49E8-A1E5-43E41F08D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DC53C5-0683-415E-A4ED-1C7680563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0656D-CA57-4BC8-B291-C989E885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917D-5ECB-45DA-AD45-1215052AE553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DC29E-6A10-4311-B881-5B12C7C1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FCB14-EDE6-43A6-A72B-16077CC4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651F-BCDB-4DC2-9A8D-B6E1C817E8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3FB18909-F42D-4DD3-8A08-1837D7D0BCDA}"/>
              </a:ext>
            </a:extLst>
          </p:cNvPr>
          <p:cNvSpPr/>
          <p:nvPr userDrawn="1"/>
        </p:nvSpPr>
        <p:spPr>
          <a:xfrm flipH="1" flipV="1">
            <a:off x="5314950" y="0"/>
            <a:ext cx="6877050" cy="512445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22DD1DB7-6D75-44BA-AC5F-3EC78963D5BF}"/>
              </a:ext>
            </a:extLst>
          </p:cNvPr>
          <p:cNvSpPr/>
          <p:nvPr userDrawn="1"/>
        </p:nvSpPr>
        <p:spPr>
          <a:xfrm>
            <a:off x="0" y="1733550"/>
            <a:ext cx="6877050" cy="512445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07D899-3DCC-4B00-BF5F-DAC78CE1A964}"/>
              </a:ext>
            </a:extLst>
          </p:cNvPr>
          <p:cNvSpPr/>
          <p:nvPr userDrawn="1"/>
        </p:nvSpPr>
        <p:spPr>
          <a:xfrm>
            <a:off x="457200" y="442913"/>
            <a:ext cx="11277600" cy="59721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17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9FD3B-6CD4-4CBA-8BC6-45909B1E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9BC7AA-32DA-4439-B182-2C581815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05-7512-46F2-82E6-AEB77E8322D3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9EB13-68F3-4C87-8446-DD86594C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79698-2057-4B31-84DB-64E9B2D4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FBA-8770-4481-9839-DF8E9CCFF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485A7C-456D-4BB4-BC3B-55A8B9C1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05-7512-46F2-82E6-AEB77E8322D3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BD0A10-94D0-4459-AF4A-3858B8FE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8872F2-C90E-4607-B505-3D73AECD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FBA-8770-4481-9839-DF8E9CCFF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8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82B4A-AABF-4E0F-A423-32742220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23F05-416D-452B-891E-6061E171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16175A-6005-41B0-9BAC-CD60CEFB7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7007D-3650-449A-915D-7BBD3AA3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05-7512-46F2-82E6-AEB77E8322D3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AACF2-C910-498A-9E6D-8AD96711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4D5F51-72D6-498B-BED4-758A32D0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FBA-8770-4481-9839-DF8E9CCFF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BFA74-10C7-443D-A009-5A711962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D6F9A7-A497-4CD6-9C63-44AA44FCE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7746A7-E7B7-4F64-8B1E-5EBF98781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1D816-13E4-43B9-BF6F-244F717A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05-7512-46F2-82E6-AEB77E8322D3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07D1E-3C54-484F-A609-6E6E54CF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7D866-6821-4836-A294-4A99F4C2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FBA-8770-4481-9839-DF8E9CCFF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2.xml"/><Relationship Id="rId34" Type="http://schemas.openxmlformats.org/officeDocument/2006/relationships/slideLayout" Target="../slideLayouts/slideLayout55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53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35" Type="http://schemas.openxmlformats.org/officeDocument/2006/relationships/slideLayout" Target="../slideLayouts/slideLayout56.xml"/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DB348A-DD1A-453C-8739-AB53B576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B5FBD-9B11-478A-AA84-4AADF6697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E5E44-6733-4A25-9560-ADF3C70E6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0805-7512-46F2-82E6-AEB77E8322D3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852F2-DDC3-4498-B18A-ADED4AF80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F97BF-9C08-4A57-A7D7-1F4B5BB0B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B8FBA-8770-4481-9839-DF8E9CCFF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25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66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16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  <p:sldLayoutId id="2147483702" r:id="rId32"/>
    <p:sldLayoutId id="2147483703" r:id="rId33"/>
    <p:sldLayoutId id="2147483704" r:id="rId34"/>
    <p:sldLayoutId id="2147483705" r:id="rId35"/>
    <p:sldLayoutId id="2147483706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AD70766-E8BC-4278-B4DC-6B3A3BE05FA3}"/>
              </a:ext>
            </a:extLst>
          </p:cNvPr>
          <p:cNvSpPr/>
          <p:nvPr/>
        </p:nvSpPr>
        <p:spPr>
          <a:xfrm>
            <a:off x="0" y="1610437"/>
            <a:ext cx="12192000" cy="3780430"/>
          </a:xfrm>
          <a:prstGeom prst="rect">
            <a:avLst/>
          </a:prstGeom>
          <a:solidFill>
            <a:srgbClr val="004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2BF9FF-E540-4051-8362-FEED37E116E5}"/>
              </a:ext>
            </a:extLst>
          </p:cNvPr>
          <p:cNvSpPr/>
          <p:nvPr/>
        </p:nvSpPr>
        <p:spPr>
          <a:xfrm>
            <a:off x="3695344" y="2747625"/>
            <a:ext cx="48013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毕业设计答辩</a:t>
            </a:r>
          </a:p>
        </p:txBody>
      </p:sp>
      <p:sp>
        <p:nvSpPr>
          <p:cNvPr id="16" name="TextBox 37">
            <a:extLst>
              <a:ext uri="{FF2B5EF4-FFF2-40B4-BE49-F238E27FC236}">
                <a16:creationId xmlns:a16="http://schemas.microsoft.com/office/drawing/2014/main" id="{F1CB46D2-88BB-4B34-8CE8-6C673D9C767D}"/>
              </a:ext>
            </a:extLst>
          </p:cNvPr>
          <p:cNvSpPr txBox="1"/>
          <p:nvPr/>
        </p:nvSpPr>
        <p:spPr>
          <a:xfrm>
            <a:off x="5206151" y="4632785"/>
            <a:ext cx="1779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2025</a:t>
            </a:r>
            <a:r>
              <a: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年</a:t>
            </a:r>
            <a:r>
              <a: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5</a:t>
            </a:r>
            <a:r>
              <a: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月</a:t>
            </a:r>
            <a:r>
              <a: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6</a:t>
            </a:r>
            <a:r>
              <a: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日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2B4918-E781-4135-B172-86729768E65D}"/>
              </a:ext>
            </a:extLst>
          </p:cNvPr>
          <p:cNvCxnSpPr/>
          <p:nvPr/>
        </p:nvCxnSpPr>
        <p:spPr>
          <a:xfrm>
            <a:off x="5916000" y="5133556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4D013C2-979B-4195-BC06-E617A06F9FAE}"/>
              </a:ext>
            </a:extLst>
          </p:cNvPr>
          <p:cNvGrpSpPr/>
          <p:nvPr/>
        </p:nvGrpSpPr>
        <p:grpSpPr>
          <a:xfrm>
            <a:off x="3994287" y="5863851"/>
            <a:ext cx="4203426" cy="338554"/>
            <a:chOff x="4062887" y="5863851"/>
            <a:chExt cx="4203426" cy="33855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7B02FB0-AEF7-4414-9D63-A9712096C659}"/>
                </a:ext>
              </a:extLst>
            </p:cNvPr>
            <p:cNvSpPr/>
            <p:nvPr/>
          </p:nvSpPr>
          <p:spPr>
            <a:xfrm>
              <a:off x="4062887" y="5863851"/>
              <a:ext cx="19903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导师：梁心蓝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7018DDF-F5D1-4EE4-86E4-0399F8A7AB56}"/>
                </a:ext>
              </a:extLst>
            </p:cNvPr>
            <p:cNvSpPr/>
            <p:nvPr/>
          </p:nvSpPr>
          <p:spPr>
            <a:xfrm>
              <a:off x="6276000" y="5863851"/>
              <a:ext cx="19903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答辩人：李雲鹤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9528A18-879B-4A04-A034-23570D290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1" r="15879" b="1735"/>
          <a:stretch/>
        </p:blipFill>
        <p:spPr>
          <a:xfrm>
            <a:off x="5371149" y="1065811"/>
            <a:ext cx="1449702" cy="14453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510D06-D7D8-4CBB-B745-D92A713C2E2A}"/>
              </a:ext>
            </a:extLst>
          </p:cNvPr>
          <p:cNvSpPr txBox="1"/>
          <p:nvPr/>
        </p:nvSpPr>
        <p:spPr>
          <a:xfrm>
            <a:off x="5984600" y="4043845"/>
            <a:ext cx="5192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3200" dirty="0">
                <a:solidFill>
                  <a:schemeClr val="bg1"/>
                </a:solidFill>
              </a:rPr>
              <a:t>大桥溪混凝土重力坝设计</a:t>
            </a:r>
          </a:p>
        </p:txBody>
      </p:sp>
    </p:spTree>
    <p:extLst>
      <p:ext uri="{BB962C8B-B14F-4D97-AF65-F5344CB8AC3E}">
        <p14:creationId xmlns:p14="http://schemas.microsoft.com/office/powerpoint/2010/main" val="196800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DED25-6B42-4921-B2BB-0EA38E963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F3AF4C-FF5B-CEE3-8B8A-5B4E1E8608FD}"/>
              </a:ext>
            </a:extLst>
          </p:cNvPr>
          <p:cNvGrpSpPr/>
          <p:nvPr/>
        </p:nvGrpSpPr>
        <p:grpSpPr>
          <a:xfrm>
            <a:off x="356797" y="312627"/>
            <a:ext cx="615821" cy="487307"/>
            <a:chOff x="356797" y="312627"/>
            <a:chExt cx="615821" cy="487307"/>
          </a:xfrm>
        </p:grpSpPr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4AA3D23E-FAD2-4131-8F43-A7B7B249E117}"/>
                </a:ext>
              </a:extLst>
            </p:cNvPr>
            <p:cNvSpPr/>
            <p:nvPr/>
          </p:nvSpPr>
          <p:spPr>
            <a:xfrm>
              <a:off x="600451" y="370197"/>
              <a:ext cx="372167" cy="37216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4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E887A14C-6DFB-4308-E583-8586935629E2}"/>
                </a:ext>
              </a:extLst>
            </p:cNvPr>
            <p:cNvSpPr/>
            <p:nvPr/>
          </p:nvSpPr>
          <p:spPr>
            <a:xfrm>
              <a:off x="356797" y="312627"/>
              <a:ext cx="487308" cy="487307"/>
            </a:xfrm>
            <a:prstGeom prst="diamond">
              <a:avLst/>
            </a:prstGeom>
            <a:solidFill>
              <a:srgbClr val="00427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</p:grp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627B319D-0424-137A-1F38-9E5C0696ED78}"/>
              </a:ext>
            </a:extLst>
          </p:cNvPr>
          <p:cNvSpPr txBox="1">
            <a:spLocks/>
          </p:cNvSpPr>
          <p:nvPr/>
        </p:nvSpPr>
        <p:spPr>
          <a:xfrm>
            <a:off x="1077913" y="357733"/>
            <a:ext cx="5685026" cy="4422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调洪演算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CBEF8D4-B70F-A7A4-FE62-8AD2CDCFCCB0}"/>
              </a:ext>
            </a:extLst>
          </p:cNvPr>
          <p:cNvSpPr txBox="1"/>
          <p:nvPr/>
        </p:nvSpPr>
        <p:spPr>
          <a:xfrm>
            <a:off x="6701473" y="2270374"/>
            <a:ext cx="137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prstClr val="white"/>
                </a:solidFill>
                <a:latin typeface="Segoe UI"/>
                <a:ea typeface="阿里巴巴普惠体 B" panose="00020600040101010101" pitchFamily="18" charset="-122"/>
              </a:rPr>
              <a:t>灌溉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A41D01-A268-E345-948B-E5A1B042CED1}"/>
              </a:ext>
            </a:extLst>
          </p:cNvPr>
          <p:cNvSpPr txBox="1"/>
          <p:nvPr/>
        </p:nvSpPr>
        <p:spPr>
          <a:xfrm>
            <a:off x="464311" y="1051436"/>
            <a:ext cx="8961428" cy="7375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利用试算法进行调洪演算，得到成果图如下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D548FA-B7EB-B1AA-89F4-FF0013127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7" y="2270374"/>
            <a:ext cx="6196486" cy="44678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3CFC49-9679-6CCA-817E-BD4C6025B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83" y="2508364"/>
            <a:ext cx="5503480" cy="422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C7BB8-126B-17C2-9547-F4AEBBE0E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A4E4B697-366C-9885-1F50-5E535C32C80A}"/>
              </a:ext>
            </a:extLst>
          </p:cNvPr>
          <p:cNvGrpSpPr/>
          <p:nvPr/>
        </p:nvGrpSpPr>
        <p:grpSpPr>
          <a:xfrm>
            <a:off x="356797" y="312627"/>
            <a:ext cx="615821" cy="487307"/>
            <a:chOff x="356797" y="312627"/>
            <a:chExt cx="615821" cy="487307"/>
          </a:xfrm>
        </p:grpSpPr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00235B31-07C5-315C-AB6A-0DC065E70877}"/>
                </a:ext>
              </a:extLst>
            </p:cNvPr>
            <p:cNvSpPr/>
            <p:nvPr/>
          </p:nvSpPr>
          <p:spPr>
            <a:xfrm>
              <a:off x="600451" y="370197"/>
              <a:ext cx="372167" cy="37216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4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E287E955-E989-5BB2-63E7-DBE7B42F55BB}"/>
                </a:ext>
              </a:extLst>
            </p:cNvPr>
            <p:cNvSpPr/>
            <p:nvPr/>
          </p:nvSpPr>
          <p:spPr>
            <a:xfrm>
              <a:off x="356797" y="312627"/>
              <a:ext cx="487308" cy="487307"/>
            </a:xfrm>
            <a:prstGeom prst="diamond">
              <a:avLst/>
            </a:prstGeom>
            <a:solidFill>
              <a:srgbClr val="00427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</p:grp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BEB76399-DD56-1FF5-CA31-E07B249A766C}"/>
              </a:ext>
            </a:extLst>
          </p:cNvPr>
          <p:cNvSpPr txBox="1">
            <a:spLocks/>
          </p:cNvSpPr>
          <p:nvPr/>
        </p:nvSpPr>
        <p:spPr>
          <a:xfrm>
            <a:off x="1077913" y="357733"/>
            <a:ext cx="5685026" cy="4422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成果展示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4941A8-A60A-176C-BE11-8889AAAAC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75326"/>
              </p:ext>
            </p:extLst>
          </p:nvPr>
        </p:nvGraphicFramePr>
        <p:xfrm>
          <a:off x="511628" y="1384366"/>
          <a:ext cx="10515600" cy="5473635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3503798">
                  <a:extLst>
                    <a:ext uri="{9D8B030D-6E8A-4147-A177-3AD203B41FA5}">
                      <a16:colId xmlns:a16="http://schemas.microsoft.com/office/drawing/2014/main" val="2964629880"/>
                    </a:ext>
                  </a:extLst>
                </a:gridCol>
                <a:gridCol w="3505901">
                  <a:extLst>
                    <a:ext uri="{9D8B030D-6E8A-4147-A177-3AD203B41FA5}">
                      <a16:colId xmlns:a16="http://schemas.microsoft.com/office/drawing/2014/main" val="3606922588"/>
                    </a:ext>
                  </a:extLst>
                </a:gridCol>
                <a:gridCol w="3505901">
                  <a:extLst>
                    <a:ext uri="{9D8B030D-6E8A-4147-A177-3AD203B41FA5}">
                      <a16:colId xmlns:a16="http://schemas.microsoft.com/office/drawing/2014/main" val="2937124373"/>
                    </a:ext>
                  </a:extLst>
                </a:gridCol>
              </a:tblGrid>
              <a:tr h="1094727">
                <a:tc>
                  <a:txBody>
                    <a:bodyPr/>
                    <a:lstStyle/>
                    <a:p>
                      <a:pPr indent="304800" algn="ctr" latinLnBrk="1">
                        <a:buNone/>
                      </a:pPr>
                      <a:r>
                        <a:rPr lang="zh-CN" sz="4000" kern="100">
                          <a:effectLst/>
                        </a:rPr>
                        <a:t>标志水位</a:t>
                      </a:r>
                      <a:endParaRPr lang="zh-CN" sz="4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latinLnBrk="1">
                        <a:buNone/>
                      </a:pPr>
                      <a:r>
                        <a:rPr lang="zh-CN" sz="4000" kern="100">
                          <a:effectLst/>
                        </a:rPr>
                        <a:t>上游水位</a:t>
                      </a:r>
                      <a:r>
                        <a:rPr lang="en-US" sz="4000" kern="100">
                          <a:effectLst/>
                        </a:rPr>
                        <a:t>(m)</a:t>
                      </a:r>
                      <a:endParaRPr lang="zh-CN" sz="4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latinLnBrk="1">
                        <a:buNone/>
                      </a:pPr>
                      <a:r>
                        <a:rPr lang="zh-CN" sz="4000" kern="100">
                          <a:effectLst/>
                        </a:rPr>
                        <a:t>下游水位</a:t>
                      </a:r>
                      <a:r>
                        <a:rPr lang="en-US" sz="4000" kern="100">
                          <a:effectLst/>
                        </a:rPr>
                        <a:t>(m)</a:t>
                      </a:r>
                      <a:endParaRPr lang="zh-CN" sz="4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9301452"/>
                  </a:ext>
                </a:extLst>
              </a:tr>
              <a:tr h="1094727">
                <a:tc>
                  <a:txBody>
                    <a:bodyPr/>
                    <a:lstStyle/>
                    <a:p>
                      <a:pPr indent="304800" algn="ctr" latinLnBrk="1">
                        <a:buNone/>
                      </a:pPr>
                      <a:r>
                        <a:rPr lang="zh-CN" sz="4000" kern="100">
                          <a:effectLst/>
                        </a:rPr>
                        <a:t>正常蓄水位</a:t>
                      </a:r>
                      <a:endParaRPr lang="zh-CN" sz="4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latinLnBrk="1">
                        <a:buNone/>
                      </a:pPr>
                      <a:r>
                        <a:rPr lang="en-US" sz="4000" kern="100">
                          <a:effectLst/>
                        </a:rPr>
                        <a:t>354.000</a:t>
                      </a:r>
                      <a:endParaRPr lang="zh-CN" sz="4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latinLnBrk="1">
                        <a:buNone/>
                      </a:pPr>
                      <a:r>
                        <a:rPr lang="en-US" sz="4000" kern="100">
                          <a:effectLst/>
                        </a:rPr>
                        <a:t>322.33</a:t>
                      </a:r>
                      <a:endParaRPr lang="zh-CN" sz="4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316628"/>
                  </a:ext>
                </a:extLst>
              </a:tr>
              <a:tr h="1094727">
                <a:tc>
                  <a:txBody>
                    <a:bodyPr/>
                    <a:lstStyle/>
                    <a:p>
                      <a:pPr indent="304800" algn="ctr" latinLnBrk="1">
                        <a:buNone/>
                      </a:pPr>
                      <a:r>
                        <a:rPr lang="zh-CN" sz="4000" kern="100">
                          <a:effectLst/>
                        </a:rPr>
                        <a:t>设计洪水位</a:t>
                      </a:r>
                      <a:endParaRPr lang="zh-CN" sz="4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latinLnBrk="1">
                        <a:buNone/>
                      </a:pPr>
                      <a:r>
                        <a:rPr lang="en-US" sz="4000" kern="100">
                          <a:effectLst/>
                        </a:rPr>
                        <a:t>356.396</a:t>
                      </a:r>
                      <a:endParaRPr lang="zh-CN" sz="4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latinLnBrk="1">
                        <a:buNone/>
                      </a:pPr>
                      <a:r>
                        <a:rPr lang="en-US" sz="4000" kern="100">
                          <a:effectLst/>
                        </a:rPr>
                        <a:t>324.57</a:t>
                      </a:r>
                      <a:endParaRPr lang="zh-CN" sz="4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3398401"/>
                  </a:ext>
                </a:extLst>
              </a:tr>
              <a:tr h="1094727">
                <a:tc>
                  <a:txBody>
                    <a:bodyPr/>
                    <a:lstStyle/>
                    <a:p>
                      <a:pPr indent="304800" algn="ctr" latinLnBrk="1">
                        <a:buNone/>
                      </a:pPr>
                      <a:r>
                        <a:rPr lang="zh-CN" sz="4000" kern="100">
                          <a:effectLst/>
                        </a:rPr>
                        <a:t>校核洪水位</a:t>
                      </a:r>
                      <a:endParaRPr lang="zh-CN" sz="4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latinLnBrk="1">
                        <a:buNone/>
                      </a:pPr>
                      <a:r>
                        <a:rPr lang="en-US" sz="4000" kern="100" dirty="0">
                          <a:effectLst/>
                        </a:rPr>
                        <a:t>357.124</a:t>
                      </a:r>
                      <a:endParaRPr lang="zh-CN" sz="4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latinLnBrk="1">
                        <a:buNone/>
                      </a:pPr>
                      <a:r>
                        <a:rPr lang="en-US" sz="4000" kern="100" dirty="0">
                          <a:effectLst/>
                        </a:rPr>
                        <a:t>325.72</a:t>
                      </a:r>
                      <a:endParaRPr lang="zh-CN" sz="4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7823251"/>
                  </a:ext>
                </a:extLst>
              </a:tr>
              <a:tr h="1094727">
                <a:tc>
                  <a:txBody>
                    <a:bodyPr/>
                    <a:lstStyle/>
                    <a:p>
                      <a:pPr indent="304800" algn="ctr" latinLnBrk="1">
                        <a:buNone/>
                      </a:pPr>
                      <a:r>
                        <a:rPr lang="zh-CN" altLang="en-US" sz="4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死水位</a:t>
                      </a:r>
                      <a:endParaRPr lang="zh-CN" sz="4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latinLnBrk="1">
                        <a:buNone/>
                      </a:pPr>
                      <a:r>
                        <a:rPr lang="en-US" altLang="zh-CN" sz="4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345.26</a:t>
                      </a:r>
                      <a:endParaRPr lang="zh-CN" sz="4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latinLnBrk="1">
                        <a:buNone/>
                      </a:pPr>
                      <a:r>
                        <a:rPr lang="en-US" altLang="zh-CN" sz="4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endParaRPr lang="zh-CN" sz="4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472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68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图片包含 图书馆, 场景, 房间, 室内&#10;&#10;已生成极高可信度的说明">
            <a:extLst>
              <a:ext uri="{FF2B5EF4-FFF2-40B4-BE49-F238E27FC236}">
                <a16:creationId xmlns:a16="http://schemas.microsoft.com/office/drawing/2014/main" id="{3A79478D-60A0-4845-B1DA-ABB6FA8F2E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672"/>
                    </a14:imgEffect>
                    <a14:imgEffect>
                      <a14:saturation sat="1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2B971FF6-7BF8-48CF-9578-AC37374F1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27E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32B272-BF0C-4306-8794-9E0FED4D22AB}"/>
              </a:ext>
            </a:extLst>
          </p:cNvPr>
          <p:cNvSpPr txBox="1"/>
          <p:nvPr/>
        </p:nvSpPr>
        <p:spPr>
          <a:xfrm>
            <a:off x="4682029" y="2159568"/>
            <a:ext cx="2827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PART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rPr>
              <a:t>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阿里巴巴普惠体 B" panose="00020600040101010101" pitchFamily="18" charset="-122"/>
                <a:cs typeface="+mn-cs"/>
              </a:rPr>
              <a:t>03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+mn-cs"/>
            </a:endParaRP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id="{EE8FD2B2-2EBF-43D9-9B6D-19F836755F3B}"/>
              </a:ext>
            </a:extLst>
          </p:cNvPr>
          <p:cNvSpPr txBox="1">
            <a:spLocks/>
          </p:cNvSpPr>
          <p:nvPr/>
        </p:nvSpPr>
        <p:spPr>
          <a:xfrm>
            <a:off x="3538711" y="3289054"/>
            <a:ext cx="5168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b="1" kern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white"/>
                </a:solidFill>
              </a:rPr>
              <a:t>非溢流坝段设计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9BB9A52-B764-4BDE-A053-15572311F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3" y="1018814"/>
            <a:ext cx="1074814" cy="10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4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6C8A957-3AC5-4541-A53F-2AA658778B93}"/>
              </a:ext>
            </a:extLst>
          </p:cNvPr>
          <p:cNvGrpSpPr/>
          <p:nvPr/>
        </p:nvGrpSpPr>
        <p:grpSpPr>
          <a:xfrm>
            <a:off x="311751" y="312627"/>
            <a:ext cx="615821" cy="487307"/>
            <a:chOff x="356797" y="312627"/>
            <a:chExt cx="615821" cy="487307"/>
          </a:xfrm>
        </p:grpSpPr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0C427C09-5ED0-4A93-A1C5-1220AEF21FB5}"/>
                </a:ext>
              </a:extLst>
            </p:cNvPr>
            <p:cNvSpPr/>
            <p:nvPr/>
          </p:nvSpPr>
          <p:spPr>
            <a:xfrm>
              <a:off x="600451" y="370197"/>
              <a:ext cx="372167" cy="37216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4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2E51B603-656B-4321-BAE2-0D97C9074E2D}"/>
                </a:ext>
              </a:extLst>
            </p:cNvPr>
            <p:cNvSpPr/>
            <p:nvPr/>
          </p:nvSpPr>
          <p:spPr>
            <a:xfrm>
              <a:off x="356797" y="312627"/>
              <a:ext cx="487308" cy="487307"/>
            </a:xfrm>
            <a:prstGeom prst="diamond">
              <a:avLst/>
            </a:prstGeom>
            <a:solidFill>
              <a:srgbClr val="00427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</p:grp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6877AF92-D3B7-4DD8-8AB1-33BEC2077B0F}"/>
              </a:ext>
            </a:extLst>
          </p:cNvPr>
          <p:cNvSpPr txBox="1">
            <a:spLocks/>
          </p:cNvSpPr>
          <p:nvPr/>
        </p:nvSpPr>
        <p:spPr>
          <a:xfrm>
            <a:off x="1032867" y="357733"/>
            <a:ext cx="5685026" cy="4422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剖面设计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1A5BEA2-FAC0-F57C-CAD3-0A716898D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893" y="1247423"/>
            <a:ext cx="4314678" cy="551815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38A3D2D-AED4-273E-9264-D0F4686EA60A}"/>
              </a:ext>
            </a:extLst>
          </p:cNvPr>
          <p:cNvSpPr txBox="1"/>
          <p:nvPr/>
        </p:nvSpPr>
        <p:spPr>
          <a:xfrm>
            <a:off x="555405" y="1755881"/>
            <a:ext cx="5801852" cy="27922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坝顶宽度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m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坝底宽度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29.70 m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折坡点距坝顶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 m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坝顶高程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357.124 m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坝基高程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0.00 m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72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图片包含 图书馆, 场景, 房间, 室内&#10;&#10;已生成极高可信度的说明">
            <a:extLst>
              <a:ext uri="{FF2B5EF4-FFF2-40B4-BE49-F238E27FC236}">
                <a16:creationId xmlns:a16="http://schemas.microsoft.com/office/drawing/2014/main" id="{3A79478D-60A0-4845-B1DA-ABB6FA8F2E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672"/>
                    </a14:imgEffect>
                    <a14:imgEffect>
                      <a14:saturation sat="1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2B971FF6-7BF8-48CF-9578-AC37374F1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27E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32B272-BF0C-4306-8794-9E0FED4D22AB}"/>
              </a:ext>
            </a:extLst>
          </p:cNvPr>
          <p:cNvSpPr txBox="1"/>
          <p:nvPr/>
        </p:nvSpPr>
        <p:spPr>
          <a:xfrm>
            <a:off x="4682029" y="2159568"/>
            <a:ext cx="2827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PART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rPr>
              <a:t>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阿里巴巴普惠体 B" panose="00020600040101010101" pitchFamily="18" charset="-122"/>
                <a:cs typeface="+mn-cs"/>
              </a:rPr>
              <a:t>04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+mn-cs"/>
            </a:endParaRP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id="{EE8FD2B2-2EBF-43D9-9B6D-19F836755F3B}"/>
              </a:ext>
            </a:extLst>
          </p:cNvPr>
          <p:cNvSpPr txBox="1">
            <a:spLocks/>
          </p:cNvSpPr>
          <p:nvPr/>
        </p:nvSpPr>
        <p:spPr>
          <a:xfrm>
            <a:off x="3538711" y="3289054"/>
            <a:ext cx="5168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b="1" kern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溢流坝段设计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9BB9A52-B764-4BDE-A053-15572311F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3" y="1018814"/>
            <a:ext cx="1074814" cy="10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4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4A184BC-378E-493C-89E6-1CA5A4146FC0}"/>
              </a:ext>
            </a:extLst>
          </p:cNvPr>
          <p:cNvGrpSpPr/>
          <p:nvPr/>
        </p:nvGrpSpPr>
        <p:grpSpPr>
          <a:xfrm>
            <a:off x="356797" y="312627"/>
            <a:ext cx="615821" cy="487307"/>
            <a:chOff x="356797" y="312627"/>
            <a:chExt cx="615821" cy="487307"/>
          </a:xfrm>
        </p:grpSpPr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672ECFB0-E56C-4A7F-BCA4-1A8737E9143A}"/>
                </a:ext>
              </a:extLst>
            </p:cNvPr>
            <p:cNvSpPr/>
            <p:nvPr/>
          </p:nvSpPr>
          <p:spPr>
            <a:xfrm>
              <a:off x="600451" y="370197"/>
              <a:ext cx="372167" cy="37216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4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3C49E734-0FA9-4088-8B3B-0A62B916FD93}"/>
                </a:ext>
              </a:extLst>
            </p:cNvPr>
            <p:cNvSpPr/>
            <p:nvPr/>
          </p:nvSpPr>
          <p:spPr>
            <a:xfrm>
              <a:off x="356797" y="312627"/>
              <a:ext cx="487308" cy="487307"/>
            </a:xfrm>
            <a:prstGeom prst="diamond">
              <a:avLst/>
            </a:prstGeom>
            <a:solidFill>
              <a:srgbClr val="00427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</p:grp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E74E8C8-68C1-4C15-83D4-671A0D25F57F}"/>
              </a:ext>
            </a:extLst>
          </p:cNvPr>
          <p:cNvSpPr txBox="1">
            <a:spLocks/>
          </p:cNvSpPr>
          <p:nvPr/>
        </p:nvSpPr>
        <p:spPr>
          <a:xfrm>
            <a:off x="1077913" y="357733"/>
            <a:ext cx="5685026" cy="4422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剖面设计安排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14C548-B3D9-B6EB-B575-73B22FB36E16}"/>
              </a:ext>
            </a:extLst>
          </p:cNvPr>
          <p:cNvSpPr txBox="1"/>
          <p:nvPr/>
        </p:nvSpPr>
        <p:spPr>
          <a:xfrm>
            <a:off x="786534" y="1117579"/>
            <a:ext cx="10208037" cy="1286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indent="304800" algn="just" latinLnBrk="1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本设计的溢流方案拟定为坝顶溢流，选用开敞式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型实用堰为溢流堰的堰型。溢流堰的净宽为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 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，溢流表孔设置为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个，每个孔口的宽度为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 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，单个闸墩宽为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 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，两侧的边墩宽为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 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，整个溢流坝段总长为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19 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，所有溢流坝的表孔均不设置闸门。堰顶高程与防洪限制水位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354 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齐平。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630753-88C8-3BC0-63A6-B710F0D07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52" y="2438400"/>
            <a:ext cx="5430235" cy="4419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BD0393-0294-7E14-7A6C-F8925AAD9593}"/>
              </a:ext>
            </a:extLst>
          </p:cNvPr>
          <p:cNvSpPr txBox="1"/>
          <p:nvPr/>
        </p:nvSpPr>
        <p:spPr>
          <a:xfrm>
            <a:off x="786533" y="2768205"/>
            <a:ext cx="4678095" cy="22382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坝底宽度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33.504 m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堰顶高程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354 m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鼻坎高程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327.361 m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坝基高程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0.00 m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72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05942-7B9B-A119-0F24-C0826E8D5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图片包含 图书馆, 场景, 房间, 室内&#10;&#10;已生成极高可信度的说明">
            <a:extLst>
              <a:ext uri="{FF2B5EF4-FFF2-40B4-BE49-F238E27FC236}">
                <a16:creationId xmlns:a16="http://schemas.microsoft.com/office/drawing/2014/main" id="{A5B7E1C0-0718-4D02-7CAC-B983E0513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672"/>
                    </a14:imgEffect>
                    <a14:imgEffect>
                      <a14:saturation sat="1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5053DB03-FF2C-8658-2D56-4BDF844827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27E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E1E594B-375B-850F-C1A2-FF5CACDF6E68}"/>
              </a:ext>
            </a:extLst>
          </p:cNvPr>
          <p:cNvSpPr txBox="1"/>
          <p:nvPr/>
        </p:nvSpPr>
        <p:spPr>
          <a:xfrm>
            <a:off x="4692915" y="2159568"/>
            <a:ext cx="2827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PART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rPr>
              <a:t>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阿里巴巴普惠体 B" panose="00020600040101010101" pitchFamily="18" charset="-122"/>
                <a:cs typeface="+mn-cs"/>
              </a:rPr>
              <a:t>05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+mn-cs"/>
            </a:endParaRP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id="{D5F06CB2-7924-F8E6-D25A-2CCD9A8DCA4F}"/>
              </a:ext>
            </a:extLst>
          </p:cNvPr>
          <p:cNvSpPr txBox="1">
            <a:spLocks/>
          </p:cNvSpPr>
          <p:nvPr/>
        </p:nvSpPr>
        <p:spPr>
          <a:xfrm>
            <a:off x="3538711" y="3289054"/>
            <a:ext cx="5168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b="1" kern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white"/>
                </a:solidFill>
              </a:rPr>
              <a:t>细部构造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D45E1C5-7323-0B3F-E548-BFEBF7E69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3" y="1018814"/>
            <a:ext cx="1074814" cy="10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31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878F0-6C88-125A-4F09-C12D93A88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38D131D-CFD7-5A3F-2331-D7DD1B8D8540}"/>
              </a:ext>
            </a:extLst>
          </p:cNvPr>
          <p:cNvGrpSpPr/>
          <p:nvPr/>
        </p:nvGrpSpPr>
        <p:grpSpPr>
          <a:xfrm>
            <a:off x="356797" y="312627"/>
            <a:ext cx="615821" cy="487307"/>
            <a:chOff x="356797" y="312627"/>
            <a:chExt cx="615821" cy="487307"/>
          </a:xfrm>
        </p:grpSpPr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E9E1C957-EBBB-C21D-A7A7-615FF767BBBB}"/>
                </a:ext>
              </a:extLst>
            </p:cNvPr>
            <p:cNvSpPr/>
            <p:nvPr/>
          </p:nvSpPr>
          <p:spPr>
            <a:xfrm>
              <a:off x="600451" y="370197"/>
              <a:ext cx="372167" cy="37216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4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F0867070-8C2A-A08B-549E-4E4849C1C370}"/>
                </a:ext>
              </a:extLst>
            </p:cNvPr>
            <p:cNvSpPr/>
            <p:nvPr/>
          </p:nvSpPr>
          <p:spPr>
            <a:xfrm>
              <a:off x="356797" y="312627"/>
              <a:ext cx="487308" cy="487307"/>
            </a:xfrm>
            <a:prstGeom prst="diamond">
              <a:avLst/>
            </a:prstGeom>
            <a:solidFill>
              <a:srgbClr val="00427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</p:grp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C8980F31-851B-CD0A-9B81-4F0F23F4DF56}"/>
              </a:ext>
            </a:extLst>
          </p:cNvPr>
          <p:cNvSpPr txBox="1">
            <a:spLocks/>
          </p:cNvSpPr>
          <p:nvPr/>
        </p:nvSpPr>
        <p:spPr>
          <a:xfrm>
            <a:off x="1077913" y="357733"/>
            <a:ext cx="5685026" cy="4422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横缝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B182F9-AEF3-86F5-4B81-13771D6EB64A}"/>
              </a:ext>
            </a:extLst>
          </p:cNvPr>
          <p:cNvSpPr txBox="1"/>
          <p:nvPr/>
        </p:nvSpPr>
        <p:spPr>
          <a:xfrm>
            <a:off x="600452" y="1497974"/>
            <a:ext cx="10811008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本设计共设置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道横缝，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个坝段。在横缝内布置一道距离上游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0.4 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 mm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紫铜止水片，并在第一道止水片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处布置第二道橡胶止水带，横缝外部盖置一道预埋螺栓固定的橡胶止水板。为了进一步提高止水性能，在两道止水片之间浇筑沥青。两道止水片均埋入基岩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50 cm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。横缝止水示意图如图 所示。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7AFEAF6-06D7-7078-A43E-AC81EE03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17" y="2985036"/>
            <a:ext cx="9771583" cy="38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7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FBAA7-E78A-8D84-6D1A-3AEF69948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EE2A4E9B-82CD-4CE2-253F-513A5B2A1C5A}"/>
              </a:ext>
            </a:extLst>
          </p:cNvPr>
          <p:cNvGrpSpPr/>
          <p:nvPr/>
        </p:nvGrpSpPr>
        <p:grpSpPr>
          <a:xfrm>
            <a:off x="356797" y="312627"/>
            <a:ext cx="615821" cy="487307"/>
            <a:chOff x="356797" y="312627"/>
            <a:chExt cx="615821" cy="487307"/>
          </a:xfrm>
        </p:grpSpPr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1BFCA147-257D-A2CC-10FB-0358BBD158EE}"/>
                </a:ext>
              </a:extLst>
            </p:cNvPr>
            <p:cNvSpPr/>
            <p:nvPr/>
          </p:nvSpPr>
          <p:spPr>
            <a:xfrm>
              <a:off x="600451" y="370197"/>
              <a:ext cx="372167" cy="37216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4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08CBE25A-66C4-F6B7-7703-F2E909BC6FD2}"/>
                </a:ext>
              </a:extLst>
            </p:cNvPr>
            <p:cNvSpPr/>
            <p:nvPr/>
          </p:nvSpPr>
          <p:spPr>
            <a:xfrm>
              <a:off x="356797" y="312627"/>
              <a:ext cx="487308" cy="487307"/>
            </a:xfrm>
            <a:prstGeom prst="diamond">
              <a:avLst/>
            </a:prstGeom>
            <a:solidFill>
              <a:srgbClr val="00427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</p:grp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332B337E-8E92-BED2-8691-94CA012720F4}"/>
              </a:ext>
            </a:extLst>
          </p:cNvPr>
          <p:cNvSpPr txBox="1">
            <a:spLocks/>
          </p:cNvSpPr>
          <p:nvPr/>
        </p:nvSpPr>
        <p:spPr>
          <a:xfrm>
            <a:off x="1077913" y="357733"/>
            <a:ext cx="5685026" cy="4422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廊道系统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7E03AF-91A0-B706-2948-630EDE3DFA3E}"/>
              </a:ext>
            </a:extLst>
          </p:cNvPr>
          <p:cNvSpPr txBox="1"/>
          <p:nvPr/>
        </p:nvSpPr>
        <p:spPr>
          <a:xfrm>
            <a:off x="972618" y="1497974"/>
            <a:ext cx="10438841" cy="1454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为满足灌浆、排水、观测、检查和交通等要求，需要在坝体内部设计多种用途不同的廊道，这些廊道相互连通构成廊道系统。灌浆廊道底部高程设置在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322 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，且设置为城门洞形式，宽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2.5 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，高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 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在据坝面高度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9.124 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处设置排水廊道，排水廊道高程为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348 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，最底层排水廊道与灌浆廊道合用，廊道断面呈城门洞形，宽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2.5 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 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如图所示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61B882-59B2-A62F-1EAB-B4A05BA4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05" y="3259585"/>
            <a:ext cx="4904126" cy="35984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3285CE-9CDB-02E7-A47E-3798A00C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143" y="3464065"/>
            <a:ext cx="3995629" cy="339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21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54973-3712-D273-7931-A1E090707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5662DD3-9555-B226-819D-CBFC1CC49B6E}"/>
              </a:ext>
            </a:extLst>
          </p:cNvPr>
          <p:cNvGrpSpPr/>
          <p:nvPr/>
        </p:nvGrpSpPr>
        <p:grpSpPr>
          <a:xfrm>
            <a:off x="356797" y="312627"/>
            <a:ext cx="615821" cy="487307"/>
            <a:chOff x="356797" y="312627"/>
            <a:chExt cx="615821" cy="487307"/>
          </a:xfrm>
        </p:grpSpPr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0311D1CC-0316-F671-8866-D8A44B946DC1}"/>
                </a:ext>
              </a:extLst>
            </p:cNvPr>
            <p:cNvSpPr/>
            <p:nvPr/>
          </p:nvSpPr>
          <p:spPr>
            <a:xfrm>
              <a:off x="600451" y="370197"/>
              <a:ext cx="372167" cy="37216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4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D27D19CD-8120-2EE8-1747-0ED3E792B4D6}"/>
                </a:ext>
              </a:extLst>
            </p:cNvPr>
            <p:cNvSpPr/>
            <p:nvPr/>
          </p:nvSpPr>
          <p:spPr>
            <a:xfrm>
              <a:off x="356797" y="312627"/>
              <a:ext cx="487308" cy="487307"/>
            </a:xfrm>
            <a:prstGeom prst="diamond">
              <a:avLst/>
            </a:prstGeom>
            <a:solidFill>
              <a:srgbClr val="00427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</p:grp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A303791C-2E71-C998-43E7-F6FF4374D766}"/>
              </a:ext>
            </a:extLst>
          </p:cNvPr>
          <p:cNvSpPr txBox="1">
            <a:spLocks/>
          </p:cNvSpPr>
          <p:nvPr/>
        </p:nvSpPr>
        <p:spPr>
          <a:xfrm>
            <a:off x="1077913" y="357733"/>
            <a:ext cx="5685026" cy="4422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坝顶构造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B27FF3-10C5-F934-8CB9-62768A40C41B}"/>
              </a:ext>
            </a:extLst>
          </p:cNvPr>
          <p:cNvSpPr txBox="1"/>
          <p:nvPr/>
        </p:nvSpPr>
        <p:spPr>
          <a:xfrm>
            <a:off x="972618" y="1497974"/>
            <a:ext cx="10438841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上游侧设置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1.20 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高防浪墙，下游侧布设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 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高防护栏杆。坝顶交通系统由中央沥青混凝土行车道与附属设施组成：两侧各设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0.5 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宽、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0.3 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高人行步道，防浪墙与栏杆的结构厚度均为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0.20 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，由此形成有效行车道净宽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4.6 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。坝顶采用双向横坡（坡率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=2%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）排水设计，通过顶部排水管网将径流导排至上游库区。非溢流坝段坝顶构造如所示。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57269E-E6E3-D2F5-9187-7BEA04560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69" y="3096947"/>
            <a:ext cx="6727722" cy="3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0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C07051F-DFEA-46E5-A205-48951F87A7AA}"/>
              </a:ext>
            </a:extLst>
          </p:cNvPr>
          <p:cNvGrpSpPr/>
          <p:nvPr/>
        </p:nvGrpSpPr>
        <p:grpSpPr>
          <a:xfrm>
            <a:off x="5747917" y="1109654"/>
            <a:ext cx="3729233" cy="764973"/>
            <a:chOff x="1641677" y="2555817"/>
            <a:chExt cx="3729233" cy="76497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33BD46A-5EA0-4E3F-B576-34681F642197}"/>
                </a:ext>
              </a:extLst>
            </p:cNvPr>
            <p:cNvSpPr/>
            <p:nvPr/>
          </p:nvSpPr>
          <p:spPr>
            <a:xfrm>
              <a:off x="1641677" y="2555817"/>
              <a:ext cx="764973" cy="7649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汉仪旗黑-45S"/>
                  <a:cs typeface="+mn-ea"/>
                  <a:sym typeface="+mn-lt"/>
                </a:rPr>
                <a:t>01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旗黑-45S"/>
                <a:cs typeface="+mn-ea"/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F261F24-628E-42A2-8885-9DF4C0096B7E}"/>
                </a:ext>
              </a:extLst>
            </p:cNvPr>
            <p:cNvSpPr txBox="1"/>
            <p:nvPr/>
          </p:nvSpPr>
          <p:spPr>
            <a:xfrm>
              <a:off x="2499122" y="2676693"/>
              <a:ext cx="28717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汉仪旗黑-45S"/>
                  <a:cs typeface="+mn-ea"/>
                  <a:sym typeface="+mn-lt"/>
                </a:rPr>
                <a:t>工程概况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23A2930-2C2B-47B8-A605-5CD75213B0CF}"/>
              </a:ext>
            </a:extLst>
          </p:cNvPr>
          <p:cNvGrpSpPr/>
          <p:nvPr/>
        </p:nvGrpSpPr>
        <p:grpSpPr>
          <a:xfrm>
            <a:off x="1462155" y="2705725"/>
            <a:ext cx="2871788" cy="1934520"/>
            <a:chOff x="1462155" y="2705725"/>
            <a:chExt cx="2871788" cy="1934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E795563-8C84-4066-9A36-FCAC14F2F4BA}"/>
                </a:ext>
              </a:extLst>
            </p:cNvPr>
            <p:cNvSpPr txBox="1"/>
            <p:nvPr/>
          </p:nvSpPr>
          <p:spPr>
            <a:xfrm>
              <a:off x="1462155" y="2705725"/>
              <a:ext cx="2871788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汉仪旗黑-45S"/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5FAA07E-7C94-4727-8BB8-69CAEA5A65DD}"/>
                </a:ext>
              </a:extLst>
            </p:cNvPr>
            <p:cNvSpPr txBox="1"/>
            <p:nvPr/>
          </p:nvSpPr>
          <p:spPr>
            <a:xfrm>
              <a:off x="1626704" y="3993914"/>
              <a:ext cx="25426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汉仪旗黑-45S"/>
                  <a:cs typeface="+mn-ea"/>
                  <a:sym typeface="+mn-lt"/>
                </a:rPr>
                <a:t>Contents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旗黑-45S"/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DF848CE-C9DA-44E1-A0B3-0E4F5AC54F05}"/>
              </a:ext>
            </a:extLst>
          </p:cNvPr>
          <p:cNvGrpSpPr/>
          <p:nvPr/>
        </p:nvGrpSpPr>
        <p:grpSpPr>
          <a:xfrm>
            <a:off x="5747917" y="2087501"/>
            <a:ext cx="4424783" cy="764973"/>
            <a:chOff x="1641677" y="2555817"/>
            <a:chExt cx="4424783" cy="764973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8EFFBF7-3546-4A28-87CD-92325505247A}"/>
                </a:ext>
              </a:extLst>
            </p:cNvPr>
            <p:cNvSpPr/>
            <p:nvPr/>
          </p:nvSpPr>
          <p:spPr>
            <a:xfrm>
              <a:off x="1641677" y="2555817"/>
              <a:ext cx="764973" cy="7649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汉仪旗黑-45S"/>
                  <a:cs typeface="+mn-ea"/>
                  <a:sym typeface="+mn-lt"/>
                </a:rPr>
                <a:t>02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旗黑-45S"/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327E371-8808-48C6-8681-1EFB0863A7AD}"/>
                </a:ext>
              </a:extLst>
            </p:cNvPr>
            <p:cNvSpPr txBox="1"/>
            <p:nvPr/>
          </p:nvSpPr>
          <p:spPr>
            <a:xfrm>
              <a:off x="2499122" y="2676693"/>
              <a:ext cx="356733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汉仪旗黑-45S"/>
                  <a:cs typeface="+mn-ea"/>
                  <a:sym typeface="+mn-lt"/>
                </a:rPr>
                <a:t>水文计算及调洪演算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5F4814F-1289-4308-BF69-1879208F5789}"/>
              </a:ext>
            </a:extLst>
          </p:cNvPr>
          <p:cNvGrpSpPr/>
          <p:nvPr/>
        </p:nvGrpSpPr>
        <p:grpSpPr>
          <a:xfrm>
            <a:off x="5747917" y="3065348"/>
            <a:ext cx="3729233" cy="764973"/>
            <a:chOff x="1641677" y="2555817"/>
            <a:chExt cx="3729233" cy="764973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151737C-9BF9-4CC7-B37C-0B8FF8983DB7}"/>
                </a:ext>
              </a:extLst>
            </p:cNvPr>
            <p:cNvSpPr/>
            <p:nvPr/>
          </p:nvSpPr>
          <p:spPr>
            <a:xfrm>
              <a:off x="1641677" y="2555817"/>
              <a:ext cx="764973" cy="7649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汉仪旗黑-45S"/>
                  <a:cs typeface="+mn-ea"/>
                  <a:sym typeface="+mn-lt"/>
                </a:rPr>
                <a:t>03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旗黑-45S"/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E6D0849-AA76-4CB5-895E-E13F6C61C538}"/>
                </a:ext>
              </a:extLst>
            </p:cNvPr>
            <p:cNvSpPr txBox="1"/>
            <p:nvPr/>
          </p:nvSpPr>
          <p:spPr>
            <a:xfrm>
              <a:off x="2499122" y="2657859"/>
              <a:ext cx="28717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汉仪旗黑-45S"/>
                  <a:cs typeface="+mn-ea"/>
                  <a:sym typeface="+mn-lt"/>
                </a:rPr>
                <a:t>非溢流坝段设计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681A27E-49E3-4CF8-98F8-4C30D3537138}"/>
              </a:ext>
            </a:extLst>
          </p:cNvPr>
          <p:cNvGrpSpPr/>
          <p:nvPr/>
        </p:nvGrpSpPr>
        <p:grpSpPr>
          <a:xfrm>
            <a:off x="5747917" y="4043195"/>
            <a:ext cx="3729233" cy="764973"/>
            <a:chOff x="1641677" y="2555817"/>
            <a:chExt cx="3729233" cy="764973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0020177-89FF-4B49-9A47-654FA9527457}"/>
                </a:ext>
              </a:extLst>
            </p:cNvPr>
            <p:cNvSpPr/>
            <p:nvPr/>
          </p:nvSpPr>
          <p:spPr>
            <a:xfrm>
              <a:off x="1641677" y="2555817"/>
              <a:ext cx="764973" cy="7649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汉仪旗黑-45S"/>
                  <a:cs typeface="+mn-ea"/>
                  <a:sym typeface="+mn-lt"/>
                </a:rPr>
                <a:t>04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旗黑-45S"/>
                <a:cs typeface="+mn-ea"/>
                <a:sym typeface="+mn-lt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2FEC032-70F8-4909-A847-F0191288A073}"/>
                </a:ext>
              </a:extLst>
            </p:cNvPr>
            <p:cNvSpPr txBox="1"/>
            <p:nvPr/>
          </p:nvSpPr>
          <p:spPr>
            <a:xfrm>
              <a:off x="2499122" y="2676693"/>
              <a:ext cx="28717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汉仪旗黑-45S"/>
                  <a:cs typeface="+mn-ea"/>
                  <a:sym typeface="+mn-lt"/>
                </a:rPr>
                <a:t>溢流坝段设计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D3E9F59-46FA-4347-9CA6-C2B5DA128F01}"/>
              </a:ext>
            </a:extLst>
          </p:cNvPr>
          <p:cNvGrpSpPr/>
          <p:nvPr/>
        </p:nvGrpSpPr>
        <p:grpSpPr>
          <a:xfrm>
            <a:off x="5747917" y="5021043"/>
            <a:ext cx="4539083" cy="764973"/>
            <a:chOff x="1641677" y="2555817"/>
            <a:chExt cx="4539083" cy="764973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D7120E1-6ACD-4078-A466-AA56E1F587FB}"/>
                </a:ext>
              </a:extLst>
            </p:cNvPr>
            <p:cNvSpPr/>
            <p:nvPr/>
          </p:nvSpPr>
          <p:spPr>
            <a:xfrm>
              <a:off x="1641677" y="2555817"/>
              <a:ext cx="764973" cy="7649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汉仪旗黑-45S"/>
                  <a:cs typeface="+mn-ea"/>
                  <a:sym typeface="+mn-lt"/>
                </a:rPr>
                <a:t>05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旗黑-45S"/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83DFE57-C48B-445A-9C75-B9209B7FC611}"/>
                </a:ext>
              </a:extLst>
            </p:cNvPr>
            <p:cNvSpPr txBox="1"/>
            <p:nvPr/>
          </p:nvSpPr>
          <p:spPr>
            <a:xfrm>
              <a:off x="2499122" y="2676693"/>
              <a:ext cx="368163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汉仪旗黑-45S"/>
                  <a:cs typeface="+mn-ea"/>
                  <a:sym typeface="+mn-lt"/>
                </a:rPr>
                <a:t>细部构造及地基处理</a:t>
              </a:r>
            </a:p>
          </p:txBody>
        </p:sp>
      </p:grpSp>
      <p:pic>
        <p:nvPicPr>
          <p:cNvPr id="3" name="图片 2" descr="图片2">
            <a:extLst>
              <a:ext uri="{FF2B5EF4-FFF2-40B4-BE49-F238E27FC236}">
                <a16:creationId xmlns:a16="http://schemas.microsoft.com/office/drawing/2014/main" id="{B17AFAFA-17F9-C97B-A013-63181E4F41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7716" y="427981"/>
            <a:ext cx="5250201" cy="11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AD70766-E8BC-4278-B4DC-6B3A3BE05FA3}"/>
              </a:ext>
            </a:extLst>
          </p:cNvPr>
          <p:cNvSpPr/>
          <p:nvPr/>
        </p:nvSpPr>
        <p:spPr>
          <a:xfrm>
            <a:off x="0" y="1610437"/>
            <a:ext cx="12192000" cy="3780430"/>
          </a:xfrm>
          <a:prstGeom prst="rect">
            <a:avLst/>
          </a:prstGeom>
          <a:solidFill>
            <a:srgbClr val="004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2BF9FF-E540-4051-8362-FEED37E116E5}"/>
              </a:ext>
            </a:extLst>
          </p:cNvPr>
          <p:cNvSpPr/>
          <p:nvPr/>
        </p:nvSpPr>
        <p:spPr>
          <a:xfrm>
            <a:off x="4464783" y="2747625"/>
            <a:ext cx="32624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感谢观看</a:t>
            </a:r>
          </a:p>
        </p:txBody>
      </p:sp>
      <p:sp>
        <p:nvSpPr>
          <p:cNvPr id="16" name="TextBox 37">
            <a:extLst>
              <a:ext uri="{FF2B5EF4-FFF2-40B4-BE49-F238E27FC236}">
                <a16:creationId xmlns:a16="http://schemas.microsoft.com/office/drawing/2014/main" id="{F1CB46D2-88BB-4B34-8CE8-6C673D9C767D}"/>
              </a:ext>
            </a:extLst>
          </p:cNvPr>
          <p:cNvSpPr txBox="1"/>
          <p:nvPr/>
        </p:nvSpPr>
        <p:spPr>
          <a:xfrm>
            <a:off x="5206151" y="4632785"/>
            <a:ext cx="1779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2025</a:t>
            </a:r>
            <a:r>
              <a: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年</a:t>
            </a:r>
            <a:r>
              <a:rPr lang="en-US" altLang="zh-CN" sz="1600" i="1" dirty="0">
                <a:solidFill>
                  <a:prstClr val="whit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5</a:t>
            </a:r>
            <a:r>
              <a: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月</a:t>
            </a:r>
            <a:r>
              <a: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6</a:t>
            </a:r>
            <a:r>
              <a: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日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2B4918-E781-4135-B172-86729768E65D}"/>
              </a:ext>
            </a:extLst>
          </p:cNvPr>
          <p:cNvCxnSpPr/>
          <p:nvPr/>
        </p:nvCxnSpPr>
        <p:spPr>
          <a:xfrm>
            <a:off x="5916000" y="5133556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4D013C2-979B-4195-BC06-E617A06F9FAE}"/>
              </a:ext>
            </a:extLst>
          </p:cNvPr>
          <p:cNvGrpSpPr/>
          <p:nvPr/>
        </p:nvGrpSpPr>
        <p:grpSpPr>
          <a:xfrm>
            <a:off x="3994287" y="5863851"/>
            <a:ext cx="4203426" cy="338554"/>
            <a:chOff x="4062887" y="5863851"/>
            <a:chExt cx="4203426" cy="33855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7B02FB0-AEF7-4414-9D63-A9712096C659}"/>
                </a:ext>
              </a:extLst>
            </p:cNvPr>
            <p:cNvSpPr/>
            <p:nvPr/>
          </p:nvSpPr>
          <p:spPr>
            <a:xfrm>
              <a:off x="4062887" y="5863851"/>
              <a:ext cx="19903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导师：梁心蓝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7018DDF-F5D1-4EE4-86E4-0399F8A7AB56}"/>
                </a:ext>
              </a:extLst>
            </p:cNvPr>
            <p:cNvSpPr/>
            <p:nvPr/>
          </p:nvSpPr>
          <p:spPr>
            <a:xfrm>
              <a:off x="6276000" y="5863851"/>
              <a:ext cx="19903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答辩人：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李雲鹤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9528A18-879B-4A04-A034-23570D290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1" r="15879" b="1735"/>
          <a:stretch/>
        </p:blipFill>
        <p:spPr>
          <a:xfrm>
            <a:off x="5371149" y="1065811"/>
            <a:ext cx="1449702" cy="14453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510D06-D7D8-4CBB-B745-D92A713C2E2A}"/>
              </a:ext>
            </a:extLst>
          </p:cNvPr>
          <p:cNvSpPr txBox="1"/>
          <p:nvPr/>
        </p:nvSpPr>
        <p:spPr>
          <a:xfrm>
            <a:off x="5984600" y="4043845"/>
            <a:ext cx="531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3200" dirty="0">
                <a:solidFill>
                  <a:schemeClr val="bg1"/>
                </a:solidFill>
              </a:rPr>
              <a:t>大桥溪混凝土重力坝设计</a:t>
            </a:r>
          </a:p>
        </p:txBody>
      </p:sp>
    </p:spTree>
    <p:extLst>
      <p:ext uri="{BB962C8B-B14F-4D97-AF65-F5344CB8AC3E}">
        <p14:creationId xmlns:p14="http://schemas.microsoft.com/office/powerpoint/2010/main" val="403214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图片包含 图书馆, 场景, 房间, 室内&#10;&#10;已生成极高可信度的说明">
            <a:extLst>
              <a:ext uri="{FF2B5EF4-FFF2-40B4-BE49-F238E27FC236}">
                <a16:creationId xmlns:a16="http://schemas.microsoft.com/office/drawing/2014/main" id="{3A79478D-60A0-4845-B1DA-ABB6FA8F2E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672"/>
                    </a14:imgEffect>
                    <a14:imgEffect>
                      <a14:saturation sat="1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2B971FF6-7BF8-48CF-9578-AC37374F1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27E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32B272-BF0C-4306-8794-9E0FED4D22AB}"/>
              </a:ext>
            </a:extLst>
          </p:cNvPr>
          <p:cNvSpPr txBox="1"/>
          <p:nvPr/>
        </p:nvSpPr>
        <p:spPr>
          <a:xfrm>
            <a:off x="4682029" y="2159568"/>
            <a:ext cx="2827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</a:t>
            </a:r>
            <a:r>
              <a:rPr lang="en-US" altLang="zh-CN" sz="4400" b="1" dirty="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rPr>
              <a:t>  </a:t>
            </a:r>
            <a:r>
              <a:rPr lang="en-US" altLang="zh-CN" sz="4400" b="1" dirty="0">
                <a:solidFill>
                  <a:schemeClr val="bg1"/>
                </a:solidFill>
                <a:latin typeface="+mj-lt"/>
                <a:ea typeface="阿里巴巴普惠体 B" panose="00020600040101010101" pitchFamily="18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</a:endParaRP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id="{EE8FD2B2-2EBF-43D9-9B6D-19F836755F3B}"/>
              </a:ext>
            </a:extLst>
          </p:cNvPr>
          <p:cNvSpPr txBox="1">
            <a:spLocks/>
          </p:cNvSpPr>
          <p:nvPr/>
        </p:nvSpPr>
        <p:spPr>
          <a:xfrm>
            <a:off x="3538711" y="3289054"/>
            <a:ext cx="5168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b="1" kern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4400" dirty="0"/>
              <a:t>工程概况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9BB9A52-B764-4BDE-A053-15572311F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3" y="1018814"/>
            <a:ext cx="1074814" cy="10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8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DB7F17-CD4E-49E1-90FA-0BD3F3F1A356}"/>
              </a:ext>
            </a:extLst>
          </p:cNvPr>
          <p:cNvSpPr/>
          <p:nvPr/>
        </p:nvSpPr>
        <p:spPr>
          <a:xfrm>
            <a:off x="497778" y="1815385"/>
            <a:ext cx="11334993" cy="4911985"/>
          </a:xfrm>
          <a:prstGeom prst="rect">
            <a:avLst/>
          </a:prstGeom>
          <a:solidFill>
            <a:srgbClr val="00427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E9CA5E1-7733-4407-870C-80440A0FAF19}"/>
              </a:ext>
            </a:extLst>
          </p:cNvPr>
          <p:cNvSpPr/>
          <p:nvPr/>
        </p:nvSpPr>
        <p:spPr>
          <a:xfrm>
            <a:off x="1303467" y="2051913"/>
            <a:ext cx="577632" cy="5776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900" dirty="0">
                <a:solidFill>
                  <a:srgbClr val="7FA29C"/>
                </a:solidFill>
                <a:cs typeface="+mn-ea"/>
                <a:sym typeface="+mn-lt"/>
              </a:rPr>
              <a:t>工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803710-BDC6-4422-9D39-EC8A83D0D178}"/>
              </a:ext>
            </a:extLst>
          </p:cNvPr>
          <p:cNvSpPr/>
          <p:nvPr/>
        </p:nvSpPr>
        <p:spPr>
          <a:xfrm>
            <a:off x="1992230" y="2051913"/>
            <a:ext cx="577632" cy="5776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900" dirty="0">
                <a:solidFill>
                  <a:srgbClr val="7FA29C"/>
                </a:solidFill>
                <a:cs typeface="+mn-ea"/>
                <a:sym typeface="+mn-lt"/>
              </a:rPr>
              <a:t>程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F977727-86FF-4650-A5FE-A8C0E8632F23}"/>
              </a:ext>
            </a:extLst>
          </p:cNvPr>
          <p:cNvSpPr/>
          <p:nvPr/>
        </p:nvSpPr>
        <p:spPr>
          <a:xfrm>
            <a:off x="2675381" y="2051913"/>
            <a:ext cx="577632" cy="5776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900" dirty="0">
                <a:solidFill>
                  <a:srgbClr val="7FA29C"/>
                </a:solidFill>
                <a:cs typeface="+mn-ea"/>
                <a:sym typeface="+mn-lt"/>
              </a:rPr>
              <a:t>概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4CAFD0F-C897-45BD-8561-AED98A0E3361}"/>
              </a:ext>
            </a:extLst>
          </p:cNvPr>
          <p:cNvSpPr/>
          <p:nvPr/>
        </p:nvSpPr>
        <p:spPr>
          <a:xfrm>
            <a:off x="3392736" y="2051913"/>
            <a:ext cx="577632" cy="5776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900" dirty="0">
                <a:solidFill>
                  <a:srgbClr val="7FA29C"/>
                </a:solidFill>
                <a:cs typeface="+mn-ea"/>
                <a:sym typeface="+mn-lt"/>
              </a:rPr>
              <a:t>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4F2B7D-A9AF-4D41-9C29-CA5A86753A97}"/>
              </a:ext>
            </a:extLst>
          </p:cNvPr>
          <p:cNvSpPr/>
          <p:nvPr/>
        </p:nvSpPr>
        <p:spPr>
          <a:xfrm>
            <a:off x="1217084" y="2805467"/>
            <a:ext cx="10365316" cy="3865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>
              <a:lnSpc>
                <a:spcPct val="130000"/>
              </a:lnSpc>
            </a:pPr>
            <a:r>
              <a:rPr lang="zh-CN" altLang="en-US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大</a:t>
            </a:r>
            <a:r>
              <a:rPr lang="zh-CN" altLang="zh-CN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桥溪混凝土重力坝设计坐落在四川省宜宾市高县，南广河</a:t>
            </a:r>
            <a:r>
              <a:rPr lang="zh-CN" altLang="en-US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</a:t>
            </a:r>
            <a:r>
              <a:rPr lang="zh-CN" altLang="zh-CN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流中游地区。距高县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18 km</a:t>
            </a:r>
            <a:r>
              <a:rPr lang="zh-CN" altLang="zh-CN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为坝趾所在地。大桥溪混凝土重力坝由溢流坝段、非溢流坝段等组成，主要任务是发电，同时兼顾灌溉、供水等任务。</a:t>
            </a:r>
            <a:endParaRPr lang="en-US" altLang="zh-CN" sz="24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720000">
              <a:lnSpc>
                <a:spcPct val="130000"/>
              </a:lnSpc>
            </a:pPr>
            <a:r>
              <a:rPr lang="zh-CN" altLang="zh-C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本设计的内容主要包括：针对</a:t>
            </a:r>
            <a:r>
              <a:rPr lang="zh-CN" altLang="zh-CN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四川省南广河流域大桥溪段的水利需求，系统开展混凝土重力坝建设方案研究。通过坝址比选、水文计算，确定重力坝剖面参数与工程等级。设计涵盖溢流坝段与非溢流坝段，完成细部构造设计及地基处理方案。</a:t>
            </a:r>
            <a:r>
              <a:rPr lang="zh-CN" altLang="en-US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本设计采用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年一遇作为</a:t>
            </a:r>
            <a:r>
              <a:rPr lang="zh-CN" altLang="zh-C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设计洪水标准，</a:t>
            </a:r>
            <a:r>
              <a:rPr lang="en-US" altLang="zh-C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</a:t>
            </a:r>
            <a:r>
              <a:rPr lang="zh-CN" altLang="zh-C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年一遇作为校核洪水标准</a:t>
            </a:r>
            <a:r>
              <a:rPr lang="zh-CN" alt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EE7DD68-4299-4D95-B062-40BB0F621FA2}"/>
              </a:ext>
            </a:extLst>
          </p:cNvPr>
          <p:cNvGrpSpPr/>
          <p:nvPr/>
        </p:nvGrpSpPr>
        <p:grpSpPr>
          <a:xfrm>
            <a:off x="356797" y="312627"/>
            <a:ext cx="615821" cy="487307"/>
            <a:chOff x="356797" y="312627"/>
            <a:chExt cx="615821" cy="487307"/>
          </a:xfrm>
        </p:grpSpPr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EC75792B-83A7-4140-B6FD-4AA0D0EF6A22}"/>
                </a:ext>
              </a:extLst>
            </p:cNvPr>
            <p:cNvSpPr/>
            <p:nvPr/>
          </p:nvSpPr>
          <p:spPr>
            <a:xfrm>
              <a:off x="600451" y="370197"/>
              <a:ext cx="372167" cy="37216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4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  <p:sp>
          <p:nvSpPr>
            <p:cNvPr id="14" name="菱形 13">
              <a:extLst>
                <a:ext uri="{FF2B5EF4-FFF2-40B4-BE49-F238E27FC236}">
                  <a16:creationId xmlns:a16="http://schemas.microsoft.com/office/drawing/2014/main" id="{7D14D9F7-BCAA-40F1-9222-25C1197F52BF}"/>
                </a:ext>
              </a:extLst>
            </p:cNvPr>
            <p:cNvSpPr/>
            <p:nvPr/>
          </p:nvSpPr>
          <p:spPr>
            <a:xfrm>
              <a:off x="356797" y="312627"/>
              <a:ext cx="487308" cy="487307"/>
            </a:xfrm>
            <a:prstGeom prst="diamond">
              <a:avLst/>
            </a:prstGeom>
            <a:solidFill>
              <a:srgbClr val="00427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</p:grp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67871A42-707B-474C-AE75-6DD92A21332E}"/>
              </a:ext>
            </a:extLst>
          </p:cNvPr>
          <p:cNvSpPr txBox="1">
            <a:spLocks/>
          </p:cNvSpPr>
          <p:nvPr/>
        </p:nvSpPr>
        <p:spPr>
          <a:xfrm>
            <a:off x="1077913" y="357733"/>
            <a:ext cx="5685026" cy="4422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工程概况</a:t>
            </a:r>
          </a:p>
        </p:txBody>
      </p:sp>
    </p:spTree>
    <p:extLst>
      <p:ext uri="{BB962C8B-B14F-4D97-AF65-F5344CB8AC3E}">
        <p14:creationId xmlns:p14="http://schemas.microsoft.com/office/powerpoint/2010/main" val="408592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4A184BC-378E-493C-89E6-1CA5A4146FC0}"/>
              </a:ext>
            </a:extLst>
          </p:cNvPr>
          <p:cNvGrpSpPr/>
          <p:nvPr/>
        </p:nvGrpSpPr>
        <p:grpSpPr>
          <a:xfrm>
            <a:off x="356797" y="312627"/>
            <a:ext cx="615821" cy="487307"/>
            <a:chOff x="356797" y="312627"/>
            <a:chExt cx="615821" cy="487307"/>
          </a:xfrm>
        </p:grpSpPr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672ECFB0-E56C-4A7F-BCA4-1A8737E9143A}"/>
                </a:ext>
              </a:extLst>
            </p:cNvPr>
            <p:cNvSpPr/>
            <p:nvPr/>
          </p:nvSpPr>
          <p:spPr>
            <a:xfrm>
              <a:off x="600451" y="370197"/>
              <a:ext cx="372167" cy="37216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4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3C49E734-0FA9-4088-8B3B-0A62B916FD93}"/>
                </a:ext>
              </a:extLst>
            </p:cNvPr>
            <p:cNvSpPr/>
            <p:nvPr/>
          </p:nvSpPr>
          <p:spPr>
            <a:xfrm>
              <a:off x="356797" y="312627"/>
              <a:ext cx="487308" cy="487307"/>
            </a:xfrm>
            <a:prstGeom prst="diamond">
              <a:avLst/>
            </a:prstGeom>
            <a:solidFill>
              <a:srgbClr val="00427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</p:grp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E74E8C8-68C1-4C15-83D4-671A0D25F57F}"/>
              </a:ext>
            </a:extLst>
          </p:cNvPr>
          <p:cNvSpPr txBox="1">
            <a:spLocks/>
          </p:cNvSpPr>
          <p:nvPr/>
        </p:nvSpPr>
        <p:spPr>
          <a:xfrm>
            <a:off x="1077913" y="357733"/>
            <a:ext cx="5685026" cy="4422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工程资料概况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1D10CE-6A79-44F4-9BF3-26850B7C7E6D}"/>
              </a:ext>
            </a:extLst>
          </p:cNvPr>
          <p:cNvSpPr txBox="1"/>
          <p:nvPr/>
        </p:nvSpPr>
        <p:spPr>
          <a:xfrm>
            <a:off x="2895600" y="1497974"/>
            <a:ext cx="8515859" cy="7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本工程设计位置位于南广河流域。干流全长</a:t>
            </a:r>
            <a:r>
              <a:rPr lang="x-non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213 km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，全流域面积</a:t>
            </a:r>
            <a:r>
              <a:rPr lang="x-non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4826 km</a:t>
            </a:r>
            <a:r>
              <a:rPr lang="x-none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中高县段</a:t>
            </a:r>
            <a:r>
              <a:rPr lang="x-non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83 km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，县境集雨面积为</a:t>
            </a:r>
            <a:r>
              <a:rPr lang="x-non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1273.18 km</a:t>
            </a:r>
            <a:r>
              <a:rPr lang="x-none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kern="1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水量丰沛，落差平均，水力资源丰富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2526D0-9CDB-420A-BA5F-7D42EE9F5E48}"/>
              </a:ext>
            </a:extLst>
          </p:cNvPr>
          <p:cNvSpPr txBox="1"/>
          <p:nvPr/>
        </p:nvSpPr>
        <p:spPr>
          <a:xfrm>
            <a:off x="2895600" y="3122502"/>
            <a:ext cx="8483715" cy="14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常年降水量平均</a:t>
            </a:r>
            <a:r>
              <a:rPr lang="x-non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1000 mm-1100 mm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，并且降水具有显著的季节性差异。春季平均降水量约</a:t>
            </a:r>
            <a:r>
              <a:rPr lang="x-non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175 mm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，占全年的</a:t>
            </a:r>
            <a:r>
              <a:rPr lang="x-non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17.2%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。夏季降水最为集中，平均降水量</a:t>
            </a:r>
            <a:r>
              <a:rPr lang="x-non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578.6 mm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，占全年的</a:t>
            </a:r>
            <a:r>
              <a:rPr lang="x-non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56.6%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。秋季平均降水量</a:t>
            </a:r>
            <a:r>
              <a:rPr lang="x-non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211.5 mm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，占全年的</a:t>
            </a:r>
            <a:r>
              <a:rPr lang="x-non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20.7%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。冬季降水最少，平均降水量</a:t>
            </a:r>
            <a:r>
              <a:rPr lang="x-non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56.7 mm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，仅占全年的</a:t>
            </a:r>
            <a:r>
              <a:rPr lang="x-non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5.5%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AD89538-9757-440C-8A64-03755B9A6918}"/>
              </a:ext>
            </a:extLst>
          </p:cNvPr>
          <p:cNvSpPr txBox="1"/>
          <p:nvPr/>
        </p:nvSpPr>
        <p:spPr>
          <a:xfrm>
            <a:off x="2895600" y="4818655"/>
            <a:ext cx="8483715" cy="1134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工程地处四川盆地南缘、云贵高原向四川盆地过渡地带，地质构造复杂，地层发育齐全，以沉积岩为主，兼具多样的地形地貌和地质灾害特征。区域岩石类型以沉积岩为主，占出露地层总面积的</a:t>
            </a:r>
            <a:r>
              <a:rPr lang="x-non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90%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Freeform 35">
            <a:extLst>
              <a:ext uri="{FF2B5EF4-FFF2-40B4-BE49-F238E27FC236}">
                <a16:creationId xmlns:a16="http://schemas.microsoft.com/office/drawing/2014/main" id="{AF7E09E5-8FA2-38BF-D886-33191CF940F3}"/>
              </a:ext>
            </a:extLst>
          </p:cNvPr>
          <p:cNvSpPr/>
          <p:nvPr/>
        </p:nvSpPr>
        <p:spPr>
          <a:xfrm>
            <a:off x="600451" y="3244989"/>
            <a:ext cx="1496014" cy="456371"/>
          </a:xfrm>
          <a:custGeom>
            <a:avLst/>
            <a:gdLst/>
            <a:ahLst/>
            <a:cxnLst/>
            <a:rect l="l" t="t" r="r" b="b"/>
            <a:pathLst>
              <a:path w="955539" h="501577">
                <a:moveTo>
                  <a:pt x="0" y="0"/>
                </a:moveTo>
                <a:lnTo>
                  <a:pt x="955539" y="0"/>
                </a:lnTo>
                <a:lnTo>
                  <a:pt x="955539" y="501577"/>
                </a:lnTo>
                <a:lnTo>
                  <a:pt x="0" y="501577"/>
                </a:lnTo>
                <a:close/>
              </a:path>
            </a:pathLst>
          </a:custGeom>
          <a:solidFill>
            <a:srgbClr val="00357B"/>
          </a:solidFill>
        </p:spPr>
        <p:txBody>
          <a:bodyPr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气象资料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35">
            <a:extLst>
              <a:ext uri="{FF2B5EF4-FFF2-40B4-BE49-F238E27FC236}">
                <a16:creationId xmlns:a16="http://schemas.microsoft.com/office/drawing/2014/main" id="{3256A62B-7853-4007-9664-74A2596FA49A}"/>
              </a:ext>
            </a:extLst>
          </p:cNvPr>
          <p:cNvSpPr/>
          <p:nvPr/>
        </p:nvSpPr>
        <p:spPr>
          <a:xfrm>
            <a:off x="600451" y="4941142"/>
            <a:ext cx="1496014" cy="456371"/>
          </a:xfrm>
          <a:custGeom>
            <a:avLst/>
            <a:gdLst/>
            <a:ahLst/>
            <a:cxnLst/>
            <a:rect l="l" t="t" r="r" b="b"/>
            <a:pathLst>
              <a:path w="955539" h="501577">
                <a:moveTo>
                  <a:pt x="0" y="0"/>
                </a:moveTo>
                <a:lnTo>
                  <a:pt x="955539" y="0"/>
                </a:lnTo>
                <a:lnTo>
                  <a:pt x="955539" y="501577"/>
                </a:lnTo>
                <a:lnTo>
                  <a:pt x="0" y="501577"/>
                </a:lnTo>
                <a:close/>
              </a:path>
            </a:pathLst>
          </a:custGeom>
          <a:solidFill>
            <a:srgbClr val="00357B"/>
          </a:solidFill>
        </p:spPr>
        <p:txBody>
          <a:bodyPr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地质资料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35">
            <a:extLst>
              <a:ext uri="{FF2B5EF4-FFF2-40B4-BE49-F238E27FC236}">
                <a16:creationId xmlns:a16="http://schemas.microsoft.com/office/drawing/2014/main" id="{31C85982-CF97-83F5-59EE-DD099B3F33E2}"/>
              </a:ext>
            </a:extLst>
          </p:cNvPr>
          <p:cNvSpPr/>
          <p:nvPr/>
        </p:nvSpPr>
        <p:spPr>
          <a:xfrm>
            <a:off x="600451" y="1594875"/>
            <a:ext cx="1496014" cy="456371"/>
          </a:xfrm>
          <a:custGeom>
            <a:avLst/>
            <a:gdLst/>
            <a:ahLst/>
            <a:cxnLst/>
            <a:rect l="l" t="t" r="r" b="b"/>
            <a:pathLst>
              <a:path w="955539" h="501577">
                <a:moveTo>
                  <a:pt x="0" y="0"/>
                </a:moveTo>
                <a:lnTo>
                  <a:pt x="955539" y="0"/>
                </a:lnTo>
                <a:lnTo>
                  <a:pt x="955539" y="501577"/>
                </a:lnTo>
                <a:lnTo>
                  <a:pt x="0" y="501577"/>
                </a:lnTo>
                <a:close/>
              </a:path>
            </a:pathLst>
          </a:custGeom>
          <a:solidFill>
            <a:srgbClr val="00357B"/>
          </a:solidFill>
        </p:spPr>
        <p:txBody>
          <a:bodyPr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水文资料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09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CC267-DDAE-E544-8B25-5846617D1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93A52D6-9E46-075E-2BED-E8DB8FA87802}"/>
              </a:ext>
            </a:extLst>
          </p:cNvPr>
          <p:cNvGrpSpPr/>
          <p:nvPr/>
        </p:nvGrpSpPr>
        <p:grpSpPr>
          <a:xfrm>
            <a:off x="356797" y="312627"/>
            <a:ext cx="615821" cy="487307"/>
            <a:chOff x="356797" y="312627"/>
            <a:chExt cx="615821" cy="487307"/>
          </a:xfrm>
        </p:grpSpPr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A93D8602-5EB6-3FAA-8724-2323584D13D8}"/>
                </a:ext>
              </a:extLst>
            </p:cNvPr>
            <p:cNvSpPr/>
            <p:nvPr/>
          </p:nvSpPr>
          <p:spPr>
            <a:xfrm>
              <a:off x="600451" y="370197"/>
              <a:ext cx="372167" cy="37216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4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301A2CB5-D474-219D-05C3-0AE818C13216}"/>
                </a:ext>
              </a:extLst>
            </p:cNvPr>
            <p:cNvSpPr/>
            <p:nvPr/>
          </p:nvSpPr>
          <p:spPr>
            <a:xfrm>
              <a:off x="356797" y="312627"/>
              <a:ext cx="487308" cy="487307"/>
            </a:xfrm>
            <a:prstGeom prst="diamond">
              <a:avLst/>
            </a:prstGeom>
            <a:solidFill>
              <a:srgbClr val="00427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</p:grp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A1FFADFD-089D-1697-7400-D9CF181B6B6C}"/>
              </a:ext>
            </a:extLst>
          </p:cNvPr>
          <p:cNvSpPr txBox="1">
            <a:spLocks/>
          </p:cNvSpPr>
          <p:nvPr/>
        </p:nvSpPr>
        <p:spPr>
          <a:xfrm>
            <a:off x="1077913" y="357733"/>
            <a:ext cx="5685026" cy="4422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坝址坝型选择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402433-D46C-4755-07AF-CB75F27B3A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8" y="799933"/>
            <a:ext cx="5227574" cy="575632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F3BA66F-5AC9-437B-CBCA-D2E77AEF5B6D}"/>
              </a:ext>
            </a:extLst>
          </p:cNvPr>
          <p:cNvSpPr txBox="1"/>
          <p:nvPr/>
        </p:nvSpPr>
        <p:spPr>
          <a:xfrm>
            <a:off x="6030686" y="1204061"/>
            <a:ext cx="5889171" cy="5095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3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上坝址初步定于南广河支流中游河段，下坝址位于上坝址下游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km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峡口河段，如图所示。上、下坝址方案距离较近，地形条件以及水文资料基本一致，地质条件、枢纽布置条件相近；工区交通均较为便利，故施工条件、交通条件基本相近。下坝址土建工程较上坝址略小，但上坝址距老坝体更近，可节省部分库区施工工程量，总体而言上下坝址施工工程量差异不大，因此两个个方案产生的施工三废及噪声污染影响基本相当。下坝址天然来水量较上坝址更为充足，但上坝址自流灌溉面积较下坝址更多。</a:t>
            </a:r>
          </a:p>
          <a:p>
            <a:pPr indent="720000">
              <a:lnSpc>
                <a:spcPct val="13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从水土保持角度分析，上坝址距离料场距离较近，土石方工程量较小，且淹没面积较小，水土保持扰动和破坏小，占地补偿投资低。因此主体工程推荐上坝址是可行的。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270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图片包含 图书馆, 场景, 房间, 室内&#10;&#10;已生成极高可信度的说明">
            <a:extLst>
              <a:ext uri="{FF2B5EF4-FFF2-40B4-BE49-F238E27FC236}">
                <a16:creationId xmlns:a16="http://schemas.microsoft.com/office/drawing/2014/main" id="{3A79478D-60A0-4845-B1DA-ABB6FA8F2E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672"/>
                    </a14:imgEffect>
                    <a14:imgEffect>
                      <a14:saturation sat="1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2B971FF6-7BF8-48CF-9578-AC37374F1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27E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32B272-BF0C-4306-8794-9E0FED4D22AB}"/>
              </a:ext>
            </a:extLst>
          </p:cNvPr>
          <p:cNvSpPr txBox="1"/>
          <p:nvPr/>
        </p:nvSpPr>
        <p:spPr>
          <a:xfrm>
            <a:off x="4682029" y="2159568"/>
            <a:ext cx="2827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</a:t>
            </a:r>
            <a:r>
              <a:rPr lang="en-US" altLang="zh-CN" sz="4400" b="1" dirty="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rPr>
              <a:t>  </a:t>
            </a:r>
            <a:r>
              <a:rPr lang="en-US" altLang="zh-CN" sz="4400" b="1" dirty="0">
                <a:solidFill>
                  <a:schemeClr val="bg1"/>
                </a:solidFill>
                <a:latin typeface="+mj-lt"/>
                <a:ea typeface="阿里巴巴普惠体 B" panose="00020600040101010101" pitchFamily="18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</a:endParaRP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id="{EE8FD2B2-2EBF-43D9-9B6D-19F836755F3B}"/>
              </a:ext>
            </a:extLst>
          </p:cNvPr>
          <p:cNvSpPr txBox="1">
            <a:spLocks/>
          </p:cNvSpPr>
          <p:nvPr/>
        </p:nvSpPr>
        <p:spPr>
          <a:xfrm>
            <a:off x="2188029" y="3289054"/>
            <a:ext cx="9492342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b="1" kern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1pPr>
          </a:lstStyle>
          <a:p>
            <a:r>
              <a:rPr lang="zh-CN" altLang="en-US" sz="6600" dirty="0">
                <a:latin typeface="Arial"/>
                <a:ea typeface="微软雅黑"/>
                <a:sym typeface="Arial"/>
              </a:rPr>
              <a:t>水文计算及调洪演算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9BB9A52-B764-4BDE-A053-15572311F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3" y="1018814"/>
            <a:ext cx="1074814" cy="10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6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4A184BC-378E-493C-89E6-1CA5A4146FC0}"/>
              </a:ext>
            </a:extLst>
          </p:cNvPr>
          <p:cNvGrpSpPr/>
          <p:nvPr/>
        </p:nvGrpSpPr>
        <p:grpSpPr>
          <a:xfrm>
            <a:off x="356797" y="312627"/>
            <a:ext cx="615821" cy="487307"/>
            <a:chOff x="356797" y="312627"/>
            <a:chExt cx="615821" cy="487307"/>
          </a:xfrm>
        </p:grpSpPr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672ECFB0-E56C-4A7F-BCA4-1A8737E9143A}"/>
                </a:ext>
              </a:extLst>
            </p:cNvPr>
            <p:cNvSpPr/>
            <p:nvPr/>
          </p:nvSpPr>
          <p:spPr>
            <a:xfrm>
              <a:off x="600451" y="370197"/>
              <a:ext cx="372167" cy="37216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4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3C49E734-0FA9-4088-8B3B-0A62B916FD93}"/>
                </a:ext>
              </a:extLst>
            </p:cNvPr>
            <p:cNvSpPr/>
            <p:nvPr/>
          </p:nvSpPr>
          <p:spPr>
            <a:xfrm>
              <a:off x="356797" y="312627"/>
              <a:ext cx="487308" cy="487307"/>
            </a:xfrm>
            <a:prstGeom prst="diamond">
              <a:avLst/>
            </a:prstGeom>
            <a:solidFill>
              <a:srgbClr val="00427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</p:grp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E74E8C8-68C1-4C15-83D4-671A0D25F57F}"/>
              </a:ext>
            </a:extLst>
          </p:cNvPr>
          <p:cNvSpPr txBox="1">
            <a:spLocks/>
          </p:cNvSpPr>
          <p:nvPr/>
        </p:nvSpPr>
        <p:spPr>
          <a:xfrm>
            <a:off x="1077913" y="357733"/>
            <a:ext cx="5685026" cy="4422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水文计算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F18054D-C4EC-4418-80DA-0DB04AD5A132}"/>
              </a:ext>
            </a:extLst>
          </p:cNvPr>
          <p:cNvSpPr txBox="1"/>
          <p:nvPr/>
        </p:nvSpPr>
        <p:spPr>
          <a:xfrm>
            <a:off x="6701473" y="2270374"/>
            <a:ext cx="137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prstClr val="white"/>
                </a:solidFill>
                <a:latin typeface="Segoe UI"/>
                <a:ea typeface="阿里巴巴普惠体 B" panose="00020600040101010101" pitchFamily="18" charset="-122"/>
              </a:rPr>
              <a:t>灌溉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256661-C768-28BF-9816-B2443F792192}"/>
              </a:ext>
            </a:extLst>
          </p:cNvPr>
          <p:cNvSpPr txBox="1"/>
          <p:nvPr/>
        </p:nvSpPr>
        <p:spPr>
          <a:xfrm flipH="1">
            <a:off x="0" y="969917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1.</a:t>
            </a:r>
            <a:r>
              <a:rPr lang="zh-CN" altLang="en-US" sz="2200" b="1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推求洪峰流量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77EA8C-7667-73BD-7BFF-55A45DEDA391}"/>
              </a:ext>
            </a:extLst>
          </p:cNvPr>
          <p:cNvSpPr txBox="1"/>
          <p:nvPr/>
        </p:nvSpPr>
        <p:spPr>
          <a:xfrm flipH="1">
            <a:off x="110679" y="2290224"/>
            <a:ext cx="1934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2.</a:t>
            </a:r>
            <a:r>
              <a:rPr lang="zh-CN" altLang="en-US" sz="2200" b="1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洪水过程线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C72BDF-7C55-F041-B618-E2BEA025B005}"/>
              </a:ext>
            </a:extLst>
          </p:cNvPr>
          <p:cNvSpPr txBox="1"/>
          <p:nvPr/>
        </p:nvSpPr>
        <p:spPr>
          <a:xfrm>
            <a:off x="2282225" y="1001153"/>
            <a:ext cx="8961428" cy="12890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由于坝址位置缺乏详尽的水文数据资料，因而本次设计采用暴雨资料对洪水进行推求，以确定设计及校核洪水过程和洪峰流量。根据《四川省中小流域暴雨洪水计算手册》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获得暴雨原始资料进行推求。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50307E-BAC2-6009-5DAF-93097C050DFF}"/>
              </a:ext>
            </a:extLst>
          </p:cNvPr>
          <p:cNvSpPr txBox="1"/>
          <p:nvPr/>
        </p:nvSpPr>
        <p:spPr>
          <a:xfrm>
            <a:off x="2220759" y="2321460"/>
            <a:ext cx="8961428" cy="4580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最终计算成果如下图所示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2D0E7C95-3E90-7110-DAF4-2E4EBA348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192045"/>
              </p:ext>
            </p:extLst>
          </p:nvPr>
        </p:nvGraphicFramePr>
        <p:xfrm>
          <a:off x="2282225" y="2721110"/>
          <a:ext cx="8899962" cy="3603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350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FE224-0257-1D15-E4CB-2BFF5C01A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B99A401-3DD2-0435-2B20-15963F5BBB72}"/>
              </a:ext>
            </a:extLst>
          </p:cNvPr>
          <p:cNvGrpSpPr/>
          <p:nvPr/>
        </p:nvGrpSpPr>
        <p:grpSpPr>
          <a:xfrm>
            <a:off x="356797" y="312627"/>
            <a:ext cx="615821" cy="487307"/>
            <a:chOff x="356797" y="312627"/>
            <a:chExt cx="615821" cy="487307"/>
          </a:xfrm>
        </p:grpSpPr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F78A3E74-904F-68A3-C492-3DB18E57EBF5}"/>
                </a:ext>
              </a:extLst>
            </p:cNvPr>
            <p:cNvSpPr/>
            <p:nvPr/>
          </p:nvSpPr>
          <p:spPr>
            <a:xfrm>
              <a:off x="600451" y="370197"/>
              <a:ext cx="372167" cy="37216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4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52BAF64E-6DF1-4489-00F6-D634AC1753D1}"/>
                </a:ext>
              </a:extLst>
            </p:cNvPr>
            <p:cNvSpPr/>
            <p:nvPr/>
          </p:nvSpPr>
          <p:spPr>
            <a:xfrm>
              <a:off x="356797" y="312627"/>
              <a:ext cx="487308" cy="487307"/>
            </a:xfrm>
            <a:prstGeom prst="diamond">
              <a:avLst/>
            </a:prstGeom>
            <a:solidFill>
              <a:srgbClr val="00427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阿里巴巴普惠体 R" panose="00020600040101010101" pitchFamily="18" charset="-122"/>
              </a:endParaRPr>
            </a:p>
          </p:txBody>
        </p:sp>
      </p:grp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C3C7ACC8-CCDE-2F93-BEB6-EDEC21AB2A47}"/>
              </a:ext>
            </a:extLst>
          </p:cNvPr>
          <p:cNvSpPr txBox="1">
            <a:spLocks/>
          </p:cNvSpPr>
          <p:nvPr/>
        </p:nvSpPr>
        <p:spPr>
          <a:xfrm>
            <a:off x="1077913" y="357733"/>
            <a:ext cx="5685026" cy="4422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水文计算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3F46BE0-DB7D-D4B5-691E-9C7C8FE7444F}"/>
              </a:ext>
            </a:extLst>
          </p:cNvPr>
          <p:cNvSpPr txBox="1"/>
          <p:nvPr/>
        </p:nvSpPr>
        <p:spPr>
          <a:xfrm>
            <a:off x="6701473" y="2270374"/>
            <a:ext cx="137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prstClr val="white"/>
                </a:solidFill>
                <a:latin typeface="Segoe UI"/>
                <a:ea typeface="阿里巴巴普惠体 B" panose="00020600040101010101" pitchFamily="18" charset="-122"/>
              </a:rPr>
              <a:t>灌溉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09CC7B-D2CC-AE5F-1828-49D0A9B391E1}"/>
              </a:ext>
            </a:extLst>
          </p:cNvPr>
          <p:cNvSpPr txBox="1"/>
          <p:nvPr/>
        </p:nvSpPr>
        <p:spPr>
          <a:xfrm flipH="1">
            <a:off x="-1" y="969917"/>
            <a:ext cx="2515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3.</a:t>
            </a:r>
            <a:r>
              <a:rPr lang="zh-CN" altLang="en-US" sz="2200" b="1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求库容特征曲线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EF7C52-E0FF-DAF4-CA58-8BAE51239C6C}"/>
              </a:ext>
            </a:extLst>
          </p:cNvPr>
          <p:cNvSpPr txBox="1"/>
          <p:nvPr/>
        </p:nvSpPr>
        <p:spPr>
          <a:xfrm>
            <a:off x="2282225" y="1001153"/>
            <a:ext cx="8961428" cy="4580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arcgis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可以求的工程所在地的库容特征曲线如下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21DCF59-C397-80C3-C2E7-D20615A4B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07" y="2430484"/>
            <a:ext cx="6201581" cy="39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94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5CA2"/>
      </a:accent1>
      <a:accent2>
        <a:srgbClr val="02A4EC"/>
      </a:accent2>
      <a:accent3>
        <a:srgbClr val="09DEE9"/>
      </a:accent3>
      <a:accent4>
        <a:srgbClr val="06DCA9"/>
      </a:accent4>
      <a:accent5>
        <a:srgbClr val="74DE95"/>
      </a:accent5>
      <a:accent6>
        <a:srgbClr val="EB9641"/>
      </a:accent6>
      <a:hlink>
        <a:srgbClr val="6B9F25"/>
      </a:hlink>
      <a:folHlink>
        <a:srgbClr val="9F6715"/>
      </a:folHlink>
    </a:clrScheme>
    <a:fontScheme name="自定义 1">
      <a:majorFont>
        <a:latin typeface="Segoe UI Light"/>
        <a:ea typeface="微软雅黑"/>
        <a:cs typeface=""/>
      </a:majorFont>
      <a:minorFont>
        <a:latin typeface="Segoe U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，www.1ppt.com">
  <a:themeElements>
    <a:clrScheme name="文案邦设计主题色-20190404-171738">
      <a:dk1>
        <a:srgbClr val="000000"/>
      </a:dk1>
      <a:lt1>
        <a:srgbClr val="FFFFFF"/>
      </a:lt1>
      <a:dk2>
        <a:srgbClr val="0F2344"/>
      </a:dk2>
      <a:lt2>
        <a:srgbClr val="C7D7F3"/>
      </a:lt2>
      <a:accent1>
        <a:srgbClr val="1E4588"/>
      </a:accent1>
      <a:accent2>
        <a:srgbClr val="D7C39F"/>
      </a:accent2>
      <a:accent3>
        <a:srgbClr val="1E4588"/>
      </a:accent3>
      <a:accent4>
        <a:srgbClr val="D7C39F"/>
      </a:accent4>
      <a:accent5>
        <a:srgbClr val="1E4588"/>
      </a:accent5>
      <a:accent6>
        <a:srgbClr val="D7C39F"/>
      </a:accent6>
      <a:hlink>
        <a:srgbClr val="0563C1"/>
      </a:hlink>
      <a:folHlink>
        <a:srgbClr val="954F72"/>
      </a:folHlink>
    </a:clrScheme>
    <a:fontScheme name="自定义 18">
      <a:majorFont>
        <a:latin typeface="思源黑体 CN Heavy"/>
        <a:ea typeface="思源黑体 CN Heavy"/>
        <a:cs typeface=""/>
      </a:majorFont>
      <a:minorFont>
        <a:latin typeface="汉仪旗黑-45S"/>
        <a:ea typeface="汉仪旗黑-45S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1212</Words>
  <Application>Microsoft Office PowerPoint</Application>
  <PresentationFormat>宽屏</PresentationFormat>
  <Paragraphs>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阿里巴巴普惠体 B</vt:lpstr>
      <vt:lpstr>阿里巴巴普惠体 R</vt:lpstr>
      <vt:lpstr>等线</vt:lpstr>
      <vt:lpstr>等线 Light</vt:lpstr>
      <vt:lpstr>汉仪旗黑-45S</vt:lpstr>
      <vt:lpstr>思源黑体 CN Bold</vt:lpstr>
      <vt:lpstr>思源黑体 CN Light</vt:lpstr>
      <vt:lpstr>思源黑体 CN Medium</vt:lpstr>
      <vt:lpstr>思源黑体 CN Normal</vt:lpstr>
      <vt:lpstr>思源黑体 CN Regular</vt:lpstr>
      <vt:lpstr>宋体</vt:lpstr>
      <vt:lpstr>微软雅黑</vt:lpstr>
      <vt:lpstr>Arial</vt:lpstr>
      <vt:lpstr>Segoe UI</vt:lpstr>
      <vt:lpstr>Segoe UI Light</vt:lpstr>
      <vt:lpstr>Times New Roman</vt:lpstr>
      <vt:lpstr>Office 主题​​</vt:lpstr>
      <vt:lpstr>1_Office 主题​​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西南大学 论文答辩</dc:title>
  <dc:creator>yunheishere</dc:creator>
  <cp:keywords>51PPT模板网</cp:keywords>
  <dc:description>www.51pptmoban.com</dc:description>
  <cp:lastModifiedBy>yunhe li</cp:lastModifiedBy>
  <cp:revision>21</cp:revision>
  <dcterms:created xsi:type="dcterms:W3CDTF">2021-05-21T08:13:52Z</dcterms:created>
  <dcterms:modified xsi:type="dcterms:W3CDTF">2025-05-05T14:56:40Z</dcterms:modified>
</cp:coreProperties>
</file>