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67" r:id="rId4"/>
    <p:sldId id="266" r:id="rId5"/>
    <p:sldId id="260" r:id="rId6"/>
    <p:sldId id="261" r:id="rId7"/>
    <p:sldId id="262" r:id="rId8"/>
    <p:sldId id="263" r:id="rId9"/>
    <p:sldId id="259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7FF"/>
    <a:srgbClr val="000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7" autoAdjust="0"/>
  </p:normalViewPr>
  <p:slideViewPr>
    <p:cSldViewPr>
      <p:cViewPr>
        <p:scale>
          <a:sx n="75" d="100"/>
          <a:sy n="75" d="100"/>
        </p:scale>
        <p:origin x="226" y="30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51BC2-F25C-4BF7-95F7-A74904AC2CE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14C47-D2C0-448D-911B-1324277A7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7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4C47-D2C0-448D-911B-1324277A7A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6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4C47-D2C0-448D-911B-1324277A7A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" name="Picture 2" descr="C:\Documents and Settings\Administrator\桌面\logo_副本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1" y="116632"/>
            <a:ext cx="1421432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Documents and Settings\Administrator\桌面\logo_副本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5" y="116632"/>
            <a:ext cx="1512169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Documents and Settings\Administrator\桌面\logo_副本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5" y="116632"/>
            <a:ext cx="1512169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6960097" y="6453336"/>
            <a:ext cx="441649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华北理工大学毕业设计答辩报告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7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7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7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81798" y="597032"/>
            <a:ext cx="7056784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b="1" dirty="0">
                <a:latin typeface="苹方 粗体" panose="020B0600000000000000" pitchFamily="34" charset="-122"/>
                <a:ea typeface="苹方 粗体" panose="020B0600000000000000" pitchFamily="34" charset="-122"/>
              </a:rPr>
              <a:t>基于</a:t>
            </a:r>
            <a:r>
              <a:rPr lang="en-US" altLang="zh-CN" sz="3200" b="1" dirty="0">
                <a:latin typeface="IBM Plex Mono Medium" panose="020B0609050203000203" pitchFamily="49" charset="0"/>
                <a:ea typeface="苹方 粗体" panose="020B0600000000000000" pitchFamily="34" charset="-122"/>
              </a:rPr>
              <a:t>Arduino</a:t>
            </a:r>
            <a:r>
              <a:rPr lang="zh-CN" altLang="zh-CN" sz="3200" b="1" dirty="0">
                <a:latin typeface="苹方 粗体" panose="020B0600000000000000" pitchFamily="34" charset="-122"/>
                <a:ea typeface="苹方 粗体" panose="020B0600000000000000" pitchFamily="34" charset="-122"/>
              </a:rPr>
              <a:t>倒车雷达的设计与实现</a:t>
            </a:r>
            <a:endParaRPr lang="zh-CN" altLang="en-US" sz="4400" b="1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75" y="782988"/>
            <a:ext cx="1774931" cy="4921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30670" y="782987"/>
            <a:ext cx="1761330" cy="4921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noFill/>
              <a:latin typeface="华康俪金黑W8(P)" pitchFamily="34" charset="-122"/>
              <a:ea typeface="华康俪金黑W8(P)" pitchFamily="34" charset="-122"/>
            </a:endParaRP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CD4C34ED-1901-4891-9EAF-0A29DAFEC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71030"/>
              </p:ext>
            </p:extLst>
          </p:nvPr>
        </p:nvGraphicFramePr>
        <p:xfrm>
          <a:off x="3400857" y="2348880"/>
          <a:ext cx="541866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05">
                  <a:extLst>
                    <a:ext uri="{9D8B030D-6E8A-4147-A177-3AD203B41FA5}">
                      <a16:colId xmlns:a16="http://schemas.microsoft.com/office/drawing/2014/main" val="2401402064"/>
                    </a:ext>
                  </a:extLst>
                </a:gridCol>
                <a:gridCol w="3861461">
                  <a:extLst>
                    <a:ext uri="{9D8B030D-6E8A-4147-A177-3AD203B41FA5}">
                      <a16:colId xmlns:a16="http://schemas.microsoft.com/office/drawing/2014/main" val="190537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学  院</a:t>
                      </a:r>
                      <a:endParaRPr lang="en-US" altLang="zh-CN" sz="2400" b="0" dirty="0">
                        <a:solidFill>
                          <a:schemeClr val="bg1"/>
                        </a:solidFill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100" b="0" dirty="0">
                        <a:solidFill>
                          <a:schemeClr val="tx1"/>
                        </a:solidFill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人工智能学院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100" b="0" dirty="0">
                        <a:solidFill>
                          <a:schemeClr val="tx1"/>
                        </a:solidFill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6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班  级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100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计算机科学与技术</a:t>
                      </a:r>
                      <a:r>
                        <a:rPr lang="en-US" altLang="zh-CN" sz="2400" dirty="0"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1</a:t>
                      </a:r>
                      <a:r>
                        <a:rPr lang="zh-CN" altLang="en-US" sz="2400" dirty="0"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班</a:t>
                      </a:r>
                      <a:endParaRPr lang="en-US" altLang="zh-CN" sz="2400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100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8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姓  名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100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刘佳玮</a:t>
                      </a:r>
                      <a:endParaRPr lang="en-US" altLang="zh-CN" sz="2400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100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2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指导教师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100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曾  屹</a:t>
                      </a:r>
                      <a:endParaRPr lang="en-US" altLang="zh-CN" sz="2400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100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20436"/>
                  </a:ext>
                </a:extLst>
              </a:tr>
            </a:tbl>
          </a:graphicData>
        </a:graphic>
      </p:graphicFrame>
      <p:sp>
        <p:nvSpPr>
          <p:cNvPr id="34" name="梯形 33">
            <a:extLst>
              <a:ext uri="{FF2B5EF4-FFF2-40B4-BE49-F238E27FC236}">
                <a16:creationId xmlns:a16="http://schemas.microsoft.com/office/drawing/2014/main" id="{BB5661CE-19AE-496F-82F7-4EF5CB408A00}"/>
              </a:ext>
            </a:extLst>
          </p:cNvPr>
          <p:cNvSpPr/>
          <p:nvPr/>
        </p:nvSpPr>
        <p:spPr>
          <a:xfrm rot="16200000">
            <a:off x="1753706" y="633036"/>
            <a:ext cx="864096" cy="792088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梯形 34">
            <a:extLst>
              <a:ext uri="{FF2B5EF4-FFF2-40B4-BE49-F238E27FC236}">
                <a16:creationId xmlns:a16="http://schemas.microsoft.com/office/drawing/2014/main" id="{69CE8C7D-FF36-4BC8-A338-194386F6F217}"/>
              </a:ext>
            </a:extLst>
          </p:cNvPr>
          <p:cNvSpPr/>
          <p:nvPr/>
        </p:nvSpPr>
        <p:spPr>
          <a:xfrm rot="5400000">
            <a:off x="9602578" y="633034"/>
            <a:ext cx="864096" cy="792088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1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17545FBE-EC0E-40F9-86FF-E213A3924F76}"/>
              </a:ext>
            </a:extLst>
          </p:cNvPr>
          <p:cNvSpPr/>
          <p:nvPr/>
        </p:nvSpPr>
        <p:spPr>
          <a:xfrm>
            <a:off x="2581798" y="597032"/>
            <a:ext cx="7056784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苹方 粗体" panose="020B0600000000000000" pitchFamily="34" charset="-122"/>
                <a:ea typeface="苹方 粗体" panose="020B0600000000000000" pitchFamily="34" charset="-122"/>
              </a:rPr>
              <a:t>结果展示</a:t>
            </a:r>
            <a:endParaRPr lang="zh-CN" altLang="en-US" sz="4400" b="1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7437D94-171E-4AD7-A63A-787DB24F8BEB}"/>
              </a:ext>
            </a:extLst>
          </p:cNvPr>
          <p:cNvSpPr/>
          <p:nvPr/>
        </p:nvSpPr>
        <p:spPr>
          <a:xfrm>
            <a:off x="10430670" y="782987"/>
            <a:ext cx="1761330" cy="4921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noFill/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14D7949C-AA5E-438F-ADFB-666DFE4959F6}"/>
              </a:ext>
            </a:extLst>
          </p:cNvPr>
          <p:cNvSpPr/>
          <p:nvPr/>
        </p:nvSpPr>
        <p:spPr>
          <a:xfrm rot="5400000">
            <a:off x="9602578" y="633034"/>
            <a:ext cx="864096" cy="792088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8104190-49A3-4086-B6DE-3672D59557C8}"/>
              </a:ext>
            </a:extLst>
          </p:cNvPr>
          <p:cNvSpPr/>
          <p:nvPr/>
        </p:nvSpPr>
        <p:spPr>
          <a:xfrm>
            <a:off x="12175" y="782988"/>
            <a:ext cx="1774931" cy="4921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8" name="梯形 37">
            <a:extLst>
              <a:ext uri="{FF2B5EF4-FFF2-40B4-BE49-F238E27FC236}">
                <a16:creationId xmlns:a16="http://schemas.microsoft.com/office/drawing/2014/main" id="{B483C6C4-3444-42D7-A5AC-F8CCFDC59B0D}"/>
              </a:ext>
            </a:extLst>
          </p:cNvPr>
          <p:cNvSpPr/>
          <p:nvPr/>
        </p:nvSpPr>
        <p:spPr>
          <a:xfrm rot="16200000">
            <a:off x="1753706" y="633036"/>
            <a:ext cx="864096" cy="792088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0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94154"/>
              </p:ext>
            </p:extLst>
          </p:nvPr>
        </p:nvGraphicFramePr>
        <p:xfrm>
          <a:off x="784307" y="395888"/>
          <a:ext cx="554461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389">
                <a:tc rowSpan="2">
                  <a:txBody>
                    <a:bodyPr/>
                    <a:lstStyle/>
                    <a:p>
                      <a:pPr algn="ctr"/>
                      <a:endParaRPr lang="en-US" altLang="zh-CN" sz="2000" b="1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  <a:p>
                      <a:pPr algn="ctr"/>
                      <a:r>
                        <a:rPr lang="zh-CN" altLang="en-US" sz="2000" b="1" dirty="0"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选题内容与所做内容</a:t>
                      </a:r>
                      <a:endParaRPr lang="en-US" altLang="zh-CN" sz="2000" b="1" dirty="0"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  <a:p>
                      <a:pPr algn="ctr"/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设计成果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060598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F0CAF2F1-D19E-460B-A303-D86E2A1A2FCD}"/>
              </a:ext>
            </a:extLst>
          </p:cNvPr>
          <p:cNvGrpSpPr/>
          <p:nvPr/>
        </p:nvGrpSpPr>
        <p:grpSpPr>
          <a:xfrm flipH="1">
            <a:off x="1271464" y="1875300"/>
            <a:ext cx="2592288" cy="3600400"/>
            <a:chOff x="1619672" y="1844824"/>
            <a:chExt cx="2592288" cy="36004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4ADC5CE-EB44-4273-A16B-2BF37185CAAA}"/>
                </a:ext>
              </a:extLst>
            </p:cNvPr>
            <p:cNvCxnSpPr/>
            <p:nvPr/>
          </p:nvCxnSpPr>
          <p:spPr>
            <a:xfrm>
              <a:off x="1619672" y="2348880"/>
              <a:ext cx="259228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5CC51C1-81C4-4035-AF2A-AD523EFB1A00}"/>
                </a:ext>
              </a:extLst>
            </p:cNvPr>
            <p:cNvCxnSpPr/>
            <p:nvPr/>
          </p:nvCxnSpPr>
          <p:spPr>
            <a:xfrm flipV="1">
              <a:off x="3707904" y="1844824"/>
              <a:ext cx="0" cy="36004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17">
            <a:extLst>
              <a:ext uri="{FF2B5EF4-FFF2-40B4-BE49-F238E27FC236}">
                <a16:creationId xmlns:a16="http://schemas.microsoft.com/office/drawing/2014/main" id="{378DDC47-1F92-480C-9DE1-69C035034F85}"/>
              </a:ext>
            </a:extLst>
          </p:cNvPr>
          <p:cNvSpPr txBox="1"/>
          <p:nvPr/>
        </p:nvSpPr>
        <p:spPr>
          <a:xfrm>
            <a:off x="2163655" y="2752427"/>
            <a:ext cx="8324831" cy="6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Arduino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 外设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2.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倒车雷达        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倒车影像与上位机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88AA69-57E8-45FC-8ED7-9EB587C8C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404664"/>
            <a:ext cx="5005226" cy="5606947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93E61DD-891A-4553-BAB6-E263B7B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43442"/>
              </p:ext>
            </p:extLst>
          </p:nvPr>
        </p:nvGraphicFramePr>
        <p:xfrm>
          <a:off x="767408" y="353770"/>
          <a:ext cx="5544616" cy="84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rgbClr val="0070C0"/>
                          </a:solidFill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选题内容与所做内容</a:t>
                      </a:r>
                      <a:endParaRPr lang="en-US" altLang="zh-CN" b="0" dirty="0">
                        <a:solidFill>
                          <a:srgbClr val="0070C0"/>
                        </a:solidFill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设计成果</a:t>
                      </a:r>
                      <a:endParaRPr lang="en-US" altLang="zh-CN" sz="2000" b="1" dirty="0">
                        <a:solidFill>
                          <a:schemeClr val="bg1"/>
                        </a:solidFill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0">
                <a:tc>
                  <a:txBody>
                    <a:bodyPr/>
                    <a:lstStyle/>
                    <a:p>
                      <a:pPr algn="ctr"/>
                      <a:endParaRPr lang="zh-CN" altLang="en-US" sz="5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595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280ACC8-FC2C-4F84-9867-3BDB26016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6" y="1412776"/>
            <a:ext cx="6144698" cy="496855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CE6CD39-4A9A-4DBF-A00F-6DEFD9B50486}"/>
              </a:ext>
            </a:extLst>
          </p:cNvPr>
          <p:cNvCxnSpPr/>
          <p:nvPr/>
        </p:nvCxnSpPr>
        <p:spPr>
          <a:xfrm flipH="1">
            <a:off x="1757740" y="3302764"/>
            <a:ext cx="1080120" cy="0"/>
          </a:xfrm>
          <a:prstGeom prst="straightConnector1">
            <a:avLst/>
          </a:prstGeom>
          <a:ln w="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143A81-E8B3-4838-9AD9-6487FC1D59BC}"/>
              </a:ext>
            </a:extLst>
          </p:cNvPr>
          <p:cNvSpPr txBox="1"/>
          <p:nvPr/>
        </p:nvSpPr>
        <p:spPr>
          <a:xfrm>
            <a:off x="551384" y="4046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目录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9672B9-B343-47F1-A7F5-4868EA551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1124744"/>
            <a:ext cx="6732115" cy="4332074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4785EC33-9143-4581-9E87-BCF549934765}"/>
              </a:ext>
            </a:extLst>
          </p:cNvPr>
          <p:cNvSpPr txBox="1"/>
          <p:nvPr/>
        </p:nvSpPr>
        <p:spPr>
          <a:xfrm>
            <a:off x="551384" y="1316510"/>
            <a:ext cx="3406083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Arduino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软件层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IBM Plex Mono Medium" panose="020B0609050203000203" pitchFamily="49" charset="0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   (1)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控制功能设计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IBM Plex Mono Medium" panose="020B0609050203000203" pitchFamily="49" charset="0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   (2)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感知功能设计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IBM Plex Mono Medium" panose="020B0609050203000203" pitchFamily="49" charset="0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   (3)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通信功能设计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IBM Plex Mono Medium" panose="020B0609050203000203" pitchFamily="49" charset="0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端上位机软件层    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(1)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显示功能设计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(2)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通信功能设计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BC6581-440C-462A-A24D-34FC35E58E71}"/>
              </a:ext>
            </a:extLst>
          </p:cNvPr>
          <p:cNvSpPr/>
          <p:nvPr/>
        </p:nvSpPr>
        <p:spPr>
          <a:xfrm>
            <a:off x="6096000" y="2348880"/>
            <a:ext cx="12241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Arduino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软件层</a:t>
            </a:r>
          </a:p>
        </p:txBody>
      </p:sp>
    </p:spTree>
    <p:extLst>
      <p:ext uri="{BB962C8B-B14F-4D97-AF65-F5344CB8AC3E}">
        <p14:creationId xmlns:p14="http://schemas.microsoft.com/office/powerpoint/2010/main" val="66926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29628"/>
              </p:ext>
            </p:extLst>
          </p:nvPr>
        </p:nvGraphicFramePr>
        <p:xfrm>
          <a:off x="551384" y="260648"/>
          <a:ext cx="6624000" cy="6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控制功能设计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IBM Plex Mono Medium" panose="020B0609050203000203" pitchFamily="49" charset="0"/>
                          <a:ea typeface="微软雅黑" pitchFamily="34" charset="-122"/>
                        </a:rPr>
                        <a:t>感知</a:t>
                      </a:r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功能设计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通信功能设计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PC</a:t>
                      </a:r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端软件设计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37">
                <a:tc v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" name="图片 34">
            <a:extLst>
              <a:ext uri="{FF2B5EF4-FFF2-40B4-BE49-F238E27FC236}">
                <a16:creationId xmlns:a16="http://schemas.microsoft.com/office/drawing/2014/main" id="{2A570C06-7813-4215-949B-5A0687E75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2996952"/>
            <a:ext cx="4536504" cy="3285490"/>
          </a:xfrm>
          <a:prstGeom prst="rect">
            <a:avLst/>
          </a:prstGeom>
        </p:spPr>
      </p:pic>
      <p:sp>
        <p:nvSpPr>
          <p:cNvPr id="36" name="TextBox 18">
            <a:extLst>
              <a:ext uri="{FF2B5EF4-FFF2-40B4-BE49-F238E27FC236}">
                <a16:creationId xmlns:a16="http://schemas.microsoft.com/office/drawing/2014/main" id="{8A8DAAF5-6421-42B3-B078-EEAFBACAC3CC}"/>
              </a:ext>
            </a:extLst>
          </p:cNvPr>
          <p:cNvSpPr txBox="1"/>
          <p:nvPr/>
        </p:nvSpPr>
        <p:spPr>
          <a:xfrm>
            <a:off x="551384" y="1124744"/>
            <a:ext cx="5136236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读取用户发送的指令并解析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根据指令完成：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）控制车辆的前进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、后退和转向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80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81854"/>
              </p:ext>
            </p:extLst>
          </p:nvPr>
        </p:nvGraphicFramePr>
        <p:xfrm>
          <a:off x="479376" y="260648"/>
          <a:ext cx="6624000" cy="6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控制功能设计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感知功能设计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通信功能设计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PC</a:t>
                      </a:r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端软件设计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3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28B32F1A-557B-40A4-9566-192ADBC7D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26799" y="1678124"/>
            <a:ext cx="5727921" cy="3181004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86031625-20D8-4FEC-B1A2-207AD963D41B}"/>
              </a:ext>
            </a:extLst>
          </p:cNvPr>
          <p:cNvSpPr txBox="1"/>
          <p:nvPr/>
        </p:nvSpPr>
        <p:spPr>
          <a:xfrm>
            <a:off x="551384" y="1124744"/>
            <a:ext cx="5832648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进入倒车后，探测车身与后方障碍物的距离；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将距离发送给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当距离低于安全阈值时，紧急停车；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退出倒车模式后，关闭探测功能模块。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39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91901"/>
              </p:ext>
            </p:extLst>
          </p:nvPr>
        </p:nvGraphicFramePr>
        <p:xfrm>
          <a:off x="479376" y="260648"/>
          <a:ext cx="6624000" cy="6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控制功能设计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感知功能设计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通信功能设计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PC</a:t>
                      </a:r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端软件设计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3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32C7CC1-5087-4BDC-A174-698FA9EA63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32810" y="1576643"/>
            <a:ext cx="5263287" cy="2952328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F5F2F0F4-D3F4-4C7A-B918-0F5A48D3D876}"/>
              </a:ext>
            </a:extLst>
          </p:cNvPr>
          <p:cNvSpPr txBox="1"/>
          <p:nvPr/>
        </p:nvSpPr>
        <p:spPr>
          <a:xfrm>
            <a:off x="659398" y="1340768"/>
            <a:ext cx="5832648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端发送指令，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Arduino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端接收；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Arduino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端发送距离信息，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端接收；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蓝牙模块位于通信枢纽。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ACFE32-534B-4E97-8188-83B4E3B836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861048"/>
            <a:ext cx="7260468" cy="18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46137"/>
              </p:ext>
            </p:extLst>
          </p:nvPr>
        </p:nvGraphicFramePr>
        <p:xfrm>
          <a:off x="479376" y="260648"/>
          <a:ext cx="6624000" cy="6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控制功能设计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感知功能设计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通信功能设计</a:t>
                      </a: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PC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端软件设计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37"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ADE8947-8936-42A4-88D3-841260B6F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448780"/>
            <a:ext cx="5163889" cy="3960440"/>
          </a:xfrm>
          <a:prstGeom prst="rect">
            <a:avLst/>
          </a:prstGeom>
        </p:spPr>
      </p:pic>
      <p:sp>
        <p:nvSpPr>
          <p:cNvPr id="5" name="TextBox 18">
            <a:extLst>
              <a:ext uri="{FF2B5EF4-FFF2-40B4-BE49-F238E27FC236}">
                <a16:creationId xmlns:a16="http://schemas.microsoft.com/office/drawing/2014/main" id="{BFCC0299-0AAA-4DBF-B12A-53D7D0D62709}"/>
              </a:ext>
            </a:extLst>
          </p:cNvPr>
          <p:cNvSpPr txBox="1"/>
          <p:nvPr/>
        </p:nvSpPr>
        <p:spPr>
          <a:xfrm>
            <a:off x="6343571" y="1558443"/>
            <a:ext cx="5832648" cy="308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显示功能：多线程工作；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）软件布局：创建场景、实体和控件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）主线程：负责软件显示；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）子线程：负责读取距离信息。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通信功能：与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IBM Plex Mono Medium" panose="020B0609050203000203" pitchFamily="49" charset="0"/>
                <a:ea typeface="微软雅黑" pitchFamily="34" charset="-122"/>
              </a:rPr>
              <a:t>Arduino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端交互；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604FF09-37C5-49ED-A8E8-7DB3001A8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94363"/>
              </p:ext>
            </p:extLst>
          </p:nvPr>
        </p:nvGraphicFramePr>
        <p:xfrm>
          <a:off x="1055440" y="476672"/>
          <a:ext cx="5544616" cy="83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rgbClr val="0070C0"/>
                          </a:solidFill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选题内容与所做内容</a:t>
                      </a:r>
                      <a:endParaRPr lang="en-US" altLang="zh-CN" b="0" dirty="0">
                        <a:solidFill>
                          <a:srgbClr val="0070C0"/>
                        </a:solidFill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Noto Sans Mono CJK SC Regular" panose="020B0500000000000000" pitchFamily="34" charset="-122"/>
                          <a:ea typeface="Noto Sans Mono CJK SC Regular" panose="020B0500000000000000" pitchFamily="34" charset="-122"/>
                        </a:rPr>
                        <a:t>设计成果</a:t>
                      </a:r>
                      <a:endParaRPr lang="en-US" altLang="zh-CN" sz="2000" b="1" dirty="0">
                        <a:solidFill>
                          <a:schemeClr val="bg1"/>
                        </a:solidFill>
                        <a:latin typeface="Noto Sans Mono CJK SC Regular" panose="020B0500000000000000" pitchFamily="34" charset="-122"/>
                        <a:ea typeface="Noto Sans Mono CJK SC Regular" panose="020B0500000000000000" pitchFamily="34" charset="-122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09">
                <a:tc>
                  <a:txBody>
                    <a:bodyPr/>
                    <a:lstStyle/>
                    <a:p>
                      <a:pPr algn="ctr"/>
                      <a:endParaRPr lang="zh-CN" altLang="en-US" sz="5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759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9139C30-1B04-4A77-9D0C-B4365AE5D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" y="1556791"/>
            <a:ext cx="6010098" cy="45101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B94F86-6131-402C-B48F-313D49125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615771"/>
            <a:ext cx="5112568" cy="43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6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299</Words>
  <Application>Microsoft Office PowerPoint</Application>
  <PresentationFormat>宽屏</PresentationFormat>
  <Paragraphs>66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Noto Sans CJK SC Medium</vt:lpstr>
      <vt:lpstr>Noto Sans Mono CJK SC Regular</vt:lpstr>
      <vt:lpstr>华康俪金黑W8(P)</vt:lpstr>
      <vt:lpstr>苹方 粗体</vt:lpstr>
      <vt:lpstr>微软雅黑</vt:lpstr>
      <vt:lpstr>Arial</vt:lpstr>
      <vt:lpstr>Calibri</vt:lpstr>
      <vt:lpstr>IBM Plex Mono Medium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刘 佳玮</cp:lastModifiedBy>
  <cp:revision>208</cp:revision>
  <dcterms:modified xsi:type="dcterms:W3CDTF">2020-06-22T01:55:39Z</dcterms:modified>
</cp:coreProperties>
</file>