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1"/>
  </p:notesMasterIdLst>
  <p:sldIdLst>
    <p:sldId id="256" r:id="rId2"/>
    <p:sldId id="257" r:id="rId3"/>
    <p:sldId id="269" r:id="rId4"/>
    <p:sldId id="258" r:id="rId5"/>
    <p:sldId id="260" r:id="rId6"/>
    <p:sldId id="259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0" r:id="rId16"/>
    <p:sldId id="271" r:id="rId17"/>
    <p:sldId id="272" r:id="rId18"/>
    <p:sldId id="273" r:id="rId19"/>
    <p:sldId id="274" r:id="rId20"/>
  </p:sldIdLst>
  <p:sldSz cx="9144000" cy="5143500" type="screen16x9"/>
  <p:notesSz cx="6858000" cy="9144000"/>
  <p:embeddedFontLst>
    <p:embeddedFont>
      <p:font typeface="Helvetica Neue" panose="02000503000000020004" pitchFamily="2" charset="0"/>
      <p:regular r:id="rId22"/>
      <p:bold r:id="rId23"/>
      <p:italic r:id="rId24"/>
      <p:boldItalic r:id="rId25"/>
    </p:embeddedFont>
    <p:embeddedFont>
      <p:font typeface="IBM Plex Mono" panose="020B0509050203000203" pitchFamily="49" charset="77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170">
          <p15:clr>
            <a:srgbClr val="747775"/>
          </p15:clr>
        </p15:guide>
        <p15:guide id="2" pos="5590">
          <p15:clr>
            <a:srgbClr val="747775"/>
          </p15:clr>
        </p15:guide>
        <p15:guide id="3" orient="horz" pos="170">
          <p15:clr>
            <a:srgbClr val="747775"/>
          </p15:clr>
        </p15:guide>
        <p15:guide id="4" orient="horz" pos="307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84"/>
  </p:normalViewPr>
  <p:slideViewPr>
    <p:cSldViewPr snapToGrid="0">
      <p:cViewPr varScale="1">
        <p:scale>
          <a:sx n="120" d="100"/>
          <a:sy n="120" d="100"/>
        </p:scale>
        <p:origin x="200" y="520"/>
      </p:cViewPr>
      <p:guideLst>
        <p:guide pos="170"/>
        <p:guide pos="5590"/>
        <p:guide orient="horz" pos="170"/>
        <p:guide orient="horz" pos="30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78bc5fc1cf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78bc5fc1cf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7801aec8b5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7801aec8b5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77db5b7ded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77db5b7ded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78bc5fc1cf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78bc5fc1cf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78bc5fc1cf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78bc5fc1cf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78bc5fc1cf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78bc5fc1cf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77b282784c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277b282784c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77b282784c_0_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277b282784c_0_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277b282784c_0_2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277b282784c_0_2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277b282784c_0_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277b282784c_0_2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278bc5fc1cf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278bc5fc1cf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77b282784c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77b282784c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78cea05d7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78cea05d7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77b282784c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77b282784c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77b282784c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77b282784c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7801aec8b5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7801aec8b5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77db5b7ded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77db5b7ded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77b282784c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77b282784c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7801aec8b5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7801aec8b5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5416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l="29171" t="16281" r="18977" b="14196"/>
          <a:stretch/>
        </p:blipFill>
        <p:spPr>
          <a:xfrm>
            <a:off x="1127925" y="0"/>
            <a:ext cx="6820742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84189" y="270010"/>
            <a:ext cx="1489812" cy="22915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2084268" y="1658931"/>
            <a:ext cx="4908056" cy="1218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lnSpc>
                <a:spcPct val="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4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Мониторинг ареала обитания животных</a:t>
            </a:r>
            <a:endParaRPr sz="440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236300" y="3114675"/>
            <a:ext cx="8604000" cy="14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Имя Фамилия</a:t>
            </a:r>
            <a:endParaRPr sz="13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000" y="270000"/>
            <a:ext cx="1435888" cy="8685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84250" y="270000"/>
            <a:ext cx="1489751" cy="22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1"/>
          <p:cNvSpPr/>
          <p:nvPr/>
        </p:nvSpPr>
        <p:spPr>
          <a:xfrm>
            <a:off x="270000" y="2531525"/>
            <a:ext cx="2715000" cy="2342700"/>
          </a:xfrm>
          <a:prstGeom prst="roundRect">
            <a:avLst>
              <a:gd name="adj" fmla="val 7925"/>
            </a:avLst>
          </a:prstGeom>
          <a:solidFill>
            <a:srgbClr val="EBED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21"/>
          <p:cNvSpPr txBox="1"/>
          <p:nvPr/>
        </p:nvSpPr>
        <p:spPr>
          <a:xfrm>
            <a:off x="498600" y="2760125"/>
            <a:ext cx="22578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Первый заголовок</a:t>
            </a:r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0" name="Google Shape;140;p21"/>
          <p:cNvSpPr txBox="1"/>
          <p:nvPr/>
        </p:nvSpPr>
        <p:spPr>
          <a:xfrm>
            <a:off x="861275" y="3186400"/>
            <a:ext cx="1895100" cy="14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онлайн-магистратура </a:t>
            </a:r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сообщество экспертов и менторов</a:t>
            </a:r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подготовка на реальных задачах</a:t>
            </a:r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1" name="Google Shape;141;p21"/>
          <p:cNvSpPr txBox="1"/>
          <p:nvPr/>
        </p:nvSpPr>
        <p:spPr>
          <a:xfrm>
            <a:off x="498600" y="3186405"/>
            <a:ext cx="264900" cy="12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FA541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01</a:t>
            </a:r>
            <a:endParaRPr sz="1200">
              <a:solidFill>
                <a:srgbClr val="FA541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A541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FA541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02</a:t>
            </a:r>
            <a:endParaRPr sz="1200">
              <a:solidFill>
                <a:srgbClr val="FA541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A541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A541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FA541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03</a:t>
            </a:r>
            <a:endParaRPr sz="1200">
              <a:solidFill>
                <a:srgbClr val="FA541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2" name="Google Shape;142;p21"/>
          <p:cNvSpPr/>
          <p:nvPr/>
        </p:nvSpPr>
        <p:spPr>
          <a:xfrm>
            <a:off x="3214500" y="2531525"/>
            <a:ext cx="2715000" cy="2342700"/>
          </a:xfrm>
          <a:prstGeom prst="roundRect">
            <a:avLst>
              <a:gd name="adj" fmla="val 7925"/>
            </a:avLst>
          </a:prstGeom>
          <a:solidFill>
            <a:srgbClr val="EBED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21"/>
          <p:cNvSpPr txBox="1"/>
          <p:nvPr/>
        </p:nvSpPr>
        <p:spPr>
          <a:xfrm>
            <a:off x="3443100" y="2760125"/>
            <a:ext cx="22578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Второй заголовок</a:t>
            </a:r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4" name="Google Shape;144;p21"/>
          <p:cNvSpPr txBox="1"/>
          <p:nvPr/>
        </p:nvSpPr>
        <p:spPr>
          <a:xfrm>
            <a:off x="3805775" y="3186400"/>
            <a:ext cx="1895100" cy="14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онлайн-магистратура </a:t>
            </a:r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сообщество экспертов и менторов</a:t>
            </a:r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подготовка на реальных задачах</a:t>
            </a:r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5" name="Google Shape;145;p21"/>
          <p:cNvSpPr txBox="1"/>
          <p:nvPr/>
        </p:nvSpPr>
        <p:spPr>
          <a:xfrm>
            <a:off x="3443100" y="3186405"/>
            <a:ext cx="264900" cy="12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FA541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01</a:t>
            </a:r>
            <a:endParaRPr sz="1200">
              <a:solidFill>
                <a:srgbClr val="FA541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A541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FA541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02</a:t>
            </a:r>
            <a:endParaRPr sz="1200">
              <a:solidFill>
                <a:srgbClr val="FA541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A541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A541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FA541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03</a:t>
            </a:r>
            <a:endParaRPr sz="1200">
              <a:solidFill>
                <a:srgbClr val="FA541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6" name="Google Shape;146;p21"/>
          <p:cNvSpPr/>
          <p:nvPr/>
        </p:nvSpPr>
        <p:spPr>
          <a:xfrm>
            <a:off x="6159000" y="2531525"/>
            <a:ext cx="2715000" cy="2342700"/>
          </a:xfrm>
          <a:prstGeom prst="roundRect">
            <a:avLst>
              <a:gd name="adj" fmla="val 7925"/>
            </a:avLst>
          </a:prstGeom>
          <a:solidFill>
            <a:srgbClr val="EBED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1"/>
          <p:cNvSpPr txBox="1"/>
          <p:nvPr/>
        </p:nvSpPr>
        <p:spPr>
          <a:xfrm>
            <a:off x="6387600" y="2760125"/>
            <a:ext cx="22578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Третий заголовок</a:t>
            </a:r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8" name="Google Shape;148;p21"/>
          <p:cNvSpPr txBox="1"/>
          <p:nvPr/>
        </p:nvSpPr>
        <p:spPr>
          <a:xfrm>
            <a:off x="6750275" y="3186400"/>
            <a:ext cx="1895100" cy="14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онлайн-магистратура </a:t>
            </a:r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сообщество экспертов и менторов</a:t>
            </a:r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подготовка на реальных задачах</a:t>
            </a:r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9" name="Google Shape;149;p21"/>
          <p:cNvSpPr txBox="1"/>
          <p:nvPr/>
        </p:nvSpPr>
        <p:spPr>
          <a:xfrm>
            <a:off x="6387600" y="3186405"/>
            <a:ext cx="264900" cy="12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FA541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01</a:t>
            </a:r>
            <a:endParaRPr sz="1200">
              <a:solidFill>
                <a:srgbClr val="FA541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A541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FA541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02</a:t>
            </a:r>
            <a:endParaRPr sz="1200">
              <a:solidFill>
                <a:srgbClr val="FA541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A541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A541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FA541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03</a:t>
            </a:r>
            <a:endParaRPr sz="1200">
              <a:solidFill>
                <a:srgbClr val="FA541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2"/>
          <p:cNvSpPr/>
          <p:nvPr/>
        </p:nvSpPr>
        <p:spPr>
          <a:xfrm>
            <a:off x="2478375" y="1594575"/>
            <a:ext cx="6395700" cy="3279000"/>
          </a:xfrm>
          <a:prstGeom prst="roundRect">
            <a:avLst>
              <a:gd name="adj" fmla="val 6763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5" name="Google Shape;155;p22"/>
          <p:cNvPicPr preferRelativeResize="0"/>
          <p:nvPr/>
        </p:nvPicPr>
        <p:blipFill rotWithShape="1">
          <a:blip r:embed="rId3">
            <a:alphaModFix/>
          </a:blip>
          <a:srcRect l="10656" t="13498" r="36244" b="4095"/>
          <a:stretch/>
        </p:blipFill>
        <p:spPr>
          <a:xfrm>
            <a:off x="270000" y="2890213"/>
            <a:ext cx="1242900" cy="12426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156" name="Google Shape;156;p22"/>
          <p:cNvSpPr txBox="1"/>
          <p:nvPr/>
        </p:nvSpPr>
        <p:spPr>
          <a:xfrm>
            <a:off x="270075" y="4263900"/>
            <a:ext cx="19788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Дмитрий Ботов</a:t>
            </a:r>
            <a:endParaRPr sz="12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9999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Руководитель проекта AI Talent Hub</a:t>
            </a:r>
            <a:endParaRPr sz="1200">
              <a:solidFill>
                <a:srgbClr val="99999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7" name="Google Shape;157;p22"/>
          <p:cNvSpPr txBox="1"/>
          <p:nvPr/>
        </p:nvSpPr>
        <p:spPr>
          <a:xfrm>
            <a:off x="3214500" y="1865275"/>
            <a:ext cx="5152800" cy="13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Уже в университете необходимо готовить специалистов, которые могут работать в бизнес-среде без долгой адаптации в компании</a:t>
            </a:r>
            <a:endParaRPr sz="2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8" name="Google Shape;158;p22"/>
          <p:cNvSpPr/>
          <p:nvPr/>
        </p:nvSpPr>
        <p:spPr>
          <a:xfrm>
            <a:off x="2478375" y="4023000"/>
            <a:ext cx="850500" cy="850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2"/>
          <p:cNvSpPr txBox="1"/>
          <p:nvPr/>
        </p:nvSpPr>
        <p:spPr>
          <a:xfrm>
            <a:off x="2706975" y="1594575"/>
            <a:ext cx="2781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5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«</a:t>
            </a:r>
            <a:endParaRPr sz="5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0" name="Google Shape;160;p22"/>
          <p:cNvSpPr txBox="1"/>
          <p:nvPr/>
        </p:nvSpPr>
        <p:spPr>
          <a:xfrm>
            <a:off x="8367300" y="3980425"/>
            <a:ext cx="2781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50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»</a:t>
            </a:r>
            <a:endParaRPr sz="50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61" name="Google Shape;16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9992" y="270000"/>
            <a:ext cx="1435900" cy="868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84189" y="270010"/>
            <a:ext cx="1489812" cy="22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000" y="270000"/>
            <a:ext cx="1435888" cy="8685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84250" y="270000"/>
            <a:ext cx="1489751" cy="22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70000" y="1594083"/>
            <a:ext cx="8604027" cy="3281118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3"/>
          <p:cNvSpPr txBox="1"/>
          <p:nvPr/>
        </p:nvSpPr>
        <p:spPr>
          <a:xfrm>
            <a:off x="422388" y="1746475"/>
            <a:ext cx="10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2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2009</a:t>
            </a:r>
            <a:endParaRPr sz="22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171" name="Google Shape;171;p23"/>
          <p:cNvSpPr txBox="1"/>
          <p:nvPr/>
        </p:nvSpPr>
        <p:spPr>
          <a:xfrm>
            <a:off x="3740713" y="1746475"/>
            <a:ext cx="10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2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2016</a:t>
            </a:r>
            <a:endParaRPr sz="22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172" name="Google Shape;172;p23"/>
          <p:cNvSpPr txBox="1"/>
          <p:nvPr/>
        </p:nvSpPr>
        <p:spPr>
          <a:xfrm>
            <a:off x="7047463" y="1746475"/>
            <a:ext cx="10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2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2023</a:t>
            </a:r>
            <a:endParaRPr sz="22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173" name="Google Shape;173;p23"/>
          <p:cNvSpPr txBox="1"/>
          <p:nvPr/>
        </p:nvSpPr>
        <p:spPr>
          <a:xfrm>
            <a:off x="422400" y="3476000"/>
            <a:ext cx="1674000" cy="12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крупнейшая онлайн- магистратура по подготовке Middle ML-инженеров в рабочем процессе ИТ-компаний</a:t>
            </a:r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4" name="Google Shape;174;p23"/>
          <p:cNvSpPr txBox="1"/>
          <p:nvPr/>
        </p:nvSpPr>
        <p:spPr>
          <a:xfrm>
            <a:off x="3735000" y="3476000"/>
            <a:ext cx="1674000" cy="12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крупнейшая онлайн- магистратура по подготовке Middle ML-инженеров в рабочем процессе ИТ-компаний</a:t>
            </a:r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5" name="Google Shape;175;p23"/>
          <p:cNvSpPr txBox="1"/>
          <p:nvPr/>
        </p:nvSpPr>
        <p:spPr>
          <a:xfrm>
            <a:off x="7047600" y="3476000"/>
            <a:ext cx="1674000" cy="12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крупнейшая онлайн- магистратура по подготовке Middle ML-инженеров в рабочем процессе ИТ-компаний</a:t>
            </a:r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0000" y="1592392"/>
            <a:ext cx="8604001" cy="32811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0000" y="270000"/>
            <a:ext cx="1435888" cy="8685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84250" y="270000"/>
            <a:ext cx="1489751" cy="22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4"/>
          <p:cNvSpPr txBox="1"/>
          <p:nvPr/>
        </p:nvSpPr>
        <p:spPr>
          <a:xfrm>
            <a:off x="422388" y="1670275"/>
            <a:ext cx="10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2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2020</a:t>
            </a:r>
            <a:endParaRPr sz="22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184" name="Google Shape;184;p24"/>
          <p:cNvSpPr txBox="1"/>
          <p:nvPr/>
        </p:nvSpPr>
        <p:spPr>
          <a:xfrm>
            <a:off x="422400" y="4111500"/>
            <a:ext cx="13818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крупнейшая онлайн- магистратура</a:t>
            </a:r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5" name="Google Shape;185;p24"/>
          <p:cNvSpPr txBox="1"/>
          <p:nvPr/>
        </p:nvSpPr>
        <p:spPr>
          <a:xfrm>
            <a:off x="2729463" y="1669438"/>
            <a:ext cx="10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2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2021</a:t>
            </a:r>
            <a:endParaRPr sz="22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186" name="Google Shape;186;p24"/>
          <p:cNvSpPr txBox="1"/>
          <p:nvPr/>
        </p:nvSpPr>
        <p:spPr>
          <a:xfrm>
            <a:off x="2729475" y="4110663"/>
            <a:ext cx="13818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крупнейшая онлайн- магистратура</a:t>
            </a:r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7" name="Google Shape;187;p24"/>
          <p:cNvSpPr txBox="1"/>
          <p:nvPr/>
        </p:nvSpPr>
        <p:spPr>
          <a:xfrm>
            <a:off x="5032713" y="1669850"/>
            <a:ext cx="10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2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2022</a:t>
            </a:r>
            <a:endParaRPr sz="22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188" name="Google Shape;188;p24"/>
          <p:cNvSpPr txBox="1"/>
          <p:nvPr/>
        </p:nvSpPr>
        <p:spPr>
          <a:xfrm>
            <a:off x="5032725" y="4111075"/>
            <a:ext cx="13818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крупнейшая онлайн- магистратура</a:t>
            </a:r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9" name="Google Shape;189;p24"/>
          <p:cNvSpPr txBox="1"/>
          <p:nvPr/>
        </p:nvSpPr>
        <p:spPr>
          <a:xfrm>
            <a:off x="7339788" y="1669013"/>
            <a:ext cx="1049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2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2023</a:t>
            </a:r>
            <a:endParaRPr sz="22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190" name="Google Shape;190;p24"/>
          <p:cNvSpPr txBox="1"/>
          <p:nvPr/>
        </p:nvSpPr>
        <p:spPr>
          <a:xfrm>
            <a:off x="7339800" y="4110238"/>
            <a:ext cx="13818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крупнейшая онлайн- магистратура</a:t>
            </a:r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Google Shape;195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0000" y="1592392"/>
            <a:ext cx="8604001" cy="32811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0000" y="270000"/>
            <a:ext cx="1435888" cy="8685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84250" y="270000"/>
            <a:ext cx="1489751" cy="22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25"/>
          <p:cNvSpPr txBox="1"/>
          <p:nvPr/>
        </p:nvSpPr>
        <p:spPr>
          <a:xfrm>
            <a:off x="422388" y="1670275"/>
            <a:ext cx="10497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50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1</a:t>
            </a:r>
            <a:endParaRPr sz="50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199" name="Google Shape;199;p25"/>
          <p:cNvSpPr txBox="1"/>
          <p:nvPr/>
        </p:nvSpPr>
        <p:spPr>
          <a:xfrm>
            <a:off x="422400" y="4111500"/>
            <a:ext cx="13818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крупнейшая онлайн- магистратура</a:t>
            </a:r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0" name="Google Shape;200;p25"/>
          <p:cNvSpPr txBox="1"/>
          <p:nvPr/>
        </p:nvSpPr>
        <p:spPr>
          <a:xfrm>
            <a:off x="2729463" y="1669438"/>
            <a:ext cx="10497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50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2</a:t>
            </a:r>
            <a:endParaRPr sz="50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01" name="Google Shape;201;p25"/>
          <p:cNvSpPr txBox="1"/>
          <p:nvPr/>
        </p:nvSpPr>
        <p:spPr>
          <a:xfrm>
            <a:off x="2729475" y="4110663"/>
            <a:ext cx="13818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крупнейшая онлайн- магистратура</a:t>
            </a:r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2" name="Google Shape;202;p25"/>
          <p:cNvSpPr txBox="1"/>
          <p:nvPr/>
        </p:nvSpPr>
        <p:spPr>
          <a:xfrm>
            <a:off x="5032713" y="1669850"/>
            <a:ext cx="10497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50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3</a:t>
            </a:r>
            <a:endParaRPr sz="50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03" name="Google Shape;203;p25"/>
          <p:cNvSpPr txBox="1"/>
          <p:nvPr/>
        </p:nvSpPr>
        <p:spPr>
          <a:xfrm>
            <a:off x="5032725" y="4111075"/>
            <a:ext cx="13818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крупнейшая онлайн- магистратура</a:t>
            </a:r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4" name="Google Shape;204;p25"/>
          <p:cNvSpPr txBox="1"/>
          <p:nvPr/>
        </p:nvSpPr>
        <p:spPr>
          <a:xfrm>
            <a:off x="7339788" y="1669013"/>
            <a:ext cx="10497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50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4</a:t>
            </a:r>
            <a:endParaRPr sz="50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05" name="Google Shape;205;p25"/>
          <p:cNvSpPr txBox="1"/>
          <p:nvPr/>
        </p:nvSpPr>
        <p:spPr>
          <a:xfrm>
            <a:off x="7339800" y="4110238"/>
            <a:ext cx="13818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крупнейшая онлайн- магистратура</a:t>
            </a:r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5416"/>
        </a:solidFill>
        <a:effectLst/>
      </p:bgPr>
    </p:bg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" name="Google Shape;24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84189" y="270010"/>
            <a:ext cx="1489812" cy="229150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27"/>
          <p:cNvSpPr txBox="1"/>
          <p:nvPr/>
        </p:nvSpPr>
        <p:spPr>
          <a:xfrm>
            <a:off x="4686900" y="4602600"/>
            <a:ext cx="4187100" cy="27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Название раздела</a:t>
            </a:r>
            <a:endParaRPr sz="22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46" name="Google Shape;246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0000" y="270000"/>
            <a:ext cx="3063600" cy="460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5416"/>
        </a:solidFill>
        <a:effectLst/>
      </p:bgPr>
    </p:bg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" name="Google Shape;25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84189" y="270010"/>
            <a:ext cx="1489812" cy="229150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28"/>
          <p:cNvSpPr txBox="1"/>
          <p:nvPr/>
        </p:nvSpPr>
        <p:spPr>
          <a:xfrm>
            <a:off x="4686900" y="4602600"/>
            <a:ext cx="4187100" cy="27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Название раздела</a:t>
            </a:r>
            <a:endParaRPr sz="22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53" name="Google Shape;253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0001" y="270000"/>
            <a:ext cx="2999968" cy="460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5416"/>
        </a:solidFill>
        <a:effectLst/>
      </p:bgPr>
    </p:bg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8" name="Google Shape;25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84189" y="270010"/>
            <a:ext cx="1489812" cy="229150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29"/>
          <p:cNvSpPr txBox="1"/>
          <p:nvPr/>
        </p:nvSpPr>
        <p:spPr>
          <a:xfrm>
            <a:off x="4686900" y="4602600"/>
            <a:ext cx="4187100" cy="27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Название раздела</a:t>
            </a:r>
            <a:endParaRPr sz="22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60" name="Google Shape;260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0000" y="269997"/>
            <a:ext cx="3488325" cy="460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5416"/>
        </a:solidFill>
        <a:effectLst/>
      </p:bgPr>
    </p:bg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5" name="Google Shape;26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84189" y="270010"/>
            <a:ext cx="1489812" cy="229150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30"/>
          <p:cNvSpPr txBox="1"/>
          <p:nvPr/>
        </p:nvSpPr>
        <p:spPr>
          <a:xfrm>
            <a:off x="4686900" y="4602600"/>
            <a:ext cx="4187100" cy="27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Название раздела</a:t>
            </a:r>
            <a:endParaRPr sz="22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67" name="Google Shape;267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0001" y="270000"/>
            <a:ext cx="3018250" cy="465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2" name="Google Shape;27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992" y="270000"/>
            <a:ext cx="1435900" cy="868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84189" y="270010"/>
            <a:ext cx="1489812" cy="229150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31"/>
          <p:cNvSpPr txBox="1"/>
          <p:nvPr/>
        </p:nvSpPr>
        <p:spPr>
          <a:xfrm>
            <a:off x="4669193" y="4263900"/>
            <a:ext cx="12603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e-mail</a:t>
            </a:r>
            <a:endParaRPr sz="12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telegram</a:t>
            </a:r>
            <a:endParaRPr sz="12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телефон</a:t>
            </a:r>
            <a:endParaRPr sz="12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275" name="Google Shape;275;p31"/>
          <p:cNvPicPr preferRelativeResize="0"/>
          <p:nvPr/>
        </p:nvPicPr>
        <p:blipFill rotWithShape="1">
          <a:blip r:embed="rId5">
            <a:alphaModFix/>
          </a:blip>
          <a:srcRect l="10656" t="13498" r="36244" b="4095"/>
          <a:stretch/>
        </p:blipFill>
        <p:spPr>
          <a:xfrm>
            <a:off x="270000" y="2870788"/>
            <a:ext cx="1242900" cy="12426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276" name="Google Shape;276;p31"/>
          <p:cNvSpPr txBox="1"/>
          <p:nvPr/>
        </p:nvSpPr>
        <p:spPr>
          <a:xfrm>
            <a:off x="270075" y="4263900"/>
            <a:ext cx="19788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Дмитрий Ботов</a:t>
            </a:r>
            <a:endParaRPr sz="12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999999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Руководитель проекта AI Talent Hub</a:t>
            </a:r>
            <a:endParaRPr sz="1200">
              <a:solidFill>
                <a:srgbClr val="999999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77" name="Google Shape;277;p31"/>
          <p:cNvSpPr txBox="1"/>
          <p:nvPr/>
        </p:nvSpPr>
        <p:spPr>
          <a:xfrm>
            <a:off x="6158958" y="4263900"/>
            <a:ext cx="27150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example@ai.com</a:t>
            </a:r>
            <a:endParaRPr sz="12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example</a:t>
            </a:r>
            <a:endParaRPr sz="12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8 123 456 78 90</a:t>
            </a:r>
            <a:endParaRPr sz="12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/>
        </p:nvSpPr>
        <p:spPr>
          <a:xfrm>
            <a:off x="270050" y="3180300"/>
            <a:ext cx="19788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Рубрикатор</a:t>
            </a:r>
            <a:endParaRPr sz="22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992" y="270000"/>
            <a:ext cx="1435900" cy="868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84189" y="270010"/>
            <a:ext cx="1489812" cy="22915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/>
        </p:nvSpPr>
        <p:spPr>
          <a:xfrm>
            <a:off x="3950613" y="3180300"/>
            <a:ext cx="506700" cy="16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200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rPr>
              <a:t>1 </a:t>
            </a:r>
            <a:endParaRPr sz="2200">
              <a:solidFill>
                <a:schemeClr val="l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200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rPr>
              <a:t>2</a:t>
            </a:r>
            <a:endParaRPr sz="2200">
              <a:solidFill>
                <a:schemeClr val="l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200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rPr>
              <a:t>3</a:t>
            </a:r>
            <a:endParaRPr sz="2200">
              <a:solidFill>
                <a:schemeClr val="l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200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rPr>
              <a:t>4</a:t>
            </a:r>
            <a:endParaRPr sz="2200">
              <a:solidFill>
                <a:schemeClr val="l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200">
                <a:solidFill>
                  <a:schemeClr val="lt1"/>
                </a:solidFill>
                <a:latin typeface="IBM Plex Mono"/>
                <a:ea typeface="IBM Plex Mono"/>
                <a:cs typeface="IBM Plex Mono"/>
                <a:sym typeface="IBM Plex Mono"/>
              </a:rPr>
              <a:t>5</a:t>
            </a:r>
            <a:endParaRPr sz="2200">
              <a:solidFill>
                <a:schemeClr val="lt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4686738" y="3180300"/>
            <a:ext cx="2715000" cy="16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название раздела </a:t>
            </a:r>
            <a:endParaRPr sz="22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название раздела</a:t>
            </a:r>
            <a:endParaRPr sz="22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название раздела</a:t>
            </a:r>
            <a:endParaRPr sz="22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название раздела</a:t>
            </a:r>
            <a:endParaRPr sz="22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2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название раздела</a:t>
            </a:r>
            <a:endParaRPr sz="22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6"/>
          <p:cNvSpPr/>
          <p:nvPr/>
        </p:nvSpPr>
        <p:spPr>
          <a:xfrm>
            <a:off x="269975" y="5241075"/>
            <a:ext cx="506700" cy="215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26"/>
          <p:cNvSpPr/>
          <p:nvPr/>
        </p:nvSpPr>
        <p:spPr>
          <a:xfrm>
            <a:off x="1006098" y="5241075"/>
            <a:ext cx="506700" cy="215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26"/>
          <p:cNvSpPr/>
          <p:nvPr/>
        </p:nvSpPr>
        <p:spPr>
          <a:xfrm>
            <a:off x="1742220" y="5241075"/>
            <a:ext cx="506700" cy="215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26"/>
          <p:cNvSpPr/>
          <p:nvPr/>
        </p:nvSpPr>
        <p:spPr>
          <a:xfrm>
            <a:off x="2478343" y="5241075"/>
            <a:ext cx="506700" cy="215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26"/>
          <p:cNvSpPr/>
          <p:nvPr/>
        </p:nvSpPr>
        <p:spPr>
          <a:xfrm>
            <a:off x="3214466" y="5241075"/>
            <a:ext cx="506700" cy="215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26"/>
          <p:cNvSpPr/>
          <p:nvPr/>
        </p:nvSpPr>
        <p:spPr>
          <a:xfrm>
            <a:off x="3950589" y="5241075"/>
            <a:ext cx="506700" cy="215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26"/>
          <p:cNvSpPr/>
          <p:nvPr/>
        </p:nvSpPr>
        <p:spPr>
          <a:xfrm>
            <a:off x="4686711" y="5241075"/>
            <a:ext cx="506700" cy="215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26"/>
          <p:cNvSpPr/>
          <p:nvPr/>
        </p:nvSpPr>
        <p:spPr>
          <a:xfrm>
            <a:off x="5422834" y="5241075"/>
            <a:ext cx="506700" cy="215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26"/>
          <p:cNvSpPr/>
          <p:nvPr/>
        </p:nvSpPr>
        <p:spPr>
          <a:xfrm>
            <a:off x="6158957" y="5241075"/>
            <a:ext cx="506700" cy="215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26"/>
          <p:cNvSpPr/>
          <p:nvPr/>
        </p:nvSpPr>
        <p:spPr>
          <a:xfrm>
            <a:off x="7631202" y="5241075"/>
            <a:ext cx="506700" cy="215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26"/>
          <p:cNvSpPr/>
          <p:nvPr/>
        </p:nvSpPr>
        <p:spPr>
          <a:xfrm>
            <a:off x="8367325" y="5241075"/>
            <a:ext cx="506700" cy="215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26"/>
          <p:cNvSpPr/>
          <p:nvPr/>
        </p:nvSpPr>
        <p:spPr>
          <a:xfrm>
            <a:off x="6895080" y="5241075"/>
            <a:ext cx="506700" cy="215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26"/>
          <p:cNvSpPr txBox="1"/>
          <p:nvPr/>
        </p:nvSpPr>
        <p:spPr>
          <a:xfrm>
            <a:off x="270050" y="2634025"/>
            <a:ext cx="19788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5000" dirty="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108</a:t>
            </a:r>
            <a:endParaRPr sz="5000" dirty="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pic>
        <p:nvPicPr>
          <p:cNvPr id="223" name="Google Shape;22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000" y="270000"/>
            <a:ext cx="1435888" cy="86853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84250" y="270000"/>
            <a:ext cx="1489751" cy="229150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26"/>
          <p:cNvSpPr txBox="1"/>
          <p:nvPr/>
        </p:nvSpPr>
        <p:spPr>
          <a:xfrm>
            <a:off x="2478425" y="2634025"/>
            <a:ext cx="19788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5000" dirty="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63</a:t>
            </a:r>
            <a:endParaRPr sz="5000" dirty="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26" name="Google Shape;226;p26"/>
          <p:cNvSpPr txBox="1"/>
          <p:nvPr/>
        </p:nvSpPr>
        <p:spPr>
          <a:xfrm>
            <a:off x="269975" y="3403525"/>
            <a:ext cx="1978800" cy="212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заповедников</a:t>
            </a:r>
            <a:endParaRPr sz="120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7" name="Google Shape;227;p26"/>
          <p:cNvSpPr txBox="1"/>
          <p:nvPr/>
        </p:nvSpPr>
        <p:spPr>
          <a:xfrm>
            <a:off x="2478425" y="3403525"/>
            <a:ext cx="1978800" cy="212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Н</a:t>
            </a:r>
            <a:r>
              <a:rPr lang="ru" sz="12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ациональных парка</a:t>
            </a:r>
            <a:endParaRPr sz="120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8" name="Google Shape;228;p26"/>
          <p:cNvSpPr txBox="1"/>
          <p:nvPr/>
        </p:nvSpPr>
        <p:spPr>
          <a:xfrm>
            <a:off x="2478425" y="3919200"/>
            <a:ext cx="19788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5000" dirty="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5 </a:t>
            </a:r>
            <a:endParaRPr sz="5000" dirty="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29" name="Google Shape;229;p26"/>
          <p:cNvSpPr txBox="1"/>
          <p:nvPr/>
        </p:nvSpPr>
        <p:spPr>
          <a:xfrm>
            <a:off x="2478425" y="4688700"/>
            <a:ext cx="1978800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В</a:t>
            </a:r>
            <a:r>
              <a:rPr lang="ru" sz="12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идов животных, количество особей </a:t>
            </a:r>
            <a:r>
              <a:rPr lang="en-GB" sz="12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&lt; 100</a:t>
            </a:r>
            <a:endParaRPr sz="120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0" name="Google Shape;230;p26"/>
          <p:cNvSpPr txBox="1"/>
          <p:nvPr/>
        </p:nvSpPr>
        <p:spPr>
          <a:xfrm>
            <a:off x="270050" y="3919200"/>
            <a:ext cx="19788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5000" dirty="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433</a:t>
            </a:r>
            <a:endParaRPr sz="5000" dirty="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31" name="Google Shape;231;p26"/>
          <p:cNvSpPr txBox="1"/>
          <p:nvPr/>
        </p:nvSpPr>
        <p:spPr>
          <a:xfrm>
            <a:off x="270050" y="4688700"/>
            <a:ext cx="1978800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Видов</a:t>
            </a:r>
            <a:r>
              <a:rPr lang="ru" sz="12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животных из красной книги</a:t>
            </a:r>
            <a:endParaRPr sz="120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2" name="Google Shape;232;p26"/>
          <p:cNvSpPr txBox="1"/>
          <p:nvPr/>
        </p:nvSpPr>
        <p:spPr>
          <a:xfrm>
            <a:off x="4686875" y="2634025"/>
            <a:ext cx="19788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5000" dirty="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60</a:t>
            </a:r>
            <a:endParaRPr sz="5000" dirty="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33" name="Google Shape;233;p26"/>
          <p:cNvSpPr txBox="1"/>
          <p:nvPr/>
        </p:nvSpPr>
        <p:spPr>
          <a:xfrm>
            <a:off x="6895250" y="2634025"/>
            <a:ext cx="19788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5000" dirty="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235 </a:t>
            </a:r>
            <a:endParaRPr sz="5000" dirty="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34" name="Google Shape;234;p26"/>
          <p:cNvSpPr txBox="1"/>
          <p:nvPr/>
        </p:nvSpPr>
        <p:spPr>
          <a:xfrm>
            <a:off x="4686800" y="3403525"/>
            <a:ext cx="1978800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Г</a:t>
            </a:r>
            <a:r>
              <a:rPr lang="ru" sz="12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осударственных природных заказников</a:t>
            </a:r>
            <a:endParaRPr sz="120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5" name="Google Shape;235;p26"/>
          <p:cNvSpPr txBox="1"/>
          <p:nvPr/>
        </p:nvSpPr>
        <p:spPr>
          <a:xfrm>
            <a:off x="6895250" y="3403525"/>
            <a:ext cx="1978800" cy="6370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Общая площадь охраняемых территорий, млн га</a:t>
            </a:r>
            <a:endParaRPr sz="120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6" name="Google Shape;236;p26"/>
          <p:cNvSpPr txBox="1"/>
          <p:nvPr/>
        </p:nvSpPr>
        <p:spPr>
          <a:xfrm>
            <a:off x="4686875" y="3919200"/>
            <a:ext cx="19788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00" dirty="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&gt;5000</a:t>
            </a:r>
            <a:endParaRPr sz="5000" dirty="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237" name="Google Shape;237;p26"/>
          <p:cNvSpPr/>
          <p:nvPr/>
        </p:nvSpPr>
        <p:spPr>
          <a:xfrm>
            <a:off x="270050" y="1966550"/>
            <a:ext cx="2439600" cy="336600"/>
          </a:xfrm>
          <a:prstGeom prst="roundRect">
            <a:avLst>
              <a:gd name="adj" fmla="val 50000"/>
            </a:avLst>
          </a:prstGeom>
          <a:solidFill>
            <a:srgbClr val="EBED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26"/>
          <p:cNvSpPr txBox="1"/>
          <p:nvPr/>
        </p:nvSpPr>
        <p:spPr>
          <a:xfrm>
            <a:off x="384350" y="2042450"/>
            <a:ext cx="2439600" cy="212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В России на сегодняшний день</a:t>
            </a:r>
            <a:endParaRPr sz="120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9" name="Google Shape;239;p26"/>
          <p:cNvSpPr txBox="1"/>
          <p:nvPr/>
        </p:nvSpPr>
        <p:spPr>
          <a:xfrm>
            <a:off x="4686800" y="4688700"/>
            <a:ext cx="3451102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Фотоловушек установлено на территориях заповедников за последние 2 года</a:t>
            </a:r>
            <a:endParaRPr sz="120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5416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84189" y="270010"/>
            <a:ext cx="1489812" cy="22915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5"/>
          <p:cNvSpPr txBox="1"/>
          <p:nvPr/>
        </p:nvSpPr>
        <p:spPr>
          <a:xfrm>
            <a:off x="4686900" y="4602600"/>
            <a:ext cx="4187100" cy="27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200" dirty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Проблема</a:t>
            </a:r>
            <a:endParaRPr sz="2200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0000" y="270000"/>
            <a:ext cx="3301544" cy="460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0089114E-02F9-AC1D-6151-4836265E75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8928" y="1285875"/>
            <a:ext cx="3857625" cy="257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000" y="270000"/>
            <a:ext cx="1435888" cy="868536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84250" y="270000"/>
            <a:ext cx="1489751" cy="22915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7"/>
          <p:cNvSpPr txBox="1"/>
          <p:nvPr/>
        </p:nvSpPr>
        <p:spPr>
          <a:xfrm>
            <a:off x="270026" y="3839100"/>
            <a:ext cx="2715000" cy="849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 dirty="0">
                <a:solidFill>
                  <a:srgbClr val="FA541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01</a:t>
            </a:r>
            <a:endParaRPr sz="1200" dirty="0">
              <a:solidFill>
                <a:srgbClr val="FA541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Визуальный подсчет особей из различных отдаленных мест заповедника</a:t>
            </a:r>
            <a:endParaRPr sz="120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5" name="Google Shape;95;p17"/>
          <p:cNvSpPr txBox="1"/>
          <p:nvPr/>
        </p:nvSpPr>
        <p:spPr>
          <a:xfrm>
            <a:off x="3214501" y="3839100"/>
            <a:ext cx="2715000" cy="6370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 dirty="0">
                <a:solidFill>
                  <a:srgbClr val="FA541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02</a:t>
            </a:r>
            <a:endParaRPr sz="1200" dirty="0">
              <a:solidFill>
                <a:srgbClr val="FA541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Ручной анализ снимков, собранных с фотоловушки</a:t>
            </a:r>
            <a:endParaRPr sz="120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6" name="Google Shape;96;p17"/>
          <p:cNvSpPr txBox="1"/>
          <p:nvPr/>
        </p:nvSpPr>
        <p:spPr>
          <a:xfrm>
            <a:off x="6158976" y="3839100"/>
            <a:ext cx="2715000" cy="1061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 dirty="0">
                <a:solidFill>
                  <a:srgbClr val="FA541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03</a:t>
            </a:r>
            <a:endParaRPr sz="1200" dirty="0">
              <a:solidFill>
                <a:srgbClr val="FA541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Ручная обработка данных, формирование гипотез и последующих выводов о ареале обитания животных</a:t>
            </a:r>
            <a:endParaRPr sz="120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7" name="Google Shape;97;p17"/>
          <p:cNvSpPr txBox="1"/>
          <p:nvPr/>
        </p:nvSpPr>
        <p:spPr>
          <a:xfrm>
            <a:off x="270026" y="3247975"/>
            <a:ext cx="2715000" cy="424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Работа научных сотрудников в заповедниках сегодня</a:t>
            </a:r>
            <a:endParaRPr sz="120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000" y="270000"/>
            <a:ext cx="1435888" cy="868536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84250" y="270000"/>
            <a:ext cx="1489751" cy="22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9973" y="1579744"/>
            <a:ext cx="8604052" cy="3293756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6"/>
          <p:cNvSpPr/>
          <p:nvPr/>
        </p:nvSpPr>
        <p:spPr>
          <a:xfrm>
            <a:off x="422400" y="1732150"/>
            <a:ext cx="966900" cy="3366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6"/>
          <p:cNvSpPr txBox="1"/>
          <p:nvPr/>
        </p:nvSpPr>
        <p:spPr>
          <a:xfrm>
            <a:off x="536700" y="1808050"/>
            <a:ext cx="7383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Проблема</a:t>
            </a:r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4" name="Google Shape;84;p16"/>
          <p:cNvSpPr/>
          <p:nvPr/>
        </p:nvSpPr>
        <p:spPr>
          <a:xfrm>
            <a:off x="5575225" y="1732150"/>
            <a:ext cx="852600" cy="3366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6"/>
          <p:cNvSpPr txBox="1"/>
          <p:nvPr/>
        </p:nvSpPr>
        <p:spPr>
          <a:xfrm>
            <a:off x="5689525" y="1808050"/>
            <a:ext cx="7383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Решение</a:t>
            </a:r>
            <a:endParaRPr sz="12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5689525" y="2672624"/>
            <a:ext cx="2955900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2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Сервис, позволяющий через интерфейс пользователя загружать архивы фотографий с </a:t>
            </a:r>
            <a:r>
              <a:rPr lang="ru-RU" sz="1200" dirty="0" err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фотоловушек</a:t>
            </a:r>
            <a:r>
              <a:rPr lang="ru-RU" sz="12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и на выходе получать статистическую информацию о местах обитания животных</a:t>
            </a:r>
            <a:endParaRPr sz="120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7" name="Google Shape;87;p16"/>
          <p:cNvSpPr txBox="1"/>
          <p:nvPr/>
        </p:nvSpPr>
        <p:spPr>
          <a:xfrm>
            <a:off x="536700" y="2949623"/>
            <a:ext cx="2955900" cy="553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 dirty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Большие траты человеческих ресурсов на обработку фотографий с фотоловушек</a:t>
            </a:r>
            <a:endParaRPr sz="1200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000" y="270000"/>
            <a:ext cx="1435888" cy="8685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84250" y="270000"/>
            <a:ext cx="1489751" cy="22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8"/>
          <p:cNvSpPr txBox="1"/>
          <p:nvPr/>
        </p:nvSpPr>
        <p:spPr>
          <a:xfrm>
            <a:off x="270001" y="2499900"/>
            <a:ext cx="2715000" cy="82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FA541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01</a:t>
            </a:r>
            <a:endParaRPr sz="1200">
              <a:solidFill>
                <a:srgbClr val="FA541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крупнейшая онлайн-магистратура по подготовке Middle ML-инженеров в рабочем процессе ИТ-компаний</a:t>
            </a:r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5" name="Google Shape;105;p18"/>
          <p:cNvSpPr txBox="1"/>
          <p:nvPr/>
        </p:nvSpPr>
        <p:spPr>
          <a:xfrm>
            <a:off x="3214476" y="2499900"/>
            <a:ext cx="2715000" cy="10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FA541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02</a:t>
            </a:r>
            <a:endParaRPr sz="1200">
              <a:solidFill>
                <a:srgbClr val="FA541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сообщество экспертов и менторов из индустрии с опытом проведения крупных онлайн-курсов по DS/ML, нацеленных на развитие талантов</a:t>
            </a:r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6" name="Google Shape;106;p18"/>
          <p:cNvSpPr txBox="1"/>
          <p:nvPr/>
        </p:nvSpPr>
        <p:spPr>
          <a:xfrm>
            <a:off x="6158951" y="2499900"/>
            <a:ext cx="2715000" cy="82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FA541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03</a:t>
            </a:r>
            <a:endParaRPr sz="1200">
              <a:solidFill>
                <a:srgbClr val="FA541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подготовка на реальных задачах бизнеса в проектных треках с первого дня обучения</a:t>
            </a:r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7" name="Google Shape;107;p18"/>
          <p:cNvSpPr txBox="1"/>
          <p:nvPr/>
        </p:nvSpPr>
        <p:spPr>
          <a:xfrm>
            <a:off x="270001" y="2010300"/>
            <a:ext cx="27150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AI Talent Hub</a:t>
            </a:r>
            <a:r>
              <a:rPr lang="ru" sz="1050" dirty="0">
                <a:solidFill>
                  <a:srgbClr val="202124"/>
                </a:solidFill>
                <a:highlight>
                  <a:srgbClr val="FFFFFF"/>
                </a:highlight>
              </a:rPr>
              <a:t>—</a:t>
            </a:r>
            <a:r>
              <a:rPr lang="ru" sz="12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это</a:t>
            </a:r>
            <a:endParaRPr sz="120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8" name="Google Shape;108;p18"/>
          <p:cNvSpPr txBox="1"/>
          <p:nvPr/>
        </p:nvSpPr>
        <p:spPr>
          <a:xfrm>
            <a:off x="270001" y="3839100"/>
            <a:ext cx="2715000" cy="10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FA541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04</a:t>
            </a:r>
            <a:endParaRPr sz="1200">
              <a:solidFill>
                <a:srgbClr val="FA541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сообщество экспертов и менторов из индустрии с опытом проведения крупных онлайн-курсов по DS/ML, нацеленных на развитие талантов</a:t>
            </a:r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9" name="Google Shape;109;p18"/>
          <p:cNvSpPr txBox="1"/>
          <p:nvPr/>
        </p:nvSpPr>
        <p:spPr>
          <a:xfrm>
            <a:off x="3214476" y="3839100"/>
            <a:ext cx="2715000" cy="82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FA541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05</a:t>
            </a:r>
            <a:endParaRPr sz="1200">
              <a:solidFill>
                <a:srgbClr val="FA541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крупнейшая онлайн-магистратура по подготовке Middle ML-инженеров в рабочем процессе ИТ-компаний</a:t>
            </a:r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0" name="Google Shape;110;p18"/>
          <p:cNvSpPr txBox="1"/>
          <p:nvPr/>
        </p:nvSpPr>
        <p:spPr>
          <a:xfrm>
            <a:off x="6158951" y="3839100"/>
            <a:ext cx="2715000" cy="82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FA541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06</a:t>
            </a:r>
            <a:endParaRPr sz="1200">
              <a:solidFill>
                <a:srgbClr val="FA541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подготовка на реальных задачах бизнеса в проектных треках с первого дня обучения</a:t>
            </a:r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/>
          <p:nvPr/>
        </p:nvSpPr>
        <p:spPr>
          <a:xfrm>
            <a:off x="270000" y="3026400"/>
            <a:ext cx="8604000" cy="18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5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Ключевую мысль раздела можно выразить на этом слайде.</a:t>
            </a:r>
            <a:endParaRPr sz="50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16" name="Google Shape;11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992" y="270000"/>
            <a:ext cx="1435900" cy="868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84189" y="270010"/>
            <a:ext cx="1489812" cy="22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000" y="270000"/>
            <a:ext cx="1435888" cy="8685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84250" y="270000"/>
            <a:ext cx="1489751" cy="22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0"/>
          <p:cNvSpPr/>
          <p:nvPr/>
        </p:nvSpPr>
        <p:spPr>
          <a:xfrm>
            <a:off x="270000" y="2318400"/>
            <a:ext cx="4187400" cy="2555100"/>
          </a:xfrm>
          <a:prstGeom prst="roundRect">
            <a:avLst>
              <a:gd name="adj" fmla="val 7925"/>
            </a:avLst>
          </a:prstGeom>
          <a:solidFill>
            <a:srgbClr val="EBED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0"/>
          <p:cNvSpPr txBox="1"/>
          <p:nvPr/>
        </p:nvSpPr>
        <p:spPr>
          <a:xfrm>
            <a:off x="498600" y="2547012"/>
            <a:ext cx="27150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Первый заголовок</a:t>
            </a:r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6" name="Google Shape;126;p20"/>
          <p:cNvSpPr txBox="1"/>
          <p:nvPr/>
        </p:nvSpPr>
        <p:spPr>
          <a:xfrm>
            <a:off x="861275" y="2973280"/>
            <a:ext cx="3367500" cy="16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онлайн-магистратура по подготовке Middle ML-инженеров</a:t>
            </a:r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сообщество экспертов и менторов из индустрии</a:t>
            </a:r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подготовка на реальных задачах бизнеса в проектных треках</a:t>
            </a:r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7" name="Google Shape;127;p20"/>
          <p:cNvSpPr txBox="1"/>
          <p:nvPr/>
        </p:nvSpPr>
        <p:spPr>
          <a:xfrm>
            <a:off x="498600" y="2973280"/>
            <a:ext cx="264900" cy="14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FA541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01</a:t>
            </a:r>
            <a:endParaRPr sz="1200">
              <a:solidFill>
                <a:srgbClr val="FA541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A541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A541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FA541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02</a:t>
            </a:r>
            <a:endParaRPr sz="1200">
              <a:solidFill>
                <a:srgbClr val="FA541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A541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A541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FA541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03</a:t>
            </a:r>
            <a:endParaRPr sz="1200">
              <a:solidFill>
                <a:srgbClr val="FA541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8" name="Google Shape;128;p20"/>
          <p:cNvSpPr/>
          <p:nvPr/>
        </p:nvSpPr>
        <p:spPr>
          <a:xfrm>
            <a:off x="4686700" y="2318400"/>
            <a:ext cx="4187400" cy="2555100"/>
          </a:xfrm>
          <a:prstGeom prst="roundRect">
            <a:avLst>
              <a:gd name="adj" fmla="val 7925"/>
            </a:avLst>
          </a:prstGeom>
          <a:solidFill>
            <a:srgbClr val="EBED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20"/>
          <p:cNvSpPr txBox="1"/>
          <p:nvPr/>
        </p:nvSpPr>
        <p:spPr>
          <a:xfrm>
            <a:off x="4915300" y="2547012"/>
            <a:ext cx="27150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Второй заголовок</a:t>
            </a:r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0" name="Google Shape;130;p20"/>
          <p:cNvSpPr txBox="1"/>
          <p:nvPr/>
        </p:nvSpPr>
        <p:spPr>
          <a:xfrm>
            <a:off x="5277975" y="2973280"/>
            <a:ext cx="3367500" cy="16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онлайн-магистратура по подготовке Middle ML-инженеров</a:t>
            </a:r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сообщество экспертов и менторов из индустрии</a:t>
            </a:r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подготовка на реальных задачах бизнеса в проектных треках</a:t>
            </a:r>
            <a:endParaRPr sz="12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1" name="Google Shape;131;p20"/>
          <p:cNvSpPr txBox="1"/>
          <p:nvPr/>
        </p:nvSpPr>
        <p:spPr>
          <a:xfrm>
            <a:off x="4915300" y="2973280"/>
            <a:ext cx="264900" cy="145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FA541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01</a:t>
            </a:r>
            <a:endParaRPr sz="1200">
              <a:solidFill>
                <a:srgbClr val="FA541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A541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A541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FA541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02</a:t>
            </a:r>
            <a:endParaRPr sz="1200">
              <a:solidFill>
                <a:srgbClr val="FA541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A541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rgbClr val="FA541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rgbClr val="FA5416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03</a:t>
            </a:r>
            <a:endParaRPr sz="1200">
              <a:solidFill>
                <a:srgbClr val="FA5416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459</Words>
  <Application>Microsoft Macintosh PowerPoint</Application>
  <PresentationFormat>On-screen Show (16:9)</PresentationFormat>
  <Paragraphs>155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Helvetica Neue</vt:lpstr>
      <vt:lpstr>IBM Plex Mono</vt:lpstr>
      <vt:lpstr>Arial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Данил Музафаров</cp:lastModifiedBy>
  <cp:revision>1</cp:revision>
  <dcterms:modified xsi:type="dcterms:W3CDTF">2023-10-25T09:14:58Z</dcterms:modified>
</cp:coreProperties>
</file>