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60" r:id="rId2"/>
    <p:sldId id="354" r:id="rId3"/>
    <p:sldId id="309" r:id="rId4"/>
    <p:sldId id="310" r:id="rId5"/>
    <p:sldId id="313" r:id="rId6"/>
    <p:sldId id="413" r:id="rId7"/>
    <p:sldId id="312" r:id="rId8"/>
    <p:sldId id="315" r:id="rId9"/>
    <p:sldId id="351" r:id="rId10"/>
    <p:sldId id="317" r:id="rId11"/>
    <p:sldId id="360" r:id="rId12"/>
    <p:sldId id="361" r:id="rId13"/>
    <p:sldId id="362" r:id="rId14"/>
    <p:sldId id="363" r:id="rId15"/>
    <p:sldId id="410" r:id="rId16"/>
    <p:sldId id="364" r:id="rId17"/>
    <p:sldId id="411" r:id="rId18"/>
    <p:sldId id="365" r:id="rId19"/>
    <p:sldId id="366" r:id="rId20"/>
    <p:sldId id="367" r:id="rId21"/>
    <p:sldId id="322" r:id="rId22"/>
    <p:sldId id="314" r:id="rId23"/>
    <p:sldId id="318" r:id="rId24"/>
    <p:sldId id="321" r:id="rId25"/>
    <p:sldId id="319" r:id="rId26"/>
    <p:sldId id="320" r:id="rId27"/>
    <p:sldId id="323" r:id="rId28"/>
    <p:sldId id="357" r:id="rId29"/>
    <p:sldId id="358" r:id="rId30"/>
    <p:sldId id="359" r:id="rId31"/>
    <p:sldId id="337" r:id="rId32"/>
    <p:sldId id="373" r:id="rId33"/>
    <p:sldId id="374" r:id="rId34"/>
    <p:sldId id="375" r:id="rId35"/>
    <p:sldId id="376" r:id="rId36"/>
    <p:sldId id="336" r:id="rId37"/>
    <p:sldId id="334" r:id="rId38"/>
    <p:sldId id="355" r:id="rId39"/>
    <p:sldId id="377" r:id="rId40"/>
    <p:sldId id="356" r:id="rId41"/>
    <p:sldId id="378" r:id="rId42"/>
    <p:sldId id="380" r:id="rId43"/>
    <p:sldId id="379" r:id="rId44"/>
    <p:sldId id="382" r:id="rId45"/>
    <p:sldId id="381" r:id="rId46"/>
    <p:sldId id="383" r:id="rId47"/>
    <p:sldId id="384" r:id="rId48"/>
    <p:sldId id="385" r:id="rId49"/>
    <p:sldId id="386" r:id="rId50"/>
    <p:sldId id="387" r:id="rId51"/>
    <p:sldId id="389" r:id="rId52"/>
    <p:sldId id="390" r:id="rId53"/>
    <p:sldId id="388" r:id="rId54"/>
    <p:sldId id="391" r:id="rId55"/>
    <p:sldId id="392" r:id="rId56"/>
    <p:sldId id="393" r:id="rId57"/>
    <p:sldId id="394" r:id="rId58"/>
    <p:sldId id="395" r:id="rId59"/>
    <p:sldId id="398" r:id="rId60"/>
    <p:sldId id="396" r:id="rId61"/>
    <p:sldId id="399" r:id="rId62"/>
    <p:sldId id="400" r:id="rId63"/>
    <p:sldId id="401" r:id="rId64"/>
    <p:sldId id="403" r:id="rId65"/>
    <p:sldId id="402" r:id="rId66"/>
    <p:sldId id="404" r:id="rId67"/>
    <p:sldId id="405" r:id="rId68"/>
    <p:sldId id="406" r:id="rId69"/>
    <p:sldId id="407" r:id="rId70"/>
    <p:sldId id="412" r:id="rId71"/>
    <p:sldId id="408" r:id="rId72"/>
    <p:sldId id="409" r:id="rId73"/>
    <p:sldId id="285" r:id="rId74"/>
    <p:sldId id="258" r:id="rId7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370" autoAdjust="0"/>
  </p:normalViewPr>
  <p:slideViewPr>
    <p:cSldViewPr snapToGrid="0" snapToObjects="1">
      <p:cViewPr varScale="1">
        <p:scale>
          <a:sx n="106" d="100"/>
          <a:sy n="106" d="100"/>
        </p:scale>
        <p:origin x="15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ITYAARIFIANTO\Google%20Drive\For%20Slide\AI\Book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NDITYAARIFIANTO\Google%20Drive\For%20Slide\AI\Book1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NDITYAARIFIANTO\Google%20Drive\For%20Slide\AI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Sheet1!$B$2:$AP$2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0.12500000000000014</c:v>
                </c:pt>
                <c:pt idx="27">
                  <c:v>0.25000000000000028</c:v>
                </c:pt>
                <c:pt idx="28">
                  <c:v>0.37499999999999989</c:v>
                </c:pt>
                <c:pt idx="29">
                  <c:v>0.5</c:v>
                </c:pt>
                <c:pt idx="30">
                  <c:v>0.62500000000000011</c:v>
                </c:pt>
                <c:pt idx="31">
                  <c:v>0.75000000000000022</c:v>
                </c:pt>
                <c:pt idx="32">
                  <c:v>0.87500000000000044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F1-4847-B128-D2FC19D54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(3)'!$A$2</c:f>
              <c:strCache>
                <c:ptCount val="1"/>
                <c:pt idx="0">
                  <c:v>Accepted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cat>
            <c:numRef>
              <c:f>'Sheet1 (3)'!$B$1:$AP$1</c:f>
              <c:numCache>
                <c:formatCode>General</c:formatCode>
                <c:ptCount val="41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</c:numCache>
            </c:numRef>
          </c:cat>
          <c:val>
            <c:numRef>
              <c:f>'Sheet1 (3)'!$B$2:$AP$2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0.125</c:v>
                </c:pt>
                <c:pt idx="26">
                  <c:v>0.25</c:v>
                </c:pt>
                <c:pt idx="27">
                  <c:v>0.375</c:v>
                </c:pt>
                <c:pt idx="28">
                  <c:v>0.5</c:v>
                </c:pt>
                <c:pt idx="29">
                  <c:v>0.625</c:v>
                </c:pt>
                <c:pt idx="30">
                  <c:v>0.75</c:v>
                </c:pt>
                <c:pt idx="31">
                  <c:v>0.875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28-4929-BB5D-D0990A1A7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4552917989321112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(3)'!$A$13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3399"/>
              </a:solidFill>
              <a:round/>
            </a:ln>
            <a:effectLst/>
          </c:spPr>
          <c:marker>
            <c:symbol val="none"/>
          </c:marker>
          <c:cat>
            <c:numRef>
              <c:f>'Sheet1 (3)'!$B$1:$AP$1</c:f>
              <c:numCache>
                <c:formatCode>General</c:formatCode>
                <c:ptCount val="41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</c:numCache>
            </c:numRef>
          </c:cat>
          <c:val>
            <c:numRef>
              <c:f>'Sheet1 (3)'!$B$13:$AP$13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0.875</c:v>
                </c:pt>
                <c:pt idx="18">
                  <c:v>0.75</c:v>
                </c:pt>
                <c:pt idx="19">
                  <c:v>0.625</c:v>
                </c:pt>
                <c:pt idx="20">
                  <c:v>0.5</c:v>
                </c:pt>
                <c:pt idx="21">
                  <c:v>0.375</c:v>
                </c:pt>
                <c:pt idx="22">
                  <c:v>0.25</c:v>
                </c:pt>
                <c:pt idx="23">
                  <c:v>0.125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52-4D18-A129-68377EF7F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8011717429637069"/>
          <c:y val="8.25396825396825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(3)'!$A$25</c:f>
              <c:strCache>
                <c:ptCount val="1"/>
                <c:pt idx="0">
                  <c:v>Considered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'Sheet1 (3)'!$B$1:$AP$1</c:f>
              <c:numCache>
                <c:formatCode>General</c:formatCode>
                <c:ptCount val="41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</c:numCache>
            </c:numRef>
          </c:cat>
          <c:val>
            <c:numRef>
              <c:f>'Sheet1 (3)'!$B$25:$AP$25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0.125</c:v>
                </c:pt>
                <c:pt idx="18">
                  <c:v>0.25</c:v>
                </c:pt>
                <c:pt idx="19">
                  <c:v>0.375</c:v>
                </c:pt>
                <c:pt idx="20">
                  <c:v>0.5</c:v>
                </c:pt>
                <c:pt idx="21">
                  <c:v>0.625</c:v>
                </c:pt>
                <c:pt idx="22">
                  <c:v>0.75</c:v>
                </c:pt>
                <c:pt idx="23">
                  <c:v>0.875</c:v>
                </c:pt>
                <c:pt idx="24">
                  <c:v>1</c:v>
                </c:pt>
                <c:pt idx="25">
                  <c:v>0.875</c:v>
                </c:pt>
                <c:pt idx="26">
                  <c:v>0.75</c:v>
                </c:pt>
                <c:pt idx="27">
                  <c:v>0.625</c:v>
                </c:pt>
                <c:pt idx="28">
                  <c:v>0.5</c:v>
                </c:pt>
                <c:pt idx="29">
                  <c:v>0.375</c:v>
                </c:pt>
                <c:pt idx="30">
                  <c:v>0.25</c:v>
                </c:pt>
                <c:pt idx="31">
                  <c:v>0.125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4C-4B59-9C04-A6C8FCD4F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Rejected</a:t>
            </a:r>
          </a:p>
        </c:rich>
      </c:tx>
      <c:layout>
        <c:manualLayout>
          <c:xMode val="edge"/>
          <c:yMode val="edge"/>
          <c:x val="0.43996661496799144"/>
          <c:y val="8.88888888888888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(4)'!$A$13</c:f>
              <c:strCache>
                <c:ptCount val="1"/>
                <c:pt idx="0">
                  <c:v>Rejected</c:v>
                </c:pt>
              </c:strCache>
            </c:strRef>
          </c:tx>
          <c:spPr>
            <a:solidFill>
              <a:srgbClr val="FF3399"/>
            </a:solidFill>
            <a:ln>
              <a:solidFill>
                <a:srgbClr val="FF3399"/>
              </a:solidFill>
            </a:ln>
            <a:effectLst/>
          </c:spPr>
          <c:invertIfNegative val="0"/>
          <c:cat>
            <c:numRef>
              <c:f>'Sheet1 (4)'!$B$1:$L$1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'Sheet1 (4)'!$B$13:$L$13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3-4E8A-BA43-5AA39F1F5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056313903"/>
        <c:axId val="2057963327"/>
      </c:bar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Considered</a:t>
            </a:r>
          </a:p>
        </c:rich>
      </c:tx>
      <c:layout>
        <c:manualLayout>
          <c:xMode val="edge"/>
          <c:yMode val="edge"/>
          <c:x val="0.61395237205763453"/>
          <c:y val="8.88888888888888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(4)'!$A$25</c:f>
              <c:strCache>
                <c:ptCount val="1"/>
                <c:pt idx="0">
                  <c:v>Considered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76-4F50-B604-B6BF44A102F9}"/>
              </c:ext>
            </c:extLst>
          </c:dPt>
          <c:cat>
            <c:numRef>
              <c:f>'Sheet1 (4)'!$B$1:$L$1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'Sheet1 (4)'!$B$25:$L$25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76-4F50-B604-B6BF44A10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056313903"/>
        <c:axId val="2057963327"/>
      </c:bar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MarkSkip val="10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Accepted</a:t>
            </a:r>
          </a:p>
        </c:rich>
      </c:tx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(4)'!$A$2</c:f>
              <c:strCache>
                <c:ptCount val="1"/>
                <c:pt idx="0">
                  <c:v>Accepted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EB-42C9-96B7-5865BA4375D8}"/>
              </c:ext>
            </c:extLst>
          </c:dPt>
          <c:cat>
            <c:numRef>
              <c:f>'Sheet1 (4)'!$B$1:$L$1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'Sheet1 (4)'!$B$2:$L$2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EB-42C9-96B7-5865BA437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2056313903"/>
        <c:axId val="2057963327"/>
      </c:bar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16560445955740064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Sheet1!$B$13:$AP$13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0.87499999999999989</c:v>
                </c:pt>
                <c:pt idx="12">
                  <c:v>0.75000000000000011</c:v>
                </c:pt>
                <c:pt idx="13">
                  <c:v>0.625</c:v>
                </c:pt>
                <c:pt idx="14">
                  <c:v>0.50000000000000011</c:v>
                </c:pt>
                <c:pt idx="15">
                  <c:v>0.37500000000000006</c:v>
                </c:pt>
                <c:pt idx="16">
                  <c:v>0.24999999999999994</c:v>
                </c:pt>
                <c:pt idx="17">
                  <c:v>0.12500000000000011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AD-4E26-9C9A-66A1D9CBE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5403430132889393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Sheet1!$B$25:$AP$25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8.3333333333333398E-2</c:v>
                </c:pt>
                <c:pt idx="12">
                  <c:v>0.1666666666666666</c:v>
                </c:pt>
                <c:pt idx="13">
                  <c:v>0.25</c:v>
                </c:pt>
                <c:pt idx="14">
                  <c:v>0.3333333333333332</c:v>
                </c:pt>
                <c:pt idx="15">
                  <c:v>0.41666666666666663</c:v>
                </c:pt>
                <c:pt idx="16">
                  <c:v>0.5</c:v>
                </c:pt>
                <c:pt idx="17">
                  <c:v>0.58333333333333326</c:v>
                </c:pt>
                <c:pt idx="18">
                  <c:v>0.66666666666666663</c:v>
                </c:pt>
                <c:pt idx="19">
                  <c:v>0.74999999999999978</c:v>
                </c:pt>
                <c:pt idx="20">
                  <c:v>0.83333333333333326</c:v>
                </c:pt>
                <c:pt idx="21">
                  <c:v>0.91666666666666663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0.8571428571428571</c:v>
                </c:pt>
                <c:pt idx="30">
                  <c:v>0.71428571428571408</c:v>
                </c:pt>
                <c:pt idx="31">
                  <c:v>0.57142857142857117</c:v>
                </c:pt>
                <c:pt idx="32">
                  <c:v>0.42857142857142821</c:v>
                </c:pt>
                <c:pt idx="33">
                  <c:v>0.28571428571428592</c:v>
                </c:pt>
                <c:pt idx="34">
                  <c:v>0.14285714285714296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3F-494A-B6EB-7364F4673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Sheet1!$B$2:$AP$2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0.12500000000000014</c:v>
                </c:pt>
                <c:pt idx="27">
                  <c:v>0.25000000000000028</c:v>
                </c:pt>
                <c:pt idx="28">
                  <c:v>0.37499999999999989</c:v>
                </c:pt>
                <c:pt idx="29">
                  <c:v>0.5</c:v>
                </c:pt>
                <c:pt idx="30">
                  <c:v>0.62500000000000011</c:v>
                </c:pt>
                <c:pt idx="31">
                  <c:v>0.75000000000000022</c:v>
                </c:pt>
                <c:pt idx="32">
                  <c:v>0.87500000000000044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7B-44EB-83B2-7920560A7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16560445955740064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Sheet1!$B$13:$AP$13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0.87499999999999989</c:v>
                </c:pt>
                <c:pt idx="12">
                  <c:v>0.75000000000000011</c:v>
                </c:pt>
                <c:pt idx="13">
                  <c:v>0.625</c:v>
                </c:pt>
                <c:pt idx="14">
                  <c:v>0.50000000000000011</c:v>
                </c:pt>
                <c:pt idx="15">
                  <c:v>0.37500000000000006</c:v>
                </c:pt>
                <c:pt idx="16">
                  <c:v>0.24999999999999994</c:v>
                </c:pt>
                <c:pt idx="17">
                  <c:v>0.12500000000000011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7C-4635-BB37-40A017BFB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5471542242345695"/>
          <c:y val="8.2539708281711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Sheet1!$B$1:$AP$1</c:f>
              <c:numCache>
                <c:formatCode>General</c:formatCode>
                <c:ptCount val="4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</c:numCache>
            </c:numRef>
          </c:cat>
          <c:val>
            <c:numRef>
              <c:f>Sheet1!$B$25:$AP$25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8.3333333333333398E-2</c:v>
                </c:pt>
                <c:pt idx="12">
                  <c:v>0.1666666666666666</c:v>
                </c:pt>
                <c:pt idx="13">
                  <c:v>0.25</c:v>
                </c:pt>
                <c:pt idx="14">
                  <c:v>0.3333333333333332</c:v>
                </c:pt>
                <c:pt idx="15">
                  <c:v>0.41666666666666663</c:v>
                </c:pt>
                <c:pt idx="16">
                  <c:v>0.5</c:v>
                </c:pt>
                <c:pt idx="17">
                  <c:v>0.58333333333333326</c:v>
                </c:pt>
                <c:pt idx="18">
                  <c:v>0.66666666666666663</c:v>
                </c:pt>
                <c:pt idx="19">
                  <c:v>0.74999999999999978</c:v>
                </c:pt>
                <c:pt idx="20">
                  <c:v>0.83333333333333326</c:v>
                </c:pt>
                <c:pt idx="21">
                  <c:v>0.91666666666666663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0.8571428571428571</c:v>
                </c:pt>
                <c:pt idx="30">
                  <c:v>0.71428571428571408</c:v>
                </c:pt>
                <c:pt idx="31">
                  <c:v>0.57142857142857117</c:v>
                </c:pt>
                <c:pt idx="32">
                  <c:v>0.42857142857142821</c:v>
                </c:pt>
                <c:pt idx="33">
                  <c:v>0.28571428571428592</c:v>
                </c:pt>
                <c:pt idx="34">
                  <c:v>0.14285714285714296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48-41EB-BFEF-3BF4B5436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84816396813984618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(2)'!$A$2</c:f>
              <c:strCache>
                <c:ptCount val="1"/>
                <c:pt idx="0">
                  <c:v>Upper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'Sheet1 (2)'!$B$1:$AP$1</c:f>
              <c:numCache>
                <c:formatCode>General</c:formatCode>
                <c:ptCount val="4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</c:numCache>
            </c:numRef>
          </c:cat>
          <c:val>
            <c:numRef>
              <c:f>'Sheet1 (2)'!$B$2:$AP$2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0.125</c:v>
                </c:pt>
                <c:pt idx="26">
                  <c:v>0.25</c:v>
                </c:pt>
                <c:pt idx="27">
                  <c:v>0.375</c:v>
                </c:pt>
                <c:pt idx="28">
                  <c:v>0.5</c:v>
                </c:pt>
                <c:pt idx="29">
                  <c:v>0.625</c:v>
                </c:pt>
                <c:pt idx="30">
                  <c:v>0.75</c:v>
                </c:pt>
                <c:pt idx="31">
                  <c:v>0.875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FD-4FF7-A324-6CE9ABBDD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14552917989321112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(2)'!$A$13</c:f>
              <c:strCache>
                <c:ptCount val="1"/>
                <c:pt idx="0">
                  <c:v>Bottom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'Sheet1 (2)'!$B$1:$AP$1</c:f>
              <c:numCache>
                <c:formatCode>General</c:formatCode>
                <c:ptCount val="4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</c:numCache>
            </c:numRef>
          </c:cat>
          <c:val>
            <c:numRef>
              <c:f>'Sheet1 (2)'!$B$13:$AP$13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0.875</c:v>
                </c:pt>
                <c:pt idx="10">
                  <c:v>0.75</c:v>
                </c:pt>
                <c:pt idx="11">
                  <c:v>0.625</c:v>
                </c:pt>
                <c:pt idx="12">
                  <c:v>0.5</c:v>
                </c:pt>
                <c:pt idx="13">
                  <c:v>0.375</c:v>
                </c:pt>
                <c:pt idx="14">
                  <c:v>0.25</c:v>
                </c:pt>
                <c:pt idx="15">
                  <c:v>0.125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BF-43C1-A616-A256657E6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5403430132889393"/>
          <c:y val="7.6190476190476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(2)'!$A$25</c:f>
              <c:strCache>
                <c:ptCount val="1"/>
                <c:pt idx="0">
                  <c:v>Middle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'Sheet1 (2)'!$B$1:$AP$1</c:f>
              <c:numCache>
                <c:formatCode>General</c:formatCode>
                <c:ptCount val="4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</c:numCache>
            </c:numRef>
          </c:cat>
          <c:val>
            <c:numRef>
              <c:f>'Sheet1 (2)'!$B$25:$AP$25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0.16666666666666666</c:v>
                </c:pt>
                <c:pt idx="12">
                  <c:v>0.33333333333333331</c:v>
                </c:pt>
                <c:pt idx="13">
                  <c:v>0.5</c:v>
                </c:pt>
                <c:pt idx="14">
                  <c:v>0.66666666666666663</c:v>
                </c:pt>
                <c:pt idx="15">
                  <c:v>0.83333333333333337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0.875</c:v>
                </c:pt>
                <c:pt idx="24">
                  <c:v>0.75</c:v>
                </c:pt>
                <c:pt idx="25">
                  <c:v>0.625</c:v>
                </c:pt>
                <c:pt idx="26">
                  <c:v>0.5</c:v>
                </c:pt>
                <c:pt idx="27">
                  <c:v>0.375</c:v>
                </c:pt>
                <c:pt idx="28">
                  <c:v>0.25</c:v>
                </c:pt>
                <c:pt idx="29">
                  <c:v>0.125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56-47E4-A30F-7723BF0E4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6313903"/>
        <c:axId val="2057963327"/>
      </c:lineChart>
      <c:catAx>
        <c:axId val="205631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963327"/>
        <c:crosses val="autoZero"/>
        <c:auto val="1"/>
        <c:lblAlgn val="ctr"/>
        <c:lblOffset val="100"/>
        <c:tickLblSkip val="4"/>
        <c:tickMarkSkip val="5"/>
        <c:noMultiLvlLbl val="0"/>
      </c:catAx>
      <c:valAx>
        <c:axId val="20579633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13903"/>
        <c:crossesAt val="1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67236-B60D-4E51-979D-F9BDCD12FB71}" type="datetimeFigureOut">
              <a:rPr lang="en-US" smtClean="0"/>
              <a:pPr>
                <a:defRPr/>
              </a:pPr>
              <a:t>12-Nov-19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3B73A-DE8D-4E8C-A61E-943A03C47CAA}" type="datetimeFigureOut">
              <a:rPr lang="en-US" smtClean="0"/>
              <a:pPr>
                <a:defRPr/>
              </a:pPr>
              <a:t>12-Nov-19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35000"/>
        <a:buBlip>
          <a:blip r:embed="rId14"/>
        </a:buBlip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Fuzzy Logic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074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1-1 S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3555" y="1321656"/>
            <a:ext cx="6069290" cy="511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21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853634"/>
          </a:xfrm>
        </p:spPr>
        <p:txBody>
          <a:bodyPr/>
          <a:lstStyle/>
          <a:p>
            <a:pPr algn="ctr"/>
            <a:r>
              <a:rPr lang="en-US" dirty="0"/>
              <a:t>Case Example </a:t>
            </a:r>
            <a:br>
              <a:rPr lang="en-US" dirty="0"/>
            </a:br>
            <a:r>
              <a:rPr lang="en-US" sz="2000" dirty="0"/>
              <a:t>that can be solved using Fuzzy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5388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university wants to provide some scholarships to their outstanding students</a:t>
            </a:r>
          </a:p>
          <a:p>
            <a:r>
              <a:rPr lang="en-US" dirty="0"/>
              <a:t>Define classical rule</a:t>
            </a:r>
          </a:p>
          <a:p>
            <a:pPr lvl="1"/>
            <a:r>
              <a:rPr lang="en-US" dirty="0"/>
              <a:t>Select students based on their current GPA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E1C05-79BE-45FF-A618-05B5E598017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B6EB5-DC53-4C7D-B7B8-D206DA9D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09" y="4028250"/>
            <a:ext cx="4219024" cy="2113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5EAB26-1D10-4FCB-A1B0-D6166D7DBB23}"/>
              </a:ext>
            </a:extLst>
          </p:cNvPr>
          <p:cNvSpPr/>
          <p:nvPr/>
        </p:nvSpPr>
        <p:spPr>
          <a:xfrm>
            <a:off x="569295" y="4511040"/>
            <a:ext cx="3903879" cy="16306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GPA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&gt;=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FF8000"/>
                </a:solidFill>
              </a:rPr>
              <a:t>3.0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then</a:t>
            </a:r>
            <a:endParaRPr lang="en-US" sz="1600" dirty="0">
              <a:solidFill>
                <a:srgbClr val="808080"/>
              </a:solidFill>
            </a:endParaRPr>
          </a:p>
          <a:p>
            <a:r>
              <a:rPr lang="en-US" sz="1600" dirty="0">
                <a:solidFill>
                  <a:srgbClr val="808080"/>
                </a:solidFill>
              </a:rPr>
              <a:t>	</a:t>
            </a:r>
            <a:r>
              <a:rPr lang="en-US" sz="1600" dirty="0">
                <a:solidFill>
                  <a:srgbClr val="000000"/>
                </a:solidFill>
              </a:rPr>
              <a:t>accept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175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selection criteria is too broad, add more parameter</a:t>
            </a:r>
          </a:p>
          <a:p>
            <a:r>
              <a:rPr lang="en-US" dirty="0"/>
              <a:t>Add more classic rule</a:t>
            </a:r>
          </a:p>
          <a:p>
            <a:pPr lvl="1"/>
            <a:r>
              <a:rPr lang="en-US" dirty="0"/>
              <a:t>Select students based on their parent’s income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E1C05-79BE-45FF-A618-05B5E598017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B6EB5-DC53-4C7D-B7B8-D206DA9D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09" y="4028250"/>
            <a:ext cx="4219024" cy="2113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5EAB26-1D10-4FCB-A1B0-D6166D7DBB23}"/>
              </a:ext>
            </a:extLst>
          </p:cNvPr>
          <p:cNvSpPr/>
          <p:nvPr/>
        </p:nvSpPr>
        <p:spPr>
          <a:xfrm>
            <a:off x="569295" y="4511040"/>
            <a:ext cx="3903879" cy="1627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accept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7B368-C30F-43D5-861C-71C1FE08A29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62" y="3880013"/>
            <a:ext cx="405723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Then come a specific case: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E1C05-79BE-45FF-A618-05B5E598017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2BE4E4-46F8-4F0F-9A2F-D37B7DF1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19795"/>
              </p:ext>
            </p:extLst>
          </p:nvPr>
        </p:nvGraphicFramePr>
        <p:xfrm>
          <a:off x="810596" y="2526988"/>
          <a:ext cx="4502603" cy="1169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0612">
                  <a:extLst>
                    <a:ext uri="{9D8B030D-6E8A-4147-A177-3AD203B41FA5}">
                      <a16:colId xmlns:a16="http://schemas.microsoft.com/office/drawing/2014/main" val="3407600571"/>
                    </a:ext>
                  </a:extLst>
                </a:gridCol>
                <a:gridCol w="940287">
                  <a:extLst>
                    <a:ext uri="{9D8B030D-6E8A-4147-A177-3AD203B41FA5}">
                      <a16:colId xmlns:a16="http://schemas.microsoft.com/office/drawing/2014/main" val="288343403"/>
                    </a:ext>
                  </a:extLst>
                </a:gridCol>
                <a:gridCol w="2151704">
                  <a:extLst>
                    <a:ext uri="{9D8B030D-6E8A-4147-A177-3AD203B41FA5}">
                      <a16:colId xmlns:a16="http://schemas.microsoft.com/office/drawing/2014/main" val="518580424"/>
                    </a:ext>
                  </a:extLst>
                </a:gridCol>
              </a:tblGrid>
              <a:tr h="50843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Candidate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Parents’</a:t>
                      </a:r>
                      <a:r>
                        <a:rPr lang="en-US" sz="1400" b="0" baseline="0" dirty="0"/>
                        <a:t> Income</a:t>
                      </a:r>
                    </a:p>
                    <a:p>
                      <a:pPr algn="ctr"/>
                      <a:r>
                        <a:rPr lang="en-US" sz="1400" b="0" baseline="0" dirty="0"/>
                        <a:t>IDR/month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5862"/>
                  </a:ext>
                </a:extLst>
              </a:tr>
              <a:tr h="32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9,500,000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991"/>
                  </a:ext>
                </a:extLst>
              </a:tr>
              <a:tr h="32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1,000,000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52088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DB908F1-1664-4309-94D8-664B9D62F611}"/>
              </a:ext>
            </a:extLst>
          </p:cNvPr>
          <p:cNvSpPr/>
          <p:nvPr/>
        </p:nvSpPr>
        <p:spPr>
          <a:xfrm>
            <a:off x="569295" y="4511040"/>
            <a:ext cx="3903879" cy="1627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accept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86FECD-754B-4D4E-B405-1A63E2EC57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62" y="3880013"/>
            <a:ext cx="405723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Then come a specific case: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a new rule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E1C05-79BE-45FF-A618-05B5E598017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2BE4E4-46F8-4F0F-9A2F-D37B7DF1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04747"/>
              </p:ext>
            </p:extLst>
          </p:nvPr>
        </p:nvGraphicFramePr>
        <p:xfrm>
          <a:off x="810596" y="2526988"/>
          <a:ext cx="4502603" cy="1169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0612">
                  <a:extLst>
                    <a:ext uri="{9D8B030D-6E8A-4147-A177-3AD203B41FA5}">
                      <a16:colId xmlns:a16="http://schemas.microsoft.com/office/drawing/2014/main" val="3407600571"/>
                    </a:ext>
                  </a:extLst>
                </a:gridCol>
                <a:gridCol w="940287">
                  <a:extLst>
                    <a:ext uri="{9D8B030D-6E8A-4147-A177-3AD203B41FA5}">
                      <a16:colId xmlns:a16="http://schemas.microsoft.com/office/drawing/2014/main" val="288343403"/>
                    </a:ext>
                  </a:extLst>
                </a:gridCol>
                <a:gridCol w="2151704">
                  <a:extLst>
                    <a:ext uri="{9D8B030D-6E8A-4147-A177-3AD203B41FA5}">
                      <a16:colId xmlns:a16="http://schemas.microsoft.com/office/drawing/2014/main" val="518580424"/>
                    </a:ext>
                  </a:extLst>
                </a:gridCol>
              </a:tblGrid>
              <a:tr h="50843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Candidate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Parents’</a:t>
                      </a:r>
                      <a:r>
                        <a:rPr lang="en-US" sz="1400" b="0" baseline="0" dirty="0"/>
                        <a:t> Income</a:t>
                      </a:r>
                    </a:p>
                    <a:p>
                      <a:pPr algn="ctr"/>
                      <a:r>
                        <a:rPr lang="en-US" sz="1400" b="0" baseline="0" dirty="0"/>
                        <a:t>IDR/month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5862"/>
                  </a:ext>
                </a:extLst>
              </a:tr>
              <a:tr h="32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9,500,000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991"/>
                  </a:ext>
                </a:extLst>
              </a:tr>
              <a:tr h="32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1,000,000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52088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9E3A561-D77E-4AAF-A2D9-42C24EC7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09" y="3901440"/>
            <a:ext cx="4196711" cy="2286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B83AA9-05F3-43C5-89A1-D84C00B69B4F}"/>
              </a:ext>
            </a:extLst>
          </p:cNvPr>
          <p:cNvSpPr/>
          <p:nvPr/>
        </p:nvSpPr>
        <p:spPr>
          <a:xfrm>
            <a:off x="569295" y="4511040"/>
            <a:ext cx="3903879" cy="1627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2.5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accept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9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D6CB0-EF2B-4380-83A7-E0E5AFF8CB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if the University can only provide </a:t>
            </a:r>
            <a:r>
              <a:rPr lang="en-US" dirty="0">
                <a:solidFill>
                  <a:srgbClr val="0000FF"/>
                </a:solidFill>
              </a:rPr>
              <a:t>5 scholarships</a:t>
            </a:r>
            <a:r>
              <a:rPr lang="en-US" dirty="0"/>
              <a:t>, and there are </a:t>
            </a:r>
            <a:r>
              <a:rPr lang="en-US" dirty="0">
                <a:solidFill>
                  <a:srgbClr val="FF0000"/>
                </a:solidFill>
              </a:rPr>
              <a:t>6 qualified </a:t>
            </a:r>
            <a:r>
              <a:rPr lang="en-US" dirty="0"/>
              <a:t>applicants?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6D3EA-89C1-4114-8012-D482627219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DE44-4B09-42FA-9BFF-7F14113D704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CF0A72-2881-4656-867C-90CD653D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BF36CB-82AE-4A64-94A0-36CC23F58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C42-5ED9-4671-92BB-BC0EA778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09" y="3901440"/>
            <a:ext cx="4196711" cy="228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514CD2-6C64-4B20-B015-29260DC7CF6D}"/>
              </a:ext>
            </a:extLst>
          </p:cNvPr>
          <p:cNvSpPr/>
          <p:nvPr/>
        </p:nvSpPr>
        <p:spPr>
          <a:xfrm>
            <a:off x="569295" y="4511040"/>
            <a:ext cx="3903879" cy="16276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2.5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accept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03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D6CB0-EF2B-4380-83A7-E0E5AFF8CB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if the University can only provide </a:t>
            </a:r>
            <a:r>
              <a:rPr lang="en-US" dirty="0">
                <a:solidFill>
                  <a:srgbClr val="0000FF"/>
                </a:solidFill>
              </a:rPr>
              <a:t>5 scholarships</a:t>
            </a:r>
            <a:r>
              <a:rPr lang="en-US" dirty="0"/>
              <a:t>, and there are </a:t>
            </a:r>
            <a:r>
              <a:rPr lang="en-US" dirty="0">
                <a:solidFill>
                  <a:srgbClr val="FF0000"/>
                </a:solidFill>
              </a:rPr>
              <a:t>6 qualified </a:t>
            </a:r>
            <a:r>
              <a:rPr lang="en-US" dirty="0"/>
              <a:t>applicants?</a:t>
            </a:r>
          </a:p>
          <a:p>
            <a:r>
              <a:rPr lang="en-US" dirty="0"/>
              <a:t>Change the binary decision</a:t>
            </a:r>
            <a:br>
              <a:rPr lang="en-US" dirty="0"/>
            </a:br>
            <a:r>
              <a:rPr lang="en-US" dirty="0"/>
              <a:t>to a scoring system [0,1]</a:t>
            </a:r>
          </a:p>
          <a:p>
            <a:pPr lvl="1"/>
            <a:r>
              <a:rPr lang="en-US" dirty="0"/>
              <a:t>Score = </a:t>
            </a:r>
            <a:br>
              <a:rPr lang="en-US" dirty="0"/>
            </a:br>
            <a:r>
              <a:rPr lang="en-US" dirty="0"/>
              <a:t>(GPA/4 + (20-income)/19)/2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6D3EA-89C1-4114-8012-D482627219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DE44-4B09-42FA-9BFF-7F14113D704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CF0A72-2881-4656-867C-90CD653D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BF36CB-82AE-4A64-94A0-36CC23F58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2BECDB-C785-450C-AD19-1E9E2E19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544" y="3111760"/>
            <a:ext cx="3785475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Combine and Adjust to original rule: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E1C05-79BE-45FF-A618-05B5E598017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83AA9-05F3-43C5-89A1-D84C00B69B4F}"/>
              </a:ext>
            </a:extLst>
          </p:cNvPr>
          <p:cNvSpPr/>
          <p:nvPr/>
        </p:nvSpPr>
        <p:spPr>
          <a:xfrm>
            <a:off x="569295" y="3113792"/>
            <a:ext cx="4410562" cy="3024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3.0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2.5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+(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19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1600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 =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CE0419-56E5-45AD-A2AB-42D26684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15" y="3113792"/>
            <a:ext cx="3782717" cy="27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8963-C0F4-4F70-BC18-FF7E7D2087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More specific cases?</a:t>
            </a:r>
          </a:p>
          <a:p>
            <a:r>
              <a:rPr lang="en-US" dirty="0"/>
              <a:t>Further modifying the rule to adapt the situation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4DF08-9B91-45F9-8C1A-68C767D25C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E1C05-79BE-45FF-A618-05B5E598017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593CA-8ED7-439A-A135-C689A79A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FE9CA-2690-4546-B120-784DB2617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83AA9-05F3-43C5-89A1-D84C00B69B4F}"/>
              </a:ext>
            </a:extLst>
          </p:cNvPr>
          <p:cNvSpPr/>
          <p:nvPr/>
        </p:nvSpPr>
        <p:spPr>
          <a:xfrm>
            <a:off x="569295" y="3113792"/>
            <a:ext cx="4410562" cy="3024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1440" tIns="9144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2.5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19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0.8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19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then</a:t>
            </a:r>
            <a:endParaRPr lang="en-US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it-IT" sz="16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score</a:t>
            </a:r>
            <a:r>
              <a:rPr lang="it-IT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6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+(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</a:rPr>
              <a:t>19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it-IT" sz="16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8451A-C52C-4ED7-8718-2D58448B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15" y="3107078"/>
            <a:ext cx="3785475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What is Fuzzy Logic?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Extended Rule</a:t>
            </a:r>
          </a:p>
          <a:p>
            <a:pPr lvl="1"/>
            <a:r>
              <a:rPr lang="en-US" dirty="0"/>
              <a:t>Complicated function</a:t>
            </a:r>
          </a:p>
          <a:p>
            <a:pPr lvl="1"/>
            <a:r>
              <a:rPr lang="en-US" dirty="0"/>
              <a:t>Not easy to modify</a:t>
            </a:r>
          </a:p>
          <a:p>
            <a:pPr lvl="1"/>
            <a:r>
              <a:rPr lang="en-US" dirty="0"/>
              <a:t>Not intuitive</a:t>
            </a:r>
          </a:p>
          <a:p>
            <a:pPr lvl="1"/>
            <a:r>
              <a:rPr lang="en-US" dirty="0"/>
              <a:t>Many hard-coded parameters</a:t>
            </a:r>
          </a:p>
          <a:p>
            <a:pPr lvl="1"/>
            <a:r>
              <a:rPr lang="en-US" dirty="0"/>
              <a:t>Not easy to understand</a:t>
            </a:r>
          </a:p>
          <a:p>
            <a:r>
              <a:rPr lang="en-US" dirty="0"/>
              <a:t>Fuzzy can help this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Selection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0CA5A-8CB5-49C0-B8A1-36E5DBBB0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627" y="2657291"/>
            <a:ext cx="37528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Fuzzy Value and Fuzzy Set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305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Crisp Facts </a:t>
            </a:r>
          </a:p>
          <a:p>
            <a:pPr lvl="1"/>
            <a:r>
              <a:rPr lang="en-US" dirty="0"/>
              <a:t>clear and distinct boundaries</a:t>
            </a:r>
          </a:p>
          <a:p>
            <a:pPr lvl="1"/>
            <a:r>
              <a:rPr lang="en-US" dirty="0"/>
              <a:t>“either-or”</a:t>
            </a:r>
          </a:p>
          <a:p>
            <a:r>
              <a:rPr lang="en-US" dirty="0"/>
              <a:t>Fuzzy Facts</a:t>
            </a:r>
          </a:p>
          <a:p>
            <a:pPr lvl="1"/>
            <a:r>
              <a:rPr lang="en-US" dirty="0"/>
              <a:t>imprecise boundaries</a:t>
            </a:r>
          </a:p>
          <a:p>
            <a:pPr lvl="1"/>
            <a:r>
              <a:rPr lang="en-US" dirty="0"/>
              <a:t>“more-or-less”</a:t>
            </a:r>
          </a:p>
          <a:p>
            <a:r>
              <a:rPr lang="en-US" dirty="0"/>
              <a:t>Probability </a:t>
            </a:r>
          </a:p>
          <a:p>
            <a:pPr lvl="1"/>
            <a:r>
              <a:rPr lang="en-US" dirty="0"/>
              <a:t>incomplete facts</a:t>
            </a:r>
          </a:p>
          <a:p>
            <a:pPr lvl="1"/>
            <a:r>
              <a:rPr lang="en-US" dirty="0"/>
              <a:t>“</a:t>
            </a:r>
            <a:r>
              <a:rPr lang="en-US"/>
              <a:t>might-be”, </a:t>
            </a:r>
            <a:r>
              <a:rPr lang="en-US" dirty="0"/>
              <a:t>“chance”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Fuzzy, Crisp, and Probability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3124"/>
          <a:stretch/>
        </p:blipFill>
        <p:spPr>
          <a:xfrm>
            <a:off x="6000248" y="2251310"/>
            <a:ext cx="2333047" cy="110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2935" r="-1"/>
          <a:stretch/>
        </p:blipFill>
        <p:spPr>
          <a:xfrm>
            <a:off x="5995535" y="3661128"/>
            <a:ext cx="2342471" cy="11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058075-C1E2-48E9-9820-3789024CC32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Crisp value has distinct boundary between 1 and 0</a:t>
            </a:r>
          </a:p>
          <a:p>
            <a:r>
              <a:rPr lang="en-US" sz="2000" dirty="0"/>
              <a:t>Fuzzy vale consist of a crisp value, and a gray area to bridge the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vs Crisp value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7C868-6ADD-472B-8B73-599BD02B2D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95" y="3613242"/>
            <a:ext cx="2997833" cy="2125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98" y="3852160"/>
            <a:ext cx="3954551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vs Crisp value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01B40A-1CA4-46E1-9CC6-D5ACAF2AEA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49674"/>
          <a:stretch/>
        </p:blipFill>
        <p:spPr>
          <a:xfrm>
            <a:off x="683985" y="2133492"/>
            <a:ext cx="2274380" cy="1743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1701"/>
          <a:stretch/>
        </p:blipFill>
        <p:spPr>
          <a:xfrm>
            <a:off x="683985" y="4358678"/>
            <a:ext cx="2182803" cy="1743860"/>
          </a:xfrm>
          <a:prstGeom prst="rect">
            <a:avLst/>
          </a:prstGeom>
        </p:spPr>
      </p:pic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E83FDA8D-7FD0-4A6A-86B1-C2CAF724A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864692"/>
              </p:ext>
            </p:extLst>
          </p:nvPr>
        </p:nvGraphicFramePr>
        <p:xfrm>
          <a:off x="4029255" y="1954574"/>
          <a:ext cx="4662308" cy="433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Picture" r:id="rId4" imgW="5035680" imgH="4678200" progId="Word.Picture.8">
                  <p:embed/>
                </p:oleObj>
              </mc:Choice>
              <mc:Fallback>
                <p:oleObj name="Picture" r:id="rId4" imgW="5035680" imgH="4678200" progId="Word.Picture.8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255" y="1954574"/>
                        <a:ext cx="4662308" cy="4331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4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  <a:p>
            <a:pPr lvl="1"/>
            <a:r>
              <a:rPr lang="en-US" dirty="0"/>
              <a:t>likelihood that a future event will occur</a:t>
            </a:r>
          </a:p>
          <a:p>
            <a:pPr lvl="1"/>
            <a:r>
              <a:rPr lang="en-US" dirty="0"/>
              <a:t>Probability event is in a set</a:t>
            </a:r>
          </a:p>
          <a:p>
            <a:r>
              <a:rPr lang="en-US" dirty="0"/>
              <a:t>Fuzzy Logic</a:t>
            </a:r>
          </a:p>
          <a:p>
            <a:pPr lvl="1"/>
            <a:r>
              <a:rPr lang="en-US" dirty="0"/>
              <a:t>Measures ambiguity of event that has already occurred</a:t>
            </a:r>
          </a:p>
          <a:p>
            <a:pPr lvl="1"/>
            <a:r>
              <a:rPr lang="en-US" dirty="0"/>
              <a:t>Degree of membership in a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vs Probability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linguistic variable is a fuzzy variable</a:t>
            </a:r>
          </a:p>
          <a:p>
            <a:r>
              <a:rPr lang="en-US" dirty="0"/>
              <a:t>A variable whose values are words or sentences in a natural or artificial language</a:t>
            </a:r>
          </a:p>
          <a:p>
            <a:r>
              <a:rPr lang="en-US" dirty="0"/>
              <a:t>Age is a linguistic variable if its values are linguistic rather </a:t>
            </a:r>
            <a:r>
              <a:rPr lang="en-US"/>
              <a:t>than numerical, </a:t>
            </a:r>
            <a:endParaRPr lang="en-US" dirty="0"/>
          </a:p>
          <a:p>
            <a:pPr lvl="1"/>
            <a:r>
              <a:rPr lang="en-US" dirty="0"/>
              <a:t>i.</a:t>
            </a:r>
            <a:r>
              <a:rPr lang="en-US"/>
              <a:t>e., </a:t>
            </a:r>
            <a:r>
              <a:rPr lang="en-US" i="1"/>
              <a:t>young</a:t>
            </a:r>
            <a:r>
              <a:rPr lang="en-US"/>
              <a:t>, </a:t>
            </a:r>
            <a:r>
              <a:rPr lang="en-US" i="1"/>
              <a:t>not young</a:t>
            </a:r>
            <a:r>
              <a:rPr lang="en-US"/>
              <a:t>, </a:t>
            </a:r>
            <a:r>
              <a:rPr lang="en-US" i="1"/>
              <a:t>very young</a:t>
            </a:r>
            <a:r>
              <a:rPr lang="en-US"/>
              <a:t>, </a:t>
            </a:r>
            <a:r>
              <a:rPr lang="en-US" i="1"/>
              <a:t>quite young</a:t>
            </a:r>
            <a:r>
              <a:rPr lang="en-US"/>
              <a:t>, </a:t>
            </a:r>
            <a:r>
              <a:rPr lang="en-US" i="1"/>
              <a:t>old</a:t>
            </a:r>
            <a:r>
              <a:rPr lang="en-US"/>
              <a:t>, </a:t>
            </a:r>
            <a:r>
              <a:rPr lang="en-US" i="1" dirty="0"/>
              <a:t>not very old</a:t>
            </a:r>
            <a:r>
              <a:rPr lang="en-US" dirty="0"/>
              <a:t> and </a:t>
            </a:r>
            <a:r>
              <a:rPr lang="en-US" i="1" dirty="0"/>
              <a:t>not </a:t>
            </a:r>
            <a:r>
              <a:rPr lang="en-US" i="1"/>
              <a:t>very young</a:t>
            </a:r>
            <a:r>
              <a:rPr lang="en-US"/>
              <a:t>, etc., </a:t>
            </a:r>
            <a:endParaRPr lang="en-US" dirty="0"/>
          </a:p>
          <a:p>
            <a:pPr lvl="1"/>
            <a:r>
              <a:rPr lang="en-US" dirty="0"/>
              <a:t>rather </a:t>
            </a:r>
            <a:r>
              <a:rPr lang="en-US"/>
              <a:t>than 20, 21,22, </a:t>
            </a:r>
            <a:r>
              <a:rPr lang="en-US" dirty="0"/>
              <a:t>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Treating </a:t>
            </a:r>
            <a:r>
              <a:rPr lang="en-US" b="1" dirty="0"/>
              <a:t>Truth</a:t>
            </a:r>
            <a:r>
              <a:rPr lang="en-US" dirty="0"/>
              <a:t> as a linguistic variable with values such </a:t>
            </a:r>
            <a:r>
              <a:rPr lang="en-US"/>
              <a:t>as true, very true, completely </a:t>
            </a:r>
            <a:r>
              <a:rPr lang="en-US" i="1"/>
              <a:t>true</a:t>
            </a:r>
            <a:r>
              <a:rPr lang="en-US"/>
              <a:t>, </a:t>
            </a:r>
            <a:r>
              <a:rPr lang="en-US" i="1" dirty="0"/>
              <a:t>not </a:t>
            </a:r>
            <a:r>
              <a:rPr lang="en-US" i="1"/>
              <a:t>very true</a:t>
            </a:r>
            <a:r>
              <a:rPr lang="en-US"/>
              <a:t>, </a:t>
            </a:r>
            <a:r>
              <a:rPr lang="en-US" i="1"/>
              <a:t>untrue</a:t>
            </a:r>
            <a:r>
              <a:rPr lang="en-US"/>
              <a:t>, </a:t>
            </a:r>
            <a:r>
              <a:rPr lang="en-US" i="1"/>
              <a:t>etc</a:t>
            </a:r>
            <a:r>
              <a:rPr lang="en-US"/>
              <a:t>., </a:t>
            </a:r>
            <a:r>
              <a:rPr lang="en-US" dirty="0"/>
              <a:t>leads to what is called fuzzy logic. </a:t>
            </a:r>
          </a:p>
          <a:p>
            <a:r>
              <a:rPr lang="en-US" dirty="0"/>
              <a:t>By providing a basis for </a:t>
            </a:r>
            <a:r>
              <a:rPr lang="en-US"/>
              <a:t>approximate reasoning, that is, </a:t>
            </a:r>
            <a:r>
              <a:rPr lang="en-US" dirty="0"/>
              <a:t>a mode of reasoning which is not exact nor </a:t>
            </a:r>
            <a:r>
              <a:rPr lang="en-US"/>
              <a:t>very inexact, </a:t>
            </a:r>
            <a:r>
              <a:rPr lang="en-US" dirty="0"/>
              <a:t>such logic may offer a more realistic framework for human reasoning than the traditional two-valued logic.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Membership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7727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Formula used for more </a:t>
                </a:r>
                <a:r>
                  <a:rPr lang="en-US" i="1" dirty="0"/>
                  <a:t>humane</a:t>
                </a:r>
                <a:r>
                  <a:rPr lang="en-US" dirty="0"/>
                  <a:t> reasoning.</a:t>
                </a:r>
              </a:p>
              <a:p>
                <a:pPr lvl="1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be the universe of discourse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a member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A fuzzy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is defined as a membership function, which maps every object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into a real value in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[0, 1].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Values denote the degree of membership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Experts rely on common sense when they solve problems.</a:t>
            </a:r>
          </a:p>
          <a:p>
            <a:endParaRPr lang="en-US" dirty="0"/>
          </a:p>
          <a:p>
            <a:r>
              <a:rPr lang="en-US" dirty="0"/>
              <a:t>“People do not </a:t>
            </a:r>
            <a:r>
              <a:rPr lang="en-US"/>
              <a:t>require precise, </a:t>
            </a:r>
            <a:r>
              <a:rPr lang="en-US" dirty="0"/>
              <a:t>numerical </a:t>
            </a:r>
            <a:r>
              <a:rPr lang="en-US"/>
              <a:t>information input, </a:t>
            </a:r>
            <a:r>
              <a:rPr lang="en-US" dirty="0"/>
              <a:t>and yet they are capable of highly adaptive control.”</a:t>
            </a:r>
          </a:p>
          <a:p>
            <a:pPr lvl="1"/>
            <a:r>
              <a:rPr lang="en-US" dirty="0"/>
              <a:t>Professor </a:t>
            </a:r>
            <a:r>
              <a:rPr lang="en-US" err="1"/>
              <a:t>Lotfi</a:t>
            </a:r>
            <a:r>
              <a:rPr lang="en-US"/>
              <a:t> Zadeh, UC Berkeley, </a:t>
            </a:r>
            <a:r>
              <a:rPr lang="en-US" dirty="0"/>
              <a:t>1965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Membership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88B40-BE98-438C-8201-936F33890B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493FA5-30F8-4B70-931A-F439D2384C2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 lIns="9144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i="0" dirty="0">
                    <a:latin typeface="+mj-lt"/>
                  </a:rPr>
                  <a:t> is </a:t>
                </a:r>
                <a:r>
                  <a:rPr lang="en-US" sz="2000" dirty="0"/>
                  <a:t>universe of discourse of temperature</a:t>
                </a:r>
                <a:r>
                  <a:rPr lang="en-US" sz="200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∞]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A is a Fuzzy set Temperature with 3 Linguistics: </a:t>
                </a:r>
                <a:br>
                  <a:rPr lang="en-US" sz="2000" dirty="0"/>
                </a:br>
                <a:r>
                  <a:rPr lang="en-US" sz="2000" dirty="0"/>
                  <a:t>Cold, Warm, Hot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Fuzzy set maps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as degree of membership in range of [0,1]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6493FA5-30F8-4B70-931A-F439D2384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C5CF0C3F-506A-40D5-8DE0-825476F0ABF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6181519"/>
                  </p:ext>
                </p:extLst>
              </p:nvPr>
            </p:nvGraphicFramePr>
            <p:xfrm>
              <a:off x="365125" y="3846135"/>
              <a:ext cx="8326423" cy="238291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968903">
                      <a:extLst>
                        <a:ext uri="{9D8B030D-6E8A-4147-A177-3AD203B41FA5}">
                          <a16:colId xmlns:a16="http://schemas.microsoft.com/office/drawing/2014/main" val="2559819945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427707404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3992653388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1282550525"/>
                        </a:ext>
                      </a:extLst>
                    </a:gridCol>
                  </a:tblGrid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Crisp Value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600" dirty="0"/>
                            <a:t>)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Fuzzy Value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7383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Temperature (°C)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Cold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Warm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Hot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2359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256800019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1244604141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101329620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887031241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23665776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C5CF0C3F-506A-40D5-8DE0-825476F0ABF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6181519"/>
                  </p:ext>
                </p:extLst>
              </p:nvPr>
            </p:nvGraphicFramePr>
            <p:xfrm>
              <a:off x="365125" y="3846135"/>
              <a:ext cx="8326423" cy="238291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968903">
                      <a:extLst>
                        <a:ext uri="{9D8B030D-6E8A-4147-A177-3AD203B41FA5}">
                          <a16:colId xmlns:a16="http://schemas.microsoft.com/office/drawing/2014/main" val="2559819945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427707404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3992653388"/>
                        </a:ext>
                      </a:extLst>
                    </a:gridCol>
                    <a:gridCol w="1785840">
                      <a:extLst>
                        <a:ext uri="{9D8B030D-6E8A-4147-A177-3AD203B41FA5}">
                          <a16:colId xmlns:a16="http://schemas.microsoft.com/office/drawing/2014/main" val="1282550525"/>
                        </a:ext>
                      </a:extLst>
                    </a:gridCol>
                  </a:tblGrid>
                  <a:tr h="3404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704" marR="98704" anchor="ctr">
                        <a:blipFill>
                          <a:blip r:embed="rId6"/>
                          <a:stretch>
                            <a:fillRect l="-205" t="-3571" r="-181314" b="-621429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Fuzzy Value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7383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Temperature (°C)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Cold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Warm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Hot</a:t>
                          </a:r>
                        </a:p>
                      </a:txBody>
                      <a:tcPr marL="98704" marR="98704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2359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256800019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1244604141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1013296203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887031241"/>
                      </a:ext>
                    </a:extLst>
                  </a:tr>
                  <a:tr h="340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45</a:t>
                          </a:r>
                        </a:p>
                      </a:txBody>
                      <a:tcPr marL="98704" marR="98704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4028" marR="740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600"/>
                            </a:spcAft>
                            <a:tabLst>
                              <a:tab pos="800100" algn="l"/>
                            </a:tabLst>
                          </a:pPr>
                          <a:r>
                            <a:rPr lang="id-ID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4028" marR="74028" marT="0" marB="0" anchor="ctr"/>
                    </a:tc>
                    <a:extLst>
                      <a:ext uri="{0D108BD9-81ED-4DB2-BD59-A6C34878D82A}">
                        <a16:rowId xmlns:a16="http://schemas.microsoft.com/office/drawing/2014/main" val="23665776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57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Membership function usually described as a mathematical graph function</a:t>
            </a:r>
          </a:p>
          <a:p>
            <a:r>
              <a:rPr lang="en-US" dirty="0"/>
              <a:t>Linear Function: </a:t>
            </a:r>
          </a:p>
          <a:p>
            <a:pPr lvl="1"/>
            <a:r>
              <a:rPr lang="en-US" dirty="0"/>
              <a:t>Triangles, Trapezoidal</a:t>
            </a:r>
          </a:p>
          <a:p>
            <a:r>
              <a:rPr lang="en-US" dirty="0"/>
              <a:t>Sigmoid Function and Bell Function: </a:t>
            </a:r>
          </a:p>
          <a:p>
            <a:pPr lvl="1"/>
            <a:r>
              <a:rPr lang="en-US" dirty="0"/>
              <a:t>Phi, Beta, Gauss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B660D-DFF1-4E80-AD2E-274DACB4DA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Illustrates linear progression in fuzzy value that bridge one value to another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A5C7F-08D1-46DD-9468-7919227006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0244-EF63-4995-86AB-0A3895DA3D0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2D6E7E-F6AA-4D00-89DC-98F1C47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Membership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CB38-05A8-417E-A1EB-40B1466630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91AFC-67DA-4AC7-847D-95B388EE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96" y="2903406"/>
            <a:ext cx="2975183" cy="1953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66E06-A4D2-4420-BAF0-C95E072D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19" y="2847794"/>
            <a:ext cx="3137318" cy="20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6C21FC-7822-43DE-B349-D5CB6413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2982732"/>
            <a:ext cx="2824076" cy="185880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B660D-DFF1-4E80-AD2E-274DACB4DA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Combination of two linear membership function make the function looks triangular or trapezoidal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A5C7F-08D1-46DD-9468-7919227006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0244-EF63-4995-86AB-0A3895DA3D0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2D6E7E-F6AA-4D00-89DC-98F1C47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Membership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CB38-05A8-417E-A1EB-40B1466630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9887C-C725-4539-9FE2-460AD4DE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01" y="3579484"/>
            <a:ext cx="3104527" cy="1858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C2EF7E-2DF3-4CCE-8049-100CE100E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60"/>
          <a:stretch/>
        </p:blipFill>
        <p:spPr>
          <a:xfrm>
            <a:off x="6134950" y="4466168"/>
            <a:ext cx="3009050" cy="17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B660D-DFF1-4E80-AD2E-274DACB4DA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Illustrates progression from small beginnings that accelerates and approaches a climax over time</a:t>
            </a:r>
          </a:p>
          <a:p>
            <a:pPr lvl="1"/>
            <a:r>
              <a:rPr lang="en-US" dirty="0"/>
              <a:t>When a specific mathematical model is lacking, a sigmoid function is often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A5C7F-08D1-46DD-9468-7919227006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0244-EF63-4995-86AB-0A3895DA3D0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2D6E7E-F6AA-4D00-89DC-98F1C47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Membership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CB38-05A8-417E-A1EB-40B1466630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B4A4C-36B0-4D6D-B9BF-5A0CEFC6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83" y="3856593"/>
            <a:ext cx="4114800" cy="208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212F5-3021-4CDB-BCEA-0BBAABE1D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003" y="3856593"/>
            <a:ext cx="3495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B660D-DFF1-4E80-AD2E-274DACB4DA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Various functions to represent sigmoid such ass bell and gaussian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A5C7F-08D1-46DD-9468-7919227006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0244-EF63-4995-86AB-0A3895DA3D0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2D6E7E-F6AA-4D00-89DC-98F1C47D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Membership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CB38-05A8-417E-A1EB-40B1466630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9AC2B6-A294-4C5B-804A-3F23068D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9" y="2963040"/>
            <a:ext cx="3289906" cy="1792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7E3B5D-8AB2-4CC3-BC1D-97B46B3EF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81" y="3821575"/>
            <a:ext cx="2809126" cy="18681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6BD2CC-9EA0-404D-BD72-809EF4DD5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10" y="4418779"/>
            <a:ext cx="2520659" cy="19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Building Fuzzy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8476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System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497741-2C61-4F31-9D81-4EE3C55761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59" y="2009550"/>
            <a:ext cx="5350013" cy="4025490"/>
          </a:xfrm>
        </p:spPr>
        <p:txBody>
          <a:bodyPr/>
          <a:lstStyle/>
          <a:p>
            <a:r>
              <a:rPr lang="en-US" sz="2000" dirty="0"/>
              <a:t>Consist of 3 main process</a:t>
            </a:r>
          </a:p>
          <a:p>
            <a:r>
              <a:rPr lang="en-US" sz="1800" dirty="0"/>
              <a:t>Fuzzification</a:t>
            </a:r>
          </a:p>
          <a:p>
            <a:pPr lvl="1"/>
            <a:r>
              <a:rPr lang="en-US" sz="1600" dirty="0"/>
              <a:t>Transform crisp input into fuzzy values based-on its corresponding Membership Function</a:t>
            </a:r>
          </a:p>
          <a:p>
            <a:r>
              <a:rPr lang="en-US" sz="1800" dirty="0"/>
              <a:t>Inference</a:t>
            </a:r>
          </a:p>
          <a:p>
            <a:pPr lvl="1"/>
            <a:r>
              <a:rPr lang="en-US" sz="1600" dirty="0"/>
              <a:t>Determine the fuzzy output using predefined rule</a:t>
            </a:r>
          </a:p>
          <a:p>
            <a:r>
              <a:rPr lang="en-US" sz="1800" dirty="0"/>
              <a:t>Defuzzification</a:t>
            </a:r>
          </a:p>
          <a:p>
            <a:pPr lvl="1"/>
            <a:r>
              <a:rPr lang="en-US" sz="1600" dirty="0"/>
              <a:t>Transform back the output fuzzy value into crisp value</a:t>
            </a:r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F2F57B3C-E766-448E-A002-754287D1E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598707"/>
              </p:ext>
            </p:extLst>
          </p:nvPr>
        </p:nvGraphicFramePr>
        <p:xfrm>
          <a:off x="5715773" y="1555423"/>
          <a:ext cx="2975790" cy="458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Visio" r:id="rId3" imgW="1888951" imgH="2904517" progId="Visio.Drawing.11">
                  <p:embed/>
                </p:oleObj>
              </mc:Choice>
              <mc:Fallback>
                <p:oleObj name="Visio" r:id="rId3" imgW="1888951" imgH="2904517" progId="Visio.Drawing.11">
                  <p:embed/>
                  <p:pic>
                    <p:nvPicPr>
                      <p:cNvPr id="1730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773" y="1555423"/>
                        <a:ext cx="2975790" cy="4588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18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System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497741-2C61-4F31-9D81-4EE3C55761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5350013" cy="4025490"/>
          </a:xfrm>
        </p:spPr>
        <p:txBody>
          <a:bodyPr/>
          <a:lstStyle/>
          <a:p>
            <a:r>
              <a:rPr lang="en-US" sz="2000" dirty="0"/>
              <a:t>To build a fuzzy system, </a:t>
            </a:r>
            <a:br>
              <a:rPr lang="en-US" sz="2000" dirty="0"/>
            </a:br>
            <a:r>
              <a:rPr lang="en-US" sz="2000" dirty="0"/>
              <a:t>we need to design and specify:</a:t>
            </a:r>
          </a:p>
          <a:p>
            <a:pPr lvl="1"/>
            <a:r>
              <a:rPr lang="en-US" sz="1800" dirty="0"/>
              <a:t>Number of input and output Linguistic</a:t>
            </a:r>
          </a:p>
          <a:p>
            <a:pPr lvl="1"/>
            <a:r>
              <a:rPr lang="en-US" sz="1800" dirty="0"/>
              <a:t>Input Membership Functions</a:t>
            </a:r>
          </a:p>
          <a:p>
            <a:pPr lvl="1"/>
            <a:r>
              <a:rPr lang="en-US" sz="1800" dirty="0"/>
              <a:t>Fuzzy Rules</a:t>
            </a:r>
          </a:p>
          <a:p>
            <a:pPr lvl="1"/>
            <a:r>
              <a:rPr lang="en-US" sz="1800" dirty="0"/>
              <a:t>Defuzzification Method</a:t>
            </a:r>
          </a:p>
          <a:p>
            <a:pPr lvl="1"/>
            <a:r>
              <a:rPr lang="en-US" sz="1800" dirty="0"/>
              <a:t>Output Membership Function</a:t>
            </a:r>
          </a:p>
          <a:p>
            <a:endParaRPr lang="en-US" sz="2000" dirty="0"/>
          </a:p>
          <a:p>
            <a:r>
              <a:rPr lang="en-US" sz="2000" dirty="0"/>
              <a:t>Ideally these rules and functions are provided by “the expert in the appropriate field” </a:t>
            </a:r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F2F57B3C-E766-448E-A002-754287D1E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773" y="1555423"/>
          <a:ext cx="2975790" cy="458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Visio" r:id="rId3" imgW="1888951" imgH="2904517" progId="Visio.Drawing.11">
                  <p:embed/>
                </p:oleObj>
              </mc:Choice>
              <mc:Fallback>
                <p:oleObj name="Visio" r:id="rId3" imgW="1888951" imgH="2904517" progId="Visio.Drawing.11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F2F57B3C-E766-448E-A002-754287D1E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773" y="1555423"/>
                        <a:ext cx="2975790" cy="4588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6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Designing</a:t>
            </a:r>
            <a:br>
              <a:rPr lang="en-US" dirty="0"/>
            </a:br>
            <a:r>
              <a:rPr lang="en-US" dirty="0"/>
              <a:t>Fuzzy System for Scholarship Selection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Convolutional Neural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031E8-0DB2-4208-9544-7A36D2A83C31}"/>
              </a:ext>
            </a:extLst>
          </p:cNvPr>
          <p:cNvSpPr/>
          <p:nvPr/>
        </p:nvSpPr>
        <p:spPr>
          <a:xfrm>
            <a:off x="2005552" y="3897019"/>
            <a:ext cx="5132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 this example, let’s pretend that we are “the expert in this field”</a:t>
            </a:r>
          </a:p>
        </p:txBody>
      </p:sp>
    </p:spTree>
    <p:extLst>
      <p:ext uri="{BB962C8B-B14F-4D97-AF65-F5344CB8AC3E}">
        <p14:creationId xmlns:p14="http://schemas.microsoft.com/office/powerpoint/2010/main" val="36230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How can we represent expert knowledge that uses vague and ambiguous terms in a computer?</a:t>
            </a:r>
          </a:p>
          <a:p>
            <a:pPr lvl="1"/>
            <a:endParaRPr lang="en-US" dirty="0"/>
          </a:p>
          <a:p>
            <a:r>
              <a:rPr lang="en-US" dirty="0"/>
              <a:t>Accepts noisy, imprecise input!</a:t>
            </a:r>
          </a:p>
          <a:p>
            <a:r>
              <a:rPr lang="en-US" dirty="0"/>
              <a:t>Decisions based on “degree of truth”</a:t>
            </a:r>
          </a:p>
          <a:p>
            <a:pPr lvl="1"/>
            <a:r>
              <a:rPr lang="en-US" dirty="0"/>
              <a:t>Graded truth.  </a:t>
            </a:r>
          </a:p>
          <a:p>
            <a:pPr lvl="1"/>
            <a:r>
              <a:rPr lang="en-US" dirty="0"/>
              <a:t>Truth values between True and False.  </a:t>
            </a:r>
          </a:p>
          <a:p>
            <a:pPr lvl="1"/>
            <a:r>
              <a:rPr lang="en-US" dirty="0"/>
              <a:t>Not everything is either/or, true/false, black/white, on/off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Step 1: Determine the input and 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Just as the example has been given previously, </a:t>
            </a:r>
            <a:br>
              <a:rPr lang="en-US" sz="2000" dirty="0"/>
            </a:br>
            <a:r>
              <a:rPr lang="en-US" sz="2000" dirty="0"/>
              <a:t>the inputs for the selection are GPA and Parent’s income, while the output is the Acceptance score</a:t>
            </a:r>
          </a:p>
          <a:p>
            <a:r>
              <a:rPr lang="en-US" sz="2000" dirty="0"/>
              <a:t>Design the Linguistic Variable for each Input,</a:t>
            </a:r>
            <a:br>
              <a:rPr lang="en-US" sz="2000" dirty="0"/>
            </a:br>
            <a:r>
              <a:rPr lang="en-US" sz="2000" dirty="0"/>
              <a:t>let’s specify each into three (3) linguistics such as:</a:t>
            </a:r>
          </a:p>
          <a:p>
            <a:pPr lvl="1"/>
            <a:r>
              <a:rPr lang="en-US" dirty="0"/>
              <a:t>GPA: </a:t>
            </a:r>
            <a:r>
              <a:rPr lang="en-US" b="1" dirty="0">
                <a:solidFill>
                  <a:srgbClr val="00B050"/>
                </a:solidFill>
              </a:rPr>
              <a:t>High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Average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Low</a:t>
            </a:r>
          </a:p>
          <a:p>
            <a:pPr lvl="1"/>
            <a:r>
              <a:rPr lang="en-US" dirty="0"/>
              <a:t>Income: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Middle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Bottom</a:t>
            </a:r>
            <a:r>
              <a:rPr lang="en-US" dirty="0"/>
              <a:t> </a:t>
            </a:r>
          </a:p>
          <a:p>
            <a:r>
              <a:rPr lang="en-US" sz="2000" dirty="0"/>
              <a:t>For the output, we design also three (3) Linguistic</a:t>
            </a:r>
          </a:p>
          <a:p>
            <a:pPr lvl="1"/>
            <a:r>
              <a:rPr lang="en-US" dirty="0"/>
              <a:t>Score: </a:t>
            </a:r>
            <a:r>
              <a:rPr lang="en-US" b="1" dirty="0"/>
              <a:t>Accepted,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Considered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791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1336417"/>
            <a:ext cx="8684607" cy="641239"/>
          </a:xfrm>
        </p:spPr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Design the membership function for each Linguistic</a:t>
            </a:r>
          </a:p>
          <a:p>
            <a:r>
              <a:rPr lang="en-US" sz="2000" dirty="0"/>
              <a:t>Membership Function for GPA( </a:t>
            </a:r>
            <a:r>
              <a:rPr lang="en-US" sz="2000" b="1" dirty="0">
                <a:solidFill>
                  <a:srgbClr val="00B050"/>
                </a:solidFill>
              </a:rPr>
              <a:t>High</a:t>
            </a:r>
            <a:r>
              <a:rPr lang="en-US" sz="2000" dirty="0"/>
              <a:t> )</a:t>
            </a:r>
          </a:p>
          <a:p>
            <a:pPr lvl="1"/>
            <a:r>
              <a:rPr lang="en-US" sz="1600" dirty="0"/>
              <a:t>The range of GPA is [0,4]</a:t>
            </a:r>
          </a:p>
          <a:p>
            <a:pPr lvl="1"/>
            <a:r>
              <a:rPr lang="en-US" sz="1600" dirty="0"/>
              <a:t>From there, we determine that GPA&gt;3.25 is definitely </a:t>
            </a:r>
            <a:r>
              <a:rPr lang="en-US" sz="1600" b="1" dirty="0"/>
              <a:t>High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/>
              <a:t>and GPA≤2.5 is definitely </a:t>
            </a:r>
            <a:r>
              <a:rPr lang="en-US" sz="1600" b="1" dirty="0"/>
              <a:t>Not High </a:t>
            </a:r>
          </a:p>
          <a:p>
            <a:pPr lvl="1"/>
            <a:r>
              <a:rPr lang="en-US" sz="1600" dirty="0"/>
              <a:t>Therefore the range (2.5, 3.25] is the fuzzy area </a:t>
            </a:r>
            <a:br>
              <a:rPr lang="en-US" sz="1600" dirty="0"/>
            </a:br>
            <a:r>
              <a:rPr lang="en-US" sz="1600" dirty="0"/>
              <a:t>between High and Not High</a:t>
            </a:r>
          </a:p>
          <a:p>
            <a:pPr lvl="1"/>
            <a:r>
              <a:rPr lang="en-US" sz="1600" dirty="0"/>
              <a:t>Let’s say that the progression between GPA High and Not High is linear, </a:t>
            </a:r>
          </a:p>
          <a:p>
            <a:pPr lvl="1"/>
            <a:r>
              <a:rPr lang="en-US" sz="1600" dirty="0"/>
              <a:t>thus we have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10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1336417"/>
            <a:ext cx="8684607" cy="641239"/>
          </a:xfrm>
        </p:spPr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Design the membership function for each Linguistic</a:t>
            </a:r>
          </a:p>
          <a:p>
            <a:r>
              <a:rPr lang="en-US" sz="2000" dirty="0"/>
              <a:t>Membership Function for GPA( </a:t>
            </a:r>
            <a:r>
              <a:rPr lang="en-US" sz="2000" b="1" dirty="0">
                <a:solidFill>
                  <a:srgbClr val="00B050"/>
                </a:solidFill>
              </a:rPr>
              <a:t>High</a:t>
            </a:r>
            <a:r>
              <a:rPr lang="en-US" sz="2000" dirty="0"/>
              <a:t> )</a:t>
            </a:r>
          </a:p>
          <a:p>
            <a:endParaRPr lang="en-US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F51AA5-7C44-48A6-AEF7-C92AA7CF1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001989"/>
              </p:ext>
            </p:extLst>
          </p:nvPr>
        </p:nvGraphicFramePr>
        <p:xfrm>
          <a:off x="911714" y="2784045"/>
          <a:ext cx="3795713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2F6FE7-291D-441E-98A0-F99258AEFA24}"/>
                  </a:ext>
                </a:extLst>
              </p:cNvPr>
              <p:cNvSpPr txBox="1"/>
              <p:nvPr/>
            </p:nvSpPr>
            <p:spPr>
              <a:xfrm>
                <a:off x="697103" y="3645670"/>
                <a:ext cx="214611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2F6FE7-291D-441E-98A0-F99258AEF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3" y="3645670"/>
                <a:ext cx="214611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C47F76-362E-4CAA-B38F-80A1872CC856}"/>
                  </a:ext>
                </a:extLst>
              </p:cNvPr>
              <p:cNvSpPr txBox="1"/>
              <p:nvPr/>
            </p:nvSpPr>
            <p:spPr>
              <a:xfrm>
                <a:off x="5016947" y="3229241"/>
                <a:ext cx="3365730" cy="1109856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≤2.5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&gt;3.25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.25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2.5&lt;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≤3.25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C47F76-362E-4CAA-B38F-80A1872C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47" y="3229241"/>
                <a:ext cx="3365730" cy="110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6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1336417"/>
            <a:ext cx="8684607" cy="641239"/>
          </a:xfrm>
        </p:spPr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Membership Function for GPA( </a:t>
            </a:r>
            <a:r>
              <a:rPr lang="en-US" sz="2000" b="1" dirty="0">
                <a:solidFill>
                  <a:srgbClr val="FF0000"/>
                </a:solidFill>
              </a:rPr>
              <a:t>Low</a:t>
            </a:r>
            <a:r>
              <a:rPr lang="en-US" sz="2000" dirty="0"/>
              <a:t> )</a:t>
            </a:r>
          </a:p>
          <a:p>
            <a:pPr lvl="1"/>
            <a:r>
              <a:rPr lang="en-US" sz="1600" dirty="0"/>
              <a:t>Here, we determine that GPA≤1 is </a:t>
            </a:r>
            <a:r>
              <a:rPr lang="en-US" sz="1600" b="1" dirty="0"/>
              <a:t>Low</a:t>
            </a:r>
            <a:r>
              <a:rPr lang="en-US" sz="1600" dirty="0"/>
              <a:t>, and GPA&gt;1.75 is </a:t>
            </a:r>
            <a:r>
              <a:rPr lang="en-US" sz="1600" b="1" dirty="0"/>
              <a:t>Not Low</a:t>
            </a:r>
          </a:p>
          <a:p>
            <a:pPr lvl="1"/>
            <a:r>
              <a:rPr lang="en-US" sz="1600" dirty="0"/>
              <a:t>Using the same linear function,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DC1CE-E21F-4304-8CEC-4C63F779FE2E}"/>
                  </a:ext>
                </a:extLst>
              </p:cNvPr>
              <p:cNvSpPr txBox="1"/>
              <p:nvPr/>
            </p:nvSpPr>
            <p:spPr>
              <a:xfrm>
                <a:off x="810596" y="4064771"/>
                <a:ext cx="214611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DC1CE-E21F-4304-8CEC-4C63F779F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96" y="4064771"/>
                <a:ext cx="214611" cy="276999"/>
              </a:xfrm>
              <a:prstGeom prst="rect">
                <a:avLst/>
              </a:prstGeom>
              <a:blipFill>
                <a:blip r:embed="rId2"/>
                <a:stretch>
                  <a:fillRect l="-20000" r="-1714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CB366-7ABD-4C93-A39F-60A78CBC8CBE}"/>
                  </a:ext>
                </a:extLst>
              </p:cNvPr>
              <p:cNvSpPr txBox="1"/>
              <p:nvPr/>
            </p:nvSpPr>
            <p:spPr>
              <a:xfrm>
                <a:off x="5366874" y="3648342"/>
                <a:ext cx="3054747" cy="1109856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&gt;1.75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1.75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1.75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≤1.75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CB366-7ABD-4C93-A39F-60A78CBC8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874" y="3648342"/>
                <a:ext cx="3054747" cy="110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7B4250-F9E3-47EC-86F2-3D170545A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872549"/>
              </p:ext>
            </p:extLst>
          </p:nvPr>
        </p:nvGraphicFramePr>
        <p:xfrm>
          <a:off x="1207653" y="3203145"/>
          <a:ext cx="3795713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7415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1336417"/>
            <a:ext cx="8684607" cy="641239"/>
          </a:xfrm>
        </p:spPr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Membership Function for GPA( </a:t>
            </a:r>
            <a:r>
              <a:rPr lang="en-US" sz="2000" b="1" dirty="0">
                <a:solidFill>
                  <a:srgbClr val="0070C0"/>
                </a:solidFill>
              </a:rPr>
              <a:t>Average</a:t>
            </a:r>
            <a:r>
              <a:rPr lang="en-US" sz="2000" dirty="0"/>
              <a:t> )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Average</a:t>
            </a:r>
            <a:r>
              <a:rPr lang="en-US" sz="1600" dirty="0"/>
              <a:t> GPA is considered between 2.2 to 2.8</a:t>
            </a:r>
          </a:p>
          <a:p>
            <a:pPr lvl="1"/>
            <a:r>
              <a:rPr lang="en-US" sz="1600" dirty="0"/>
              <a:t>While GPA≤1 or GPA&gt;3.5 is considered </a:t>
            </a:r>
            <a:r>
              <a:rPr lang="en-US" sz="1600" b="1" dirty="0"/>
              <a:t>Not Average</a:t>
            </a:r>
          </a:p>
          <a:p>
            <a:pPr lvl="1"/>
            <a:r>
              <a:rPr lang="en-US" sz="1600" dirty="0"/>
              <a:t>Using the same linear function,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DC1CE-E21F-4304-8CEC-4C63F779FE2E}"/>
                  </a:ext>
                </a:extLst>
              </p:cNvPr>
              <p:cNvSpPr txBox="1"/>
              <p:nvPr/>
            </p:nvSpPr>
            <p:spPr>
              <a:xfrm>
                <a:off x="810596" y="4464821"/>
                <a:ext cx="214611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DC1CE-E21F-4304-8CEC-4C63F779F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96" y="4464821"/>
                <a:ext cx="214611" cy="276999"/>
              </a:xfrm>
              <a:prstGeom prst="rect">
                <a:avLst/>
              </a:prstGeom>
              <a:blipFill>
                <a:blip r:embed="rId2"/>
                <a:stretch>
                  <a:fillRect l="-20000" r="-1714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CB366-7ABD-4C93-A39F-60A78CBC8CBE}"/>
                  </a:ext>
                </a:extLst>
              </p:cNvPr>
              <p:cNvSpPr txBox="1"/>
              <p:nvPr/>
            </p:nvSpPr>
            <p:spPr>
              <a:xfrm>
                <a:off x="5366874" y="4048392"/>
                <a:ext cx="3138103" cy="1516697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≤1,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&gt;3.5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2.2−1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1&lt;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≤2.2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2.2&lt;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≤2.8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3.5−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3.5−2.8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2.8&lt;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≤3.5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CB366-7ABD-4C93-A39F-60A78CBC8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874" y="4048392"/>
                <a:ext cx="3138103" cy="1516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2B1FB5E-9A56-4BA5-AEFB-F693D7317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401792"/>
              </p:ext>
            </p:extLst>
          </p:nvPr>
        </p:nvGraphicFramePr>
        <p:xfrm>
          <a:off x="1178718" y="3603195"/>
          <a:ext cx="3795713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99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1336417"/>
            <a:ext cx="8684607" cy="641239"/>
          </a:xfrm>
        </p:spPr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sz="2000" dirty="0"/>
              <a:t>If we combine the Membership Function for GPA </a:t>
            </a:r>
            <a:br>
              <a:rPr lang="en-US" sz="2000" dirty="0"/>
            </a:br>
            <a:r>
              <a:rPr lang="en-US" sz="2000" dirty="0"/>
              <a:t>it’ll look like:</a:t>
            </a:r>
          </a:p>
          <a:p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Do the same for Income </a:t>
            </a:r>
          </a:p>
          <a:p>
            <a:endParaRPr lang="en-US" sz="20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8DD4A17-C6E7-4492-9BF8-EEEB88E48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892208"/>
              </p:ext>
            </p:extLst>
          </p:nvPr>
        </p:nvGraphicFramePr>
        <p:xfrm>
          <a:off x="1895996" y="2838742"/>
          <a:ext cx="4763596" cy="237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B7B4250-F9E3-47EC-86F2-3D170545A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800319"/>
              </p:ext>
            </p:extLst>
          </p:nvPr>
        </p:nvGraphicFramePr>
        <p:xfrm>
          <a:off x="1895996" y="2838742"/>
          <a:ext cx="4763596" cy="237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2B1FB5E-9A56-4BA5-AEFB-F693D7317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388640"/>
              </p:ext>
            </p:extLst>
          </p:nvPr>
        </p:nvGraphicFramePr>
        <p:xfrm>
          <a:off x="1895996" y="2838742"/>
          <a:ext cx="4763596" cy="237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18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1336417"/>
            <a:ext cx="8684607" cy="641239"/>
          </a:xfrm>
        </p:spPr>
        <p:txBody>
          <a:bodyPr/>
          <a:lstStyle/>
          <a:p>
            <a:r>
              <a:rPr lang="en-US" dirty="0"/>
              <a:t>Step 2: Design the Membership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sz="2000" dirty="0"/>
              <a:t>Membership Function for Parent’s Income</a:t>
            </a:r>
          </a:p>
          <a:p>
            <a:pPr lvl="1"/>
            <a:r>
              <a:rPr lang="en-US" sz="1600" dirty="0"/>
              <a:t>We determine that Income&gt;16 million is considered as </a:t>
            </a:r>
            <a:r>
              <a:rPr lang="en-US" sz="1600" b="1" dirty="0"/>
              <a:t>Upper</a:t>
            </a:r>
            <a:r>
              <a:rPr lang="en-US" sz="1600" dirty="0"/>
              <a:t> with fuzziness starts from 12 million, and </a:t>
            </a:r>
          </a:p>
          <a:p>
            <a:pPr lvl="1"/>
            <a:r>
              <a:rPr lang="en-US" sz="1600" dirty="0"/>
              <a:t>Income≤4 million is considered as </a:t>
            </a:r>
            <a:r>
              <a:rPr lang="en-US" sz="1600" b="1" dirty="0"/>
              <a:t>Bottom</a:t>
            </a:r>
            <a:r>
              <a:rPr lang="en-US" sz="1600" dirty="0"/>
              <a:t>, and by 8 million it’s no longer considered Bottom</a:t>
            </a:r>
          </a:p>
          <a:p>
            <a:pPr lvl="1"/>
            <a:r>
              <a:rPr lang="en-US" sz="1600" dirty="0"/>
              <a:t>Income between 8 to 11 million is considered as </a:t>
            </a:r>
            <a:r>
              <a:rPr lang="en-US" sz="1600" b="1" dirty="0"/>
              <a:t>Middle</a:t>
            </a:r>
            <a:r>
              <a:rPr lang="en-US" sz="1600" dirty="0"/>
              <a:t> with fuzziness starts from 5 to 15 million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050BE6A-4F3F-4664-8CE9-FC8059269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534080"/>
              </p:ext>
            </p:extLst>
          </p:nvPr>
        </p:nvGraphicFramePr>
        <p:xfrm>
          <a:off x="2778237" y="4152331"/>
          <a:ext cx="3795713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558643C-7500-463A-B072-CCBFCF7BE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697088"/>
              </p:ext>
            </p:extLst>
          </p:nvPr>
        </p:nvGraphicFramePr>
        <p:xfrm>
          <a:off x="2778237" y="4152331"/>
          <a:ext cx="3795713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48CFD31-1BCA-4A24-893B-D12E0A5A5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973167"/>
              </p:ext>
            </p:extLst>
          </p:nvPr>
        </p:nvGraphicFramePr>
        <p:xfrm>
          <a:off x="2778237" y="4152331"/>
          <a:ext cx="3795713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7476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Step 3: Design the Fuzzy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Define rules that will determine Accepted or Rejected score based on GPA and Income inputs</a:t>
            </a:r>
          </a:p>
          <a:p>
            <a:r>
              <a:rPr lang="en-US" sz="2000" dirty="0"/>
              <a:t>With 2 inputs and 3 linguistics each, there will be 3x3=9 rules (combinatorial)</a:t>
            </a:r>
          </a:p>
          <a:p>
            <a:r>
              <a:rPr lang="en-US" sz="2000" dirty="0"/>
              <a:t>Basic rule form: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7A63D-8454-45D8-91A6-FC23D3DE0958}"/>
              </a:ext>
            </a:extLst>
          </p:cNvPr>
          <p:cNvSpPr/>
          <p:nvPr/>
        </p:nvSpPr>
        <p:spPr>
          <a:xfrm>
            <a:off x="951383" y="4151604"/>
            <a:ext cx="70066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GPA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'High' </a:t>
            </a:r>
            <a:r>
              <a:rPr lang="en-US" sz="1600" dirty="0">
                <a:solidFill>
                  <a:srgbClr val="0000FF"/>
                </a:solidFill>
              </a:rPr>
              <a:t>and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Income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'Bottom' </a:t>
            </a:r>
            <a:r>
              <a:rPr lang="en-US" sz="1600" dirty="0">
                <a:solidFill>
                  <a:srgbClr val="0000FF"/>
                </a:solidFill>
              </a:rPr>
              <a:t>then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Score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'Accepted’</a:t>
            </a:r>
          </a:p>
          <a:p>
            <a:r>
              <a:rPr lang="en-US" sz="1600" dirty="0">
                <a:solidFill>
                  <a:srgbClr val="808080"/>
                </a:solidFill>
              </a:rPr>
              <a:t>...</a:t>
            </a:r>
          </a:p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GPA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'Average' </a:t>
            </a:r>
            <a:r>
              <a:rPr lang="en-US" sz="1600" dirty="0">
                <a:solidFill>
                  <a:srgbClr val="0000FF"/>
                </a:solidFill>
              </a:rPr>
              <a:t>and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Income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'Middle' </a:t>
            </a:r>
            <a:r>
              <a:rPr lang="en-US" sz="1600" dirty="0">
                <a:solidFill>
                  <a:srgbClr val="0000FF"/>
                </a:solidFill>
              </a:rPr>
              <a:t>then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Score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'Considered’</a:t>
            </a:r>
          </a:p>
          <a:p>
            <a:r>
              <a:rPr lang="en-US" sz="1600" dirty="0">
                <a:solidFill>
                  <a:srgbClr val="808080"/>
                </a:solidFill>
              </a:rPr>
              <a:t>...</a:t>
            </a:r>
          </a:p>
          <a:p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GPA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'Low' </a:t>
            </a:r>
            <a:r>
              <a:rPr lang="en-US" sz="1600" dirty="0">
                <a:solidFill>
                  <a:srgbClr val="0000FF"/>
                </a:solidFill>
              </a:rPr>
              <a:t>and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Income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'Upper' </a:t>
            </a:r>
            <a:r>
              <a:rPr lang="en-US" sz="1600" dirty="0">
                <a:solidFill>
                  <a:srgbClr val="0000FF"/>
                </a:solidFill>
              </a:rPr>
              <a:t>then</a:t>
            </a:r>
            <a:r>
              <a:rPr lang="en-US" sz="1600" dirty="0">
                <a:solidFill>
                  <a:srgbClr val="80808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Score</a:t>
            </a:r>
            <a:r>
              <a:rPr lang="en-US" sz="1600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808080"/>
                </a:solidFill>
              </a:rPr>
              <a:t>'Rejected’</a:t>
            </a:r>
          </a:p>
          <a:p>
            <a:r>
              <a:rPr lang="en-US" sz="1600" dirty="0">
                <a:solidFill>
                  <a:srgbClr val="808080"/>
                </a:solidFill>
              </a:rPr>
              <a:t>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7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Step 3: Design the Fuzzy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957845-4C5A-44C1-ACDC-8BD8CA687D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Or define it as a table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06C88C5-E783-49F8-A840-B98F75CD4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512021"/>
              </p:ext>
            </p:extLst>
          </p:nvPr>
        </p:nvGraphicFramePr>
        <p:xfrm>
          <a:off x="1146757" y="2534584"/>
          <a:ext cx="676317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391">
                  <a:extLst>
                    <a:ext uri="{9D8B030D-6E8A-4147-A177-3AD203B41FA5}">
                      <a16:colId xmlns:a16="http://schemas.microsoft.com/office/drawing/2014/main" val="4016307676"/>
                    </a:ext>
                  </a:extLst>
                </a:gridCol>
                <a:gridCol w="2254391">
                  <a:extLst>
                    <a:ext uri="{9D8B030D-6E8A-4147-A177-3AD203B41FA5}">
                      <a16:colId xmlns:a16="http://schemas.microsoft.com/office/drawing/2014/main" val="273629003"/>
                    </a:ext>
                  </a:extLst>
                </a:gridCol>
                <a:gridCol w="2254391">
                  <a:extLst>
                    <a:ext uri="{9D8B030D-6E8A-4147-A177-3AD203B41FA5}">
                      <a16:colId xmlns:a16="http://schemas.microsoft.com/office/drawing/2014/main" val="196161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Considered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4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1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Considered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Considered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1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2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Rejected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6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Rejected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0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Considered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7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8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Process that maps a fuzzy set back to a crisp set</a:t>
            </a:r>
          </a:p>
          <a:p>
            <a:r>
              <a:rPr lang="en-US" sz="2000" dirty="0"/>
              <a:t>Common methods:</a:t>
            </a:r>
          </a:p>
          <a:p>
            <a:pPr lvl="1"/>
            <a:r>
              <a:rPr lang="en-US" dirty="0"/>
              <a:t>Center of Gravity (</a:t>
            </a:r>
            <a:r>
              <a:rPr lang="en-US" dirty="0" err="1"/>
              <a:t>Mamdani</a:t>
            </a:r>
            <a:r>
              <a:rPr lang="en-US" dirty="0"/>
              <a:t>-style)</a:t>
            </a:r>
          </a:p>
          <a:p>
            <a:pPr lvl="1"/>
            <a:r>
              <a:rPr lang="en-US" dirty="0"/>
              <a:t>Constant Defuzzification (Takagi-</a:t>
            </a:r>
            <a:r>
              <a:rPr lang="en-US" dirty="0" err="1"/>
              <a:t>Sugeno</a:t>
            </a:r>
            <a:r>
              <a:rPr lang="en-US" dirty="0"/>
              <a:t>-style)</a:t>
            </a:r>
          </a:p>
          <a:p>
            <a:r>
              <a:rPr lang="en-US" sz="2000" dirty="0"/>
              <a:t>Other common methods:</a:t>
            </a:r>
          </a:p>
          <a:p>
            <a:pPr lvl="1"/>
            <a:r>
              <a:rPr lang="en-US" sz="1800" dirty="0"/>
              <a:t>Mean of Maxima</a:t>
            </a:r>
          </a:p>
          <a:p>
            <a:pPr lvl="1"/>
            <a:r>
              <a:rPr lang="en-US" sz="1800" dirty="0"/>
              <a:t>Weighted Average</a:t>
            </a:r>
          </a:p>
          <a:p>
            <a:pPr lvl="1"/>
            <a:r>
              <a:rPr lang="en-US" sz="1800" dirty="0"/>
              <a:t>Middle of Maxima</a:t>
            </a:r>
          </a:p>
          <a:p>
            <a:pPr lvl="1"/>
            <a:r>
              <a:rPr lang="en-US" sz="1800" dirty="0"/>
              <a:t>Singleton</a:t>
            </a:r>
          </a:p>
          <a:p>
            <a:pPr lvl="1"/>
            <a:r>
              <a:rPr lang="en-US" sz="1800" dirty="0"/>
              <a:t>Etc.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51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Fuzzy logic is based on the idea that all things admit of degrees.  </a:t>
            </a:r>
          </a:p>
          <a:p>
            <a:pPr lvl="1"/>
            <a:r>
              <a:rPr lang="en-US" dirty="0"/>
              <a:t>Temperature, height, speed, distance, beauty </a:t>
            </a:r>
          </a:p>
          <a:p>
            <a:pPr lvl="2"/>
            <a:r>
              <a:rPr lang="en-US" dirty="0"/>
              <a:t>all come on a sliding scale.</a:t>
            </a:r>
          </a:p>
          <a:p>
            <a:pPr lvl="1"/>
            <a:r>
              <a:rPr lang="en-US" dirty="0"/>
              <a:t>Model uncertainty in natural language.</a:t>
            </a:r>
          </a:p>
          <a:p>
            <a:pPr lvl="2"/>
            <a:r>
              <a:rPr lang="en-US" dirty="0"/>
              <a:t>The motor is running really hot.</a:t>
            </a:r>
          </a:p>
          <a:p>
            <a:pPr lvl="2"/>
            <a:r>
              <a:rPr lang="en-US" dirty="0"/>
              <a:t>Tom is a very tall guy.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sz="2000" dirty="0"/>
              <a:t>Center of Gravity (</a:t>
            </a:r>
            <a:r>
              <a:rPr lang="en-US" sz="2000" dirty="0" err="1"/>
              <a:t>Mamdani</a:t>
            </a:r>
            <a:r>
              <a:rPr lang="en-US" sz="2000" dirty="0"/>
              <a:t>-style) </a:t>
            </a:r>
          </a:p>
          <a:p>
            <a:pPr lvl="1"/>
            <a:r>
              <a:rPr lang="en-US" dirty="0"/>
              <a:t>Has the same Membership form as input</a:t>
            </a:r>
          </a:p>
          <a:p>
            <a:pPr lvl="1"/>
            <a:r>
              <a:rPr lang="en-US" dirty="0"/>
              <a:t>For example, let the output membership function be:</a:t>
            </a:r>
          </a:p>
          <a:p>
            <a:pPr lvl="1"/>
            <a:endParaRPr lang="en-US" sz="18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846548-E06A-4661-8B77-B7388E095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644320"/>
              </p:ext>
            </p:extLst>
          </p:nvPr>
        </p:nvGraphicFramePr>
        <p:xfrm>
          <a:off x="2362954" y="3607504"/>
          <a:ext cx="4106903" cy="2259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EA808E9-76A5-4D8A-B2C8-3EF5B8B5E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037971"/>
              </p:ext>
            </p:extLst>
          </p:nvPr>
        </p:nvGraphicFramePr>
        <p:xfrm>
          <a:off x="2362954" y="3607504"/>
          <a:ext cx="4106903" cy="2259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955013-99C7-4A78-AF7D-5AFABABC1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701337"/>
              </p:ext>
            </p:extLst>
          </p:nvPr>
        </p:nvGraphicFramePr>
        <p:xfrm>
          <a:off x="2362954" y="3607504"/>
          <a:ext cx="4106903" cy="2259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86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Center of Gravity (</a:t>
            </a:r>
            <a:r>
              <a:rPr lang="en-US" sz="2000" dirty="0" err="1"/>
              <a:t>Mamdani</a:t>
            </a:r>
            <a:r>
              <a:rPr lang="en-US" sz="2000" dirty="0"/>
              <a:t>-style) </a:t>
            </a:r>
          </a:p>
          <a:p>
            <a:pPr lvl="1"/>
            <a:r>
              <a:rPr lang="en-US" dirty="0"/>
              <a:t>Clipping using MAX-MIN method to “chop off” parts of Membership based on the fuzzy output obtained from rule inferencing, then Aggregate the clipped membership</a:t>
            </a:r>
          </a:p>
          <a:p>
            <a:pPr lvl="1"/>
            <a:r>
              <a:rPr lang="en-US" dirty="0"/>
              <a:t>For example, we obtained fuzzy output</a:t>
            </a:r>
          </a:p>
          <a:p>
            <a:pPr lvl="2"/>
            <a:r>
              <a:rPr lang="en-US" dirty="0"/>
              <a:t>Rejected(0.2)</a:t>
            </a:r>
          </a:p>
          <a:p>
            <a:pPr lvl="2"/>
            <a:r>
              <a:rPr lang="en-US" dirty="0"/>
              <a:t>Considered(0.4)</a:t>
            </a:r>
          </a:p>
          <a:p>
            <a:pPr lvl="2"/>
            <a:r>
              <a:rPr lang="en-US" dirty="0"/>
              <a:t>Accepted(0.6)</a:t>
            </a:r>
          </a:p>
          <a:p>
            <a:pPr lvl="1"/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D60036-6881-4A21-BAF1-3E54FEA6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05" y="4022295"/>
            <a:ext cx="4390261" cy="20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Center of Gravity (</a:t>
                </a:r>
                <a:r>
                  <a:rPr lang="en-US" sz="2000" dirty="0" err="1"/>
                  <a:t>Mamdani</a:t>
                </a:r>
                <a:r>
                  <a:rPr lang="en-US" sz="2000" dirty="0"/>
                  <a:t>-style) </a:t>
                </a:r>
              </a:p>
              <a:p>
                <a:pPr lvl="1"/>
                <a:r>
                  <a:rPr lang="en-US" dirty="0"/>
                  <a:t>Calculate center of gravity using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sz="1800" dirty="0"/>
                  <a:t>If the crisp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dirty="0"/>
                  <a:t>) are discrete, we can replace integration with summation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B623E-F5BF-45C1-9FA5-CDF7C90DFADF}"/>
                  </a:ext>
                </a:extLst>
              </p:cNvPr>
              <p:cNvSpPr txBox="1"/>
              <p:nvPr/>
            </p:nvSpPr>
            <p:spPr>
              <a:xfrm>
                <a:off x="1258441" y="4846791"/>
                <a:ext cx="2227469" cy="67518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B623E-F5BF-45C1-9FA5-CDF7C90DF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1" y="4846791"/>
                <a:ext cx="2227469" cy="675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82CD04-A0BB-406F-A2E5-7654C1E8B417}"/>
                  </a:ext>
                </a:extLst>
              </p:cNvPr>
              <p:cNvSpPr/>
              <p:nvPr/>
            </p:nvSpPr>
            <p:spPr>
              <a:xfrm>
                <a:off x="4188432" y="4858748"/>
                <a:ext cx="4119589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𝑚𝑒𝑚𝑏𝑒𝑟𝑠h𝑖𝑝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82CD04-A0BB-406F-A2E5-7654C1E8B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32" y="4858748"/>
                <a:ext cx="4119589" cy="656205"/>
              </a:xfrm>
              <a:prstGeom prst="rect">
                <a:avLst/>
              </a:prstGeom>
              <a:blipFill>
                <a:blip r:embed="rId4"/>
                <a:stretch>
                  <a:fillRect l="-2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490B6-98AC-42E1-B648-F89BBE822B51}"/>
                  </a:ext>
                </a:extLst>
              </p:cNvPr>
              <p:cNvSpPr txBox="1"/>
              <p:nvPr/>
            </p:nvSpPr>
            <p:spPr>
              <a:xfrm>
                <a:off x="1339922" y="2831239"/>
                <a:ext cx="2278188" cy="754950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490B6-98AC-42E1-B648-F89BBE82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22" y="2831239"/>
                <a:ext cx="2278188" cy="75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9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46E82AD-3777-4112-A3FA-38EA673E8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031016"/>
              </p:ext>
            </p:extLst>
          </p:nvPr>
        </p:nvGraphicFramePr>
        <p:xfrm>
          <a:off x="2614960" y="3832162"/>
          <a:ext cx="3795713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B477DC9-488B-43BA-8767-F50C328F8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84297"/>
              </p:ext>
            </p:extLst>
          </p:nvPr>
        </p:nvGraphicFramePr>
        <p:xfrm>
          <a:off x="2614960" y="3832162"/>
          <a:ext cx="3795713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Constant Defuzzification (Takagi-</a:t>
            </a:r>
            <a:r>
              <a:rPr lang="en-US" sz="2000" dirty="0" err="1"/>
              <a:t>Sugeno</a:t>
            </a:r>
            <a:r>
              <a:rPr lang="en-US" sz="2000" dirty="0"/>
              <a:t>-style) </a:t>
            </a:r>
          </a:p>
          <a:p>
            <a:pPr lvl="1"/>
            <a:r>
              <a:rPr lang="en-US" dirty="0"/>
              <a:t>Choose a constant value to represent each output linguistic</a:t>
            </a:r>
          </a:p>
          <a:p>
            <a:pPr lvl="1"/>
            <a:r>
              <a:rPr lang="en-US" dirty="0"/>
              <a:t>For example, set the </a:t>
            </a:r>
            <a:r>
              <a:rPr lang="en-US"/>
              <a:t>constant value to 50, 70, and 100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99A541-91C1-4A8A-AAFF-920541EC5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896595"/>
              </p:ext>
            </p:extLst>
          </p:nvPr>
        </p:nvGraphicFramePr>
        <p:xfrm>
          <a:off x="2614960" y="3832162"/>
          <a:ext cx="3795713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02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Step 4: Choose Defuzzification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Constant Defuzzification (Takagi-</a:t>
            </a:r>
            <a:r>
              <a:rPr lang="en-US" sz="2000" dirty="0" err="1"/>
              <a:t>Sugeno</a:t>
            </a:r>
            <a:r>
              <a:rPr lang="en-US" sz="2000" dirty="0"/>
              <a:t>-style) </a:t>
            </a:r>
          </a:p>
          <a:p>
            <a:pPr lvl="1"/>
            <a:r>
              <a:rPr lang="en-US" dirty="0"/>
              <a:t>Using fuzzy output obtained from rule inferencing</a:t>
            </a:r>
          </a:p>
          <a:p>
            <a:pPr lvl="1"/>
            <a:r>
              <a:rPr lang="en-US" dirty="0"/>
              <a:t>Calculate crisp output using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F2AB1-FAEC-4A5C-97C6-871BC8295E7C}"/>
                  </a:ext>
                </a:extLst>
              </p:cNvPr>
              <p:cNvSpPr txBox="1"/>
              <p:nvPr/>
            </p:nvSpPr>
            <p:spPr>
              <a:xfrm>
                <a:off x="1512984" y="3756168"/>
                <a:ext cx="1881348" cy="72494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F2AB1-FAEC-4A5C-97C6-871BC829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84" y="3756168"/>
                <a:ext cx="1881348" cy="724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B851C-6357-4DD2-8BB0-529DA01D1A35}"/>
                  </a:ext>
                </a:extLst>
              </p:cNvPr>
              <p:cNvSpPr/>
              <p:nvPr/>
            </p:nvSpPr>
            <p:spPr>
              <a:xfrm>
                <a:off x="4269914" y="3793004"/>
                <a:ext cx="4078809" cy="651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𝑙𝑖𝑛𝑔𝑢𝑖𝑠𝑡𝑖𝑐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𝑚𝑒𝑚𝑏𝑒𝑟𝑠h𝑖𝑝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𝑙𝑖𝑛𝑔𝑢𝑖𝑠𝑡𝑖𝑐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4B851C-6357-4DD2-8BB0-529DA01D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14" y="3793004"/>
                <a:ext cx="4078809" cy="651269"/>
              </a:xfrm>
              <a:prstGeom prst="rect">
                <a:avLst/>
              </a:prstGeom>
              <a:blipFill>
                <a:blip r:embed="rId3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7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173942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Fuzzy System for Scholarship Selection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Convolutional Neural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031E8-0DB2-4208-9544-7A36D2A83C31}"/>
              </a:ext>
            </a:extLst>
          </p:cNvPr>
          <p:cNvSpPr/>
          <p:nvPr/>
        </p:nvSpPr>
        <p:spPr>
          <a:xfrm>
            <a:off x="2005552" y="3897019"/>
            <a:ext cx="5132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 to an example </a:t>
            </a:r>
          </a:p>
        </p:txBody>
      </p:sp>
    </p:spTree>
    <p:extLst>
      <p:ext uri="{BB962C8B-B14F-4D97-AF65-F5344CB8AC3E}">
        <p14:creationId xmlns:p14="http://schemas.microsoft.com/office/powerpoint/2010/main" val="327692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Case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Student A</a:t>
            </a:r>
            <a:r>
              <a:rPr lang="en-US" sz="2000" dirty="0"/>
              <a:t> has GPA of 3.01 with Parental Income of 14M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Student B </a:t>
            </a:r>
            <a:r>
              <a:rPr lang="en-US" sz="2000" dirty="0"/>
              <a:t>has GPA of 2.90 with Parental Income of 5.5M</a:t>
            </a:r>
          </a:p>
        </p:txBody>
      </p:sp>
    </p:spTree>
    <p:extLst>
      <p:ext uri="{BB962C8B-B14F-4D97-AF65-F5344CB8AC3E}">
        <p14:creationId xmlns:p14="http://schemas.microsoft.com/office/powerpoint/2010/main" val="36418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Fuzzification - GPA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Student A </a:t>
                </a:r>
                <a:r>
                  <a:rPr lang="en-US" sz="2000" dirty="0"/>
                  <a:t>has GPA of 3.01</a:t>
                </a:r>
              </a:p>
              <a:p>
                <a:pPr lvl="1"/>
                <a:r>
                  <a:rPr lang="en-US" sz="1800" dirty="0"/>
                  <a:t>High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3.01−2.5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3.25−2.5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0.51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=0.68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Average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3.5−3.01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3.5−2.8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0.49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Low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0000FF"/>
                    </a:solidFill>
                  </a:rPr>
                  <a:t>Student B </a:t>
                </a:r>
                <a:r>
                  <a:rPr lang="en-US" sz="2000" dirty="0"/>
                  <a:t>has GPA of 2.90</a:t>
                </a:r>
              </a:p>
              <a:p>
                <a:pPr lvl="1"/>
                <a:r>
                  <a:rPr lang="en-US" sz="1800" dirty="0"/>
                  <a:t>High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2.9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−2.5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Average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3.5−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2.9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3.5−2.8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0.7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0.85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Low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0C6D950-A9F8-41F2-9402-95314CB0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69" y="2987198"/>
            <a:ext cx="3925672" cy="19552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27AE88-534A-4E16-90D8-75BE8CFD3FF3}"/>
              </a:ext>
            </a:extLst>
          </p:cNvPr>
          <p:cNvCxnSpPr/>
          <p:nvPr/>
        </p:nvCxnSpPr>
        <p:spPr>
          <a:xfrm flipV="1">
            <a:off x="7767874" y="3327150"/>
            <a:ext cx="0" cy="137160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D65AD5-4927-47E5-8834-A29C13E5B6CD}"/>
              </a:ext>
            </a:extLst>
          </p:cNvPr>
          <p:cNvCxnSpPr/>
          <p:nvPr/>
        </p:nvCxnSpPr>
        <p:spPr>
          <a:xfrm flipV="1">
            <a:off x="7630562" y="3327150"/>
            <a:ext cx="0" cy="1371600"/>
          </a:xfrm>
          <a:prstGeom prst="line">
            <a:avLst/>
          </a:prstGeom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Fuzzification - Income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65760" y="2009550"/>
                <a:ext cx="8326438" cy="4295456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Student A</a:t>
                </a:r>
                <a:r>
                  <a:rPr lang="en-US" sz="2000" dirty="0"/>
                  <a:t> has Parental Income of 14M</a:t>
                </a:r>
              </a:p>
              <a:p>
                <a:pPr lvl="1"/>
                <a:r>
                  <a:rPr lang="en-US" sz="1800" dirty="0"/>
                  <a:t>Upper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14−12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16−12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Middle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15−14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15−11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Bottom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0000FF"/>
                    </a:solidFill>
                  </a:rPr>
                  <a:t>Student B</a:t>
                </a:r>
                <a:r>
                  <a:rPr lang="en-US" sz="2000" dirty="0"/>
                  <a:t> has Parental Income of 5.5M</a:t>
                </a:r>
              </a:p>
              <a:p>
                <a:pPr lvl="1"/>
                <a:r>
                  <a:rPr lang="en-US" sz="1800" dirty="0"/>
                  <a:t>Upper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Middle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5.5−5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8−5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.167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Bottom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8−5.5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8−4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=0.625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65760" y="2009550"/>
                <a:ext cx="8326438" cy="4295456"/>
              </a:xfrm>
              <a:blipFill>
                <a:blip r:embed="rId2"/>
                <a:stretch>
                  <a:fillRect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0B3EF5A-E441-4A80-885F-F27A6532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522" y="2429169"/>
            <a:ext cx="3792041" cy="199966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5348A4-BF55-41F7-ADF2-C4607917BF3E}"/>
              </a:ext>
            </a:extLst>
          </p:cNvPr>
          <p:cNvCxnSpPr/>
          <p:nvPr/>
        </p:nvCxnSpPr>
        <p:spPr>
          <a:xfrm flipV="1">
            <a:off x="6165414" y="2906162"/>
            <a:ext cx="0" cy="1204111"/>
          </a:xfrm>
          <a:prstGeom prst="line">
            <a:avLst/>
          </a:prstGeom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301F88-71DB-485B-8663-87ED6BBFA4C4}"/>
              </a:ext>
            </a:extLst>
          </p:cNvPr>
          <p:cNvCxnSpPr/>
          <p:nvPr/>
        </p:nvCxnSpPr>
        <p:spPr>
          <a:xfrm flipV="1">
            <a:off x="7512866" y="2906162"/>
            <a:ext cx="0" cy="120411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Apply the inference rule to the fuzzy inputs to obtain the fuzzy output</a:t>
            </a:r>
          </a:p>
          <a:p>
            <a:r>
              <a:rPr lang="en-US" sz="2000" dirty="0"/>
              <a:t>Using Clipping technique, the conjunction rule will get the minimum value of fuzzy input as the fuzzy output</a:t>
            </a:r>
          </a:p>
          <a:p>
            <a:r>
              <a:rPr lang="en-US" sz="2000" dirty="0"/>
              <a:t>For example, for Student A, we will get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7A63D-8454-45D8-91A6-FC23D3DE0958}"/>
              </a:ext>
            </a:extLst>
          </p:cNvPr>
          <p:cNvSpPr/>
          <p:nvPr/>
        </p:nvSpPr>
        <p:spPr>
          <a:xfrm>
            <a:off x="748684" y="4196872"/>
            <a:ext cx="81146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</a:rPr>
              <a:t>if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GPA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'High(0.68)' </a:t>
            </a:r>
            <a:r>
              <a:rPr lang="en-US" sz="1500" dirty="0">
                <a:solidFill>
                  <a:srgbClr val="0000FF"/>
                </a:solidFill>
              </a:rPr>
              <a:t>and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Income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'Bottom(0)' </a:t>
            </a:r>
            <a:r>
              <a:rPr lang="en-US" sz="1500" dirty="0">
                <a:solidFill>
                  <a:srgbClr val="0000FF"/>
                </a:solidFill>
              </a:rPr>
              <a:t>then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Score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'Accepted(0)’</a:t>
            </a:r>
          </a:p>
          <a:p>
            <a:r>
              <a:rPr lang="en-US" sz="1500" dirty="0">
                <a:solidFill>
                  <a:srgbClr val="808080"/>
                </a:solidFill>
              </a:rPr>
              <a:t>...</a:t>
            </a:r>
          </a:p>
          <a:p>
            <a:r>
              <a:rPr lang="en-US" sz="1500" dirty="0">
                <a:solidFill>
                  <a:srgbClr val="0000FF"/>
                </a:solidFill>
              </a:rPr>
              <a:t>if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GPA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'Average(0.70)' </a:t>
            </a:r>
            <a:r>
              <a:rPr lang="en-US" sz="1500" dirty="0">
                <a:solidFill>
                  <a:srgbClr val="0000FF"/>
                </a:solidFill>
              </a:rPr>
              <a:t>and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Income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'Middle(0.25)' </a:t>
            </a:r>
            <a:r>
              <a:rPr lang="en-US" sz="1500" dirty="0">
                <a:solidFill>
                  <a:srgbClr val="0000FF"/>
                </a:solidFill>
              </a:rPr>
              <a:t>then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Score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'Considered(0.25)’</a:t>
            </a:r>
          </a:p>
          <a:p>
            <a:r>
              <a:rPr lang="en-US" sz="1500" dirty="0">
                <a:solidFill>
                  <a:srgbClr val="808080"/>
                </a:solidFill>
              </a:rPr>
              <a:t>...</a:t>
            </a:r>
          </a:p>
          <a:p>
            <a:r>
              <a:rPr lang="en-US" sz="1500" dirty="0">
                <a:solidFill>
                  <a:srgbClr val="0000FF"/>
                </a:solidFill>
              </a:rPr>
              <a:t>if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GPA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‘Low(0)' </a:t>
            </a:r>
            <a:r>
              <a:rPr lang="en-US" sz="1500" dirty="0">
                <a:solidFill>
                  <a:srgbClr val="0000FF"/>
                </a:solidFill>
              </a:rPr>
              <a:t>and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Income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'Upper(0.5)' </a:t>
            </a:r>
            <a:r>
              <a:rPr lang="en-US" sz="1500" dirty="0">
                <a:solidFill>
                  <a:srgbClr val="0000FF"/>
                </a:solidFill>
              </a:rPr>
              <a:t>then</a:t>
            </a:r>
            <a:r>
              <a:rPr lang="en-US" sz="1500" dirty="0">
                <a:solidFill>
                  <a:srgbClr val="80808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Score</a:t>
            </a:r>
            <a:r>
              <a:rPr lang="en-US" sz="1500" dirty="0">
                <a:solidFill>
                  <a:srgbClr val="000080"/>
                </a:solidFill>
              </a:rPr>
              <a:t>=</a:t>
            </a:r>
            <a:r>
              <a:rPr lang="en-US" sz="1500" dirty="0">
                <a:solidFill>
                  <a:srgbClr val="808080"/>
                </a:solidFill>
              </a:rPr>
              <a:t>'Rejected(0)’</a:t>
            </a:r>
          </a:p>
          <a:p>
            <a:r>
              <a:rPr lang="en-US" sz="1500" dirty="0">
                <a:solidFill>
                  <a:srgbClr val="808080"/>
                </a:solidFill>
              </a:rPr>
              <a:t>...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921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Reasoning using linguistic terms. Natural to express expert knowledge. </a:t>
            </a:r>
          </a:p>
          <a:p>
            <a:pPr lvl="2"/>
            <a:r>
              <a:rPr lang="en-US" dirty="0"/>
              <a:t>If the weather is cold, then wear warm clothing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1EF7EA52-9464-487A-9F7C-2BC85F2C0D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sz="1800" dirty="0"/>
              <a:t>Thus we have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06C88C5-E783-49F8-A840-B98F75CD4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481196"/>
              </p:ext>
            </p:extLst>
          </p:nvPr>
        </p:nvGraphicFramePr>
        <p:xfrm>
          <a:off x="324007" y="2553081"/>
          <a:ext cx="4204337" cy="3105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767">
                  <a:extLst>
                    <a:ext uri="{9D8B030D-6E8A-4147-A177-3AD203B41FA5}">
                      <a16:colId xmlns:a16="http://schemas.microsoft.com/office/drawing/2014/main" val="4016307676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346281073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273629003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3445118519"/>
                    </a:ext>
                  </a:extLst>
                </a:gridCol>
                <a:gridCol w="1013143">
                  <a:extLst>
                    <a:ext uri="{9D8B030D-6E8A-4147-A177-3AD203B41FA5}">
                      <a16:colId xmlns:a16="http://schemas.microsoft.com/office/drawing/2014/main" val="1961619381"/>
                    </a:ext>
                  </a:extLst>
                </a:gridCol>
                <a:gridCol w="576900">
                  <a:extLst>
                    <a:ext uri="{9D8B030D-6E8A-4147-A177-3AD203B41FA5}">
                      <a16:colId xmlns:a16="http://schemas.microsoft.com/office/drawing/2014/main" val="2893702748"/>
                    </a:ext>
                  </a:extLst>
                </a:gridCol>
              </a:tblGrid>
              <a:tr h="28230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Student 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327657"/>
                  </a:ext>
                </a:extLst>
              </a:tr>
              <a:tr h="2823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GPA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Income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748196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65062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42361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610823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Considered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63111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0.70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19910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28558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Rejected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160029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Rejected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006230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57119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9EAE0D49-8317-4183-AC6B-D7A256A6A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580153"/>
              </p:ext>
            </p:extLst>
          </p:nvPr>
        </p:nvGraphicFramePr>
        <p:xfrm>
          <a:off x="4680744" y="2553080"/>
          <a:ext cx="4197987" cy="3105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4016307676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346281073"/>
                    </a:ext>
                  </a:extLst>
                </a:gridCol>
                <a:gridCol w="743267">
                  <a:extLst>
                    <a:ext uri="{9D8B030D-6E8A-4147-A177-3AD203B41FA5}">
                      <a16:colId xmlns:a16="http://schemas.microsoft.com/office/drawing/2014/main" val="273629003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3445118519"/>
                    </a:ext>
                  </a:extLst>
                </a:gridCol>
                <a:gridCol w="1013143">
                  <a:extLst>
                    <a:ext uri="{9D8B030D-6E8A-4147-A177-3AD203B41FA5}">
                      <a16:colId xmlns:a16="http://schemas.microsoft.com/office/drawing/2014/main" val="1961619381"/>
                    </a:ext>
                  </a:extLst>
                </a:gridCol>
                <a:gridCol w="576900">
                  <a:extLst>
                    <a:ext uri="{9D8B030D-6E8A-4147-A177-3AD203B41FA5}">
                      <a16:colId xmlns:a16="http://schemas.microsoft.com/office/drawing/2014/main" val="2893702748"/>
                    </a:ext>
                  </a:extLst>
                </a:gridCol>
              </a:tblGrid>
              <a:tr h="28230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FF"/>
                          </a:solidFill>
                        </a:rPr>
                        <a:t>Student 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327657"/>
                  </a:ext>
                </a:extLst>
              </a:tr>
              <a:tr h="2823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GPA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Income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748196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65062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0.167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42361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610823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Considered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63111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0.85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19910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28558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Upper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Rejected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160029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0.167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Rejected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006230"/>
                  </a:ext>
                </a:extLst>
              </a:tr>
              <a:tr h="282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Considered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57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1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Using Disjunction rule, get the maximum value for each fuzzy output</a:t>
                </a:r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solidFill>
                      <a:srgbClr val="0000FF"/>
                    </a:solidFill>
                  </a:rPr>
                  <a:t>Student B</a:t>
                </a:r>
              </a:p>
              <a:p>
                <a:pPr lvl="1"/>
                <a:r>
                  <a:rPr lang="en-US" sz="1600" dirty="0"/>
                  <a:t>Accepted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285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.53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.625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dirty="0"/>
                  <a:t>Considered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.167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167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Rejected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0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Using Clipping technique, we will get</a:t>
                </a:r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solidFill>
                      <a:srgbClr val="0000FF"/>
                    </a:solidFill>
                  </a:rPr>
                  <a:t>Student B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0.625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=0.167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8D38034-ECE5-4E56-9FD4-C348596D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16" y="2450466"/>
            <a:ext cx="3326489" cy="1829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FE428-DB7B-4293-A9C2-56A16492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415" y="4311543"/>
            <a:ext cx="3326489" cy="18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To </a:t>
                </a:r>
                <a:r>
                  <a:rPr lang="en-US" sz="1800" dirty="0" err="1"/>
                  <a:t>defuzzify</a:t>
                </a:r>
                <a:r>
                  <a:rPr lang="en-US" sz="1800" dirty="0"/>
                  <a:t> it, we can use either equation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To simplify the calculation, we use the discrete equation</a:t>
                </a:r>
              </a:p>
              <a:p>
                <a:r>
                  <a:rPr lang="en-US" sz="1800" dirty="0"/>
                  <a:t>To calculate the crisp output, first generate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random number</a:t>
                </a:r>
              </a:p>
              <a:p>
                <a:pPr lvl="1"/>
                <a:r>
                  <a:rPr lang="en-US" sz="1600" dirty="0"/>
                  <a:t>For example = 5, 15, 25, 35, 45, 55, 65, 75, 85, 95</a:t>
                </a:r>
              </a:p>
              <a:p>
                <a:r>
                  <a:rPr lang="en-US" sz="1800" dirty="0"/>
                  <a:t>Then for each number, calculate the membership using the clipped membership function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 r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A63284-D3BB-42DE-8BBD-2295E1223DC2}"/>
                  </a:ext>
                </a:extLst>
              </p:cNvPr>
              <p:cNvSpPr txBox="1"/>
              <p:nvPr/>
            </p:nvSpPr>
            <p:spPr>
              <a:xfrm>
                <a:off x="1496325" y="2651670"/>
                <a:ext cx="4112729" cy="88184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dirty="0"/>
                  <a:t>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A63284-D3BB-42DE-8BBD-2295E122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25" y="2651670"/>
                <a:ext cx="4112729" cy="881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3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First calculate the membership </a:t>
            </a:r>
            <a:br>
              <a:rPr lang="en-US" sz="2000" dirty="0"/>
            </a:br>
            <a:r>
              <a:rPr lang="en-US" sz="2000" dirty="0"/>
              <a:t>of each random generated </a:t>
            </a:r>
            <a:br>
              <a:rPr lang="en-US" sz="2000" dirty="0"/>
            </a:br>
            <a:r>
              <a:rPr lang="en-US" sz="2000" dirty="0"/>
              <a:t>number using the designed </a:t>
            </a:r>
            <a:br>
              <a:rPr lang="en-US" sz="2000" dirty="0"/>
            </a:br>
            <a:r>
              <a:rPr lang="en-US" sz="2000" dirty="0"/>
              <a:t>output Membership Function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62C7D0-EF59-48D9-BC76-2F706069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92" y="2434273"/>
            <a:ext cx="33942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5D09C25-A891-45F3-AA00-ADB8B4D449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564067"/>
                  </p:ext>
                </p:extLst>
              </p:nvPr>
            </p:nvGraphicFramePr>
            <p:xfrm>
              <a:off x="816418" y="3609352"/>
              <a:ext cx="255192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4260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</a:tblGrid>
                  <a:tr h="269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5D09C25-A891-45F3-AA00-ADB8B4D449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564067"/>
                  </p:ext>
                </p:extLst>
              </p:nvPr>
            </p:nvGraphicFramePr>
            <p:xfrm>
              <a:off x="816418" y="3609352"/>
              <a:ext cx="255192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4260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7" t="-2000" r="-569841" b="-7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90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Maximized (threshold) the value based on the clipped membership</a:t>
                </a:r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Accepted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, </a:t>
                </a:r>
                <a:r>
                  <a:rPr lang="en-US" sz="1600" dirty="0"/>
                  <a:t>Considered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6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Rejected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72B686A-3F62-4F25-A5D6-4B2ACF88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892" y="4243531"/>
            <a:ext cx="3318697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1BA454-0B05-4B7F-BEDC-BEBF69E4F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892" y="2434273"/>
            <a:ext cx="33942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D28FCEB-6EBF-4EBA-AC09-F3868421A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522606"/>
                  </p:ext>
                </p:extLst>
              </p:nvPr>
            </p:nvGraphicFramePr>
            <p:xfrm>
              <a:off x="816418" y="3609352"/>
              <a:ext cx="255192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4260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</a:tblGrid>
                  <a:tr h="269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D28FCEB-6EBF-4EBA-AC09-F3868421A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522606"/>
                  </p:ext>
                </p:extLst>
              </p:nvPr>
            </p:nvGraphicFramePr>
            <p:xfrm>
              <a:off x="816418" y="3609352"/>
              <a:ext cx="2551925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4260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87" t="-2000" r="-569841" b="-7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83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Output Membership is the maximum value from each linguistic</a:t>
                </a:r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Accepted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, </a:t>
                </a:r>
                <a:r>
                  <a:rPr lang="en-US" sz="1600" dirty="0"/>
                  <a:t>Considered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6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Rejected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72B686A-3F62-4F25-A5D6-4B2ACF88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892" y="4288796"/>
            <a:ext cx="3318697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1BA454-0B05-4B7F-BEDC-BEBF69E4F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892" y="2434273"/>
            <a:ext cx="33942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D28FCEB-6EBF-4EBA-AC09-F3868421A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000952"/>
                  </p:ext>
                </p:extLst>
              </p:nvPr>
            </p:nvGraphicFramePr>
            <p:xfrm>
              <a:off x="816418" y="3609352"/>
              <a:ext cx="327448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4260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79115804"/>
                        </a:ext>
                      </a:extLst>
                    </a:gridCol>
                  </a:tblGrid>
                  <a:tr h="269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D28FCEB-6EBF-4EBA-AC09-F3868421A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000952"/>
                  </p:ext>
                </p:extLst>
              </p:nvPr>
            </p:nvGraphicFramePr>
            <p:xfrm>
              <a:off x="816418" y="3609352"/>
              <a:ext cx="327448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4260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7911580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87" t="-2000" r="-758730" b="-7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53782" t="-2000" r="-1681" b="-7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50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Do the same for Student B</a:t>
                </a:r>
              </a:p>
              <a:p>
                <a:r>
                  <a:rPr lang="en-US" sz="1800" dirty="0">
                    <a:solidFill>
                      <a:srgbClr val="0000FF"/>
                    </a:solidFill>
                  </a:rPr>
                  <a:t>Student B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Accepted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0.625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, </a:t>
                </a:r>
                <a:r>
                  <a:rPr lang="en-US" sz="1600" dirty="0"/>
                  <a:t>Considered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=0.167</m:t>
                    </m:r>
                  </m:oMath>
                </a14:m>
                <a:endParaRPr lang="en-US" sz="16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Rejected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01BA454-0B05-4B7F-BEDC-BEBF69E4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892" y="2434273"/>
            <a:ext cx="33942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D28FCEB-6EBF-4EBA-AC09-F3868421A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668869"/>
                  </p:ext>
                </p:extLst>
              </p:nvPr>
            </p:nvGraphicFramePr>
            <p:xfrm>
              <a:off x="816418" y="3609352"/>
              <a:ext cx="327448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4260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79115804"/>
                        </a:ext>
                      </a:extLst>
                    </a:gridCol>
                  </a:tblGrid>
                  <a:tr h="269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D28FCEB-6EBF-4EBA-AC09-F3868421A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668869"/>
                  </p:ext>
                </p:extLst>
              </p:nvPr>
            </p:nvGraphicFramePr>
            <p:xfrm>
              <a:off x="816418" y="3609352"/>
              <a:ext cx="3274480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4260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9319680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2218064519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4263596706"/>
                        </a:ext>
                      </a:extLst>
                    </a:gridCol>
                    <a:gridCol w="722555">
                      <a:extLst>
                        <a:ext uri="{9D8B030D-6E8A-4147-A177-3AD203B41FA5}">
                          <a16:colId xmlns:a16="http://schemas.microsoft.com/office/drawing/2014/main" val="57911580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87" t="-2000" r="-758730" b="-7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C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3782" t="-2000" r="-1681" b="-7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>
                              <a:solidFill>
                                <a:srgbClr val="FF0000"/>
                              </a:solidFill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BEC5EF8-9DFB-4858-9AF0-366431986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892" y="4288796"/>
            <a:ext cx="33250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0607D416-23B8-4525-8532-A1B31A2CA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16715"/>
                  </p:ext>
                </p:extLst>
              </p:nvPr>
            </p:nvGraphicFramePr>
            <p:xfrm>
              <a:off x="810596" y="2984663"/>
              <a:ext cx="1742440" cy="2849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618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555942">
                      <a:extLst>
                        <a:ext uri="{9D8B030D-6E8A-4147-A177-3AD203B41FA5}">
                          <a16:colId xmlns:a16="http://schemas.microsoft.com/office/drawing/2014/main" val="579115804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714758959"/>
                        </a:ext>
                      </a:extLst>
                    </a:gridCol>
                  </a:tblGrid>
                  <a:tr h="269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11.25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27.5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32.5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18.75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21.25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23.75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135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845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0607D416-23B8-4525-8532-A1B31A2CAE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16715"/>
                  </p:ext>
                </p:extLst>
              </p:nvPr>
            </p:nvGraphicFramePr>
            <p:xfrm>
              <a:off x="810596" y="2984663"/>
              <a:ext cx="1742440" cy="2849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618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555942">
                      <a:extLst>
                        <a:ext uri="{9D8B030D-6E8A-4147-A177-3AD203B41FA5}">
                          <a16:colId xmlns:a16="http://schemas.microsoft.com/office/drawing/2014/main" val="579115804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71475895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2000" r="-373770" b="-8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132" t="-2000" r="-150549" b="-8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3333" t="-2000" r="-1481" b="-8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11.25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27.5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32.5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18.75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21.25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23.75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993023" r="-373770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135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845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Lastly, calculate the crisp output using equation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Student A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A9DF0E-C406-4B03-B2F5-90D67E1CACA0}"/>
                  </a:ext>
                </a:extLst>
              </p:cNvPr>
              <p:cNvSpPr/>
              <p:nvPr/>
            </p:nvSpPr>
            <p:spPr>
              <a:xfrm>
                <a:off x="6389703" y="2046619"/>
                <a:ext cx="2195023" cy="699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A9DF0E-C406-4B03-B2F5-90D67E1CA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03" y="2046619"/>
                <a:ext cx="2195023" cy="699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56831-8B79-4F56-A2FB-4235965BA08E}"/>
                  </a:ext>
                </a:extLst>
              </p:cNvPr>
              <p:cNvSpPr/>
              <p:nvPr/>
            </p:nvSpPr>
            <p:spPr>
              <a:xfrm>
                <a:off x="3011598" y="3163114"/>
                <a:ext cx="4747903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15∗0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25∗0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35∗0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45∗0.25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5∗0.25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d>
                          </m:e>
                        </m:eqAr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0+0+0+0+0.25+0.5+0.5+0.25+0.25+0.25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56831-8B79-4F56-A2FB-4235965BA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8" y="3163114"/>
                <a:ext cx="4747903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F3118F-549C-4849-869B-6C83AE1D91BB}"/>
                  </a:ext>
                </a:extLst>
              </p:cNvPr>
              <p:cNvSpPr/>
              <p:nvPr/>
            </p:nvSpPr>
            <p:spPr>
              <a:xfrm>
                <a:off x="3011597" y="4060533"/>
                <a:ext cx="3801041" cy="487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11.25+27.5+32.5+21.25+23.75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F3118F-549C-4849-869B-6C83AE1D9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7" y="4060533"/>
                <a:ext cx="3801041" cy="487954"/>
              </a:xfrm>
              <a:prstGeom prst="rect">
                <a:avLst/>
              </a:prstGeom>
              <a:blipFill>
                <a:blip r:embed="rId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D6147A-CBF8-4FBF-B5ED-1449999CCF54}"/>
                  </a:ext>
                </a:extLst>
              </p:cNvPr>
              <p:cNvSpPr/>
              <p:nvPr/>
            </p:nvSpPr>
            <p:spPr>
              <a:xfrm>
                <a:off x="3011598" y="4773477"/>
                <a:ext cx="1215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67.5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D6147A-CBF8-4FBF-B5ED-1449999CC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8" y="4773477"/>
                <a:ext cx="12153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7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Lastly, calculate the crisp output using equation </a:t>
            </a:r>
          </a:p>
          <a:p>
            <a:r>
              <a:rPr lang="en-US" sz="1800" dirty="0">
                <a:solidFill>
                  <a:srgbClr val="0000FF"/>
                </a:solidFill>
              </a:rPr>
              <a:t>Student B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D28FCEB-6EBF-4EBA-AC09-F3868421A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148536"/>
                  </p:ext>
                </p:extLst>
              </p:nvPr>
            </p:nvGraphicFramePr>
            <p:xfrm>
              <a:off x="810596" y="2984663"/>
              <a:ext cx="1742440" cy="2849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618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555942">
                      <a:extLst>
                        <a:ext uri="{9D8B030D-6E8A-4147-A177-3AD203B41FA5}">
                          <a16:colId xmlns:a16="http://schemas.microsoft.com/office/drawing/2014/main" val="579115804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714758959"/>
                        </a:ext>
                      </a:extLst>
                    </a:gridCol>
                  </a:tblGrid>
                  <a:tr h="2693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7.51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9.18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16.25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46.87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53.12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59.37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  <a:tr h="2155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2.46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192.325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845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D28FCEB-6EBF-4EBA-AC09-F3868421A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148536"/>
                  </p:ext>
                </p:extLst>
              </p:nvPr>
            </p:nvGraphicFramePr>
            <p:xfrm>
              <a:off x="810596" y="2984663"/>
              <a:ext cx="1742440" cy="2849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618">
                      <a:extLst>
                        <a:ext uri="{9D8B030D-6E8A-4147-A177-3AD203B41FA5}">
                          <a16:colId xmlns:a16="http://schemas.microsoft.com/office/drawing/2014/main" val="3613696379"/>
                        </a:ext>
                      </a:extLst>
                    </a:gridCol>
                    <a:gridCol w="555942">
                      <a:extLst>
                        <a:ext uri="{9D8B030D-6E8A-4147-A177-3AD203B41FA5}">
                          <a16:colId xmlns:a16="http://schemas.microsoft.com/office/drawing/2014/main" val="579115804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71475895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2000" r="-373770" b="-8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132" t="-2000" r="-150549" b="-8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3333" t="-2000" r="-1481" b="-8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91621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244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5617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65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02883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7.51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687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0.167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9.18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55336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0.25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16.25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78612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46.87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10082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53.12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20176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95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0.625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9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59.37</a:t>
                          </a:r>
                        </a:p>
                      </a:txBody>
                      <a:tcPr marL="9525" marR="9525" marT="9525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4674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993023" r="-373770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2.46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192.325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8454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A9DF0E-C406-4B03-B2F5-90D67E1CACA0}"/>
                  </a:ext>
                </a:extLst>
              </p:cNvPr>
              <p:cNvSpPr/>
              <p:nvPr/>
            </p:nvSpPr>
            <p:spPr>
              <a:xfrm>
                <a:off x="6389703" y="2046619"/>
                <a:ext cx="2195023" cy="699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A9DF0E-C406-4B03-B2F5-90D67E1CA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03" y="2046619"/>
                <a:ext cx="2195023" cy="699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56831-8B79-4F56-A2FB-4235965BA08E}"/>
                  </a:ext>
                </a:extLst>
              </p:cNvPr>
              <p:cNvSpPr/>
              <p:nvPr/>
            </p:nvSpPr>
            <p:spPr>
              <a:xfrm>
                <a:off x="3011598" y="3163114"/>
                <a:ext cx="5041252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15∗0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25∗0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35∗0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45∗0.167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.167</m:t>
                                </m:r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.625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5∗0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.625</m:t>
                                </m:r>
                              </m:e>
                            </m:d>
                          </m:e>
                        </m:eqAr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0+0+0+0+0.167+0.167+0.25+0.625+0.625+0.625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056831-8B79-4F56-A2FB-4235965BA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8" y="3163114"/>
                <a:ext cx="5041252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F3118F-549C-4849-869B-6C83AE1D91BB}"/>
                  </a:ext>
                </a:extLst>
              </p:cNvPr>
              <p:cNvSpPr/>
              <p:nvPr/>
            </p:nvSpPr>
            <p:spPr>
              <a:xfrm>
                <a:off x="3011597" y="4060533"/>
                <a:ext cx="4663456" cy="489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7.51+9.18+16.25+46.87+53.12+59.37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2.459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192.325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2.459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F3118F-549C-4849-869B-6C83AE1D9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7" y="4060533"/>
                <a:ext cx="4663456" cy="489686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D6147A-CBF8-4FBF-B5ED-1449999CCF54}"/>
                  </a:ext>
                </a:extLst>
              </p:cNvPr>
              <p:cNvSpPr/>
              <p:nvPr/>
            </p:nvSpPr>
            <p:spPr>
              <a:xfrm>
                <a:off x="3011598" y="4773477"/>
                <a:ext cx="1343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78.21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D6147A-CBF8-4FBF-B5ED-1449999CC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8" y="4773477"/>
                <a:ext cx="13436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Fuzzy logic is not logic that </a:t>
            </a:r>
            <a:r>
              <a:rPr lang="en-US"/>
              <a:t>is fuzzy, </a:t>
            </a:r>
            <a:r>
              <a:rPr lang="en-US" dirty="0"/>
              <a:t>but logic that is used to describe fuzziness. </a:t>
            </a:r>
          </a:p>
          <a:p>
            <a:r>
              <a:rPr lang="en-US" dirty="0"/>
              <a:t>Fuzzy logic is the theory of </a:t>
            </a:r>
            <a:r>
              <a:rPr lang="en-US"/>
              <a:t>fuzzy sets, </a:t>
            </a:r>
            <a:r>
              <a:rPr lang="en-US" dirty="0"/>
              <a:t>sets that calibrate vagueness.</a:t>
            </a:r>
          </a:p>
          <a:p>
            <a:endParaRPr lang="en-US" dirty="0"/>
          </a:p>
          <a:p>
            <a:r>
              <a:rPr lang="en-US" dirty="0"/>
              <a:t>It’s not a method for reasoning under uncertainty </a:t>
            </a:r>
          </a:p>
          <a:p>
            <a:pPr lvl="1"/>
            <a:r>
              <a:rPr lang="en-US" dirty="0"/>
              <a:t> that’s probability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Mamdani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r>
              <a:rPr lang="en-US" sz="1800" dirty="0"/>
              <a:t>Apply the fuzzy output to the equation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Student A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Student B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CDF792-1376-447F-848D-B8C0396AF1AF}"/>
                  </a:ext>
                </a:extLst>
              </p:cNvPr>
              <p:cNvSpPr/>
              <p:nvPr/>
            </p:nvSpPr>
            <p:spPr>
              <a:xfrm>
                <a:off x="3011597" y="2480339"/>
                <a:ext cx="3801041" cy="487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11.25+27.5+32.5+21.25+23.75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CDF792-1376-447F-848D-B8C0396AF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7" y="2480339"/>
                <a:ext cx="3801041" cy="487954"/>
              </a:xfrm>
              <a:prstGeom prst="rect">
                <a:avLst/>
              </a:prstGeom>
              <a:blipFill>
                <a:blip r:embed="rId2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2FDC1-FFB8-4BD1-8B1F-461D3E60FD20}"/>
                  </a:ext>
                </a:extLst>
              </p:cNvPr>
              <p:cNvSpPr/>
              <p:nvPr/>
            </p:nvSpPr>
            <p:spPr>
              <a:xfrm>
                <a:off x="3011598" y="3193283"/>
                <a:ext cx="1282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𝟔𝟕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2FDC1-FFB8-4BD1-8B1F-461D3E60F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8" y="3193283"/>
                <a:ext cx="12827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5CFBC6-6B06-43F5-ABA5-E1A9067A169E}"/>
                  </a:ext>
                </a:extLst>
              </p:cNvPr>
              <p:cNvSpPr/>
              <p:nvPr/>
            </p:nvSpPr>
            <p:spPr>
              <a:xfrm>
                <a:off x="3011598" y="4426642"/>
                <a:ext cx="4663456" cy="489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7.51+9.18+16.25+46.87+53.12+59.37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2.459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192.325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2.459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5CFBC6-6B06-43F5-ABA5-E1A9067A1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8" y="4426642"/>
                <a:ext cx="4663456" cy="489686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36D2D0-EEDF-487F-9837-A747568D1B83}"/>
                  </a:ext>
                </a:extLst>
              </p:cNvPr>
              <p:cNvSpPr/>
              <p:nvPr/>
            </p:nvSpPr>
            <p:spPr>
              <a:xfrm>
                <a:off x="3011599" y="5139586"/>
                <a:ext cx="1420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𝟕𝟖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36D2D0-EEDF-487F-9837-A747568D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99" y="5139586"/>
                <a:ext cx="14205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Apply the fuzzy output to the equation</a:t>
                </a:r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Student A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solidFill>
                      <a:srgbClr val="0000FF"/>
                    </a:solidFill>
                  </a:rPr>
                  <a:t>Student B</a:t>
                </a:r>
              </a:p>
              <a:p>
                <a:pPr lvl="1"/>
                <a:r>
                  <a:rPr lang="en-US" sz="1800" dirty="0"/>
                  <a:t>Accepted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0.625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Considered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=0.167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96110C-4B1B-4615-9C51-94905E2F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79140-ECC2-4B81-86C6-28544352E044}"/>
                  </a:ext>
                </a:extLst>
              </p:cNvPr>
              <p:cNvSpPr txBox="1"/>
              <p:nvPr/>
            </p:nvSpPr>
            <p:spPr>
              <a:xfrm>
                <a:off x="5596097" y="2360167"/>
                <a:ext cx="1881348" cy="72494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79140-ECC2-4B81-86C6-28544352E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97" y="2360167"/>
                <a:ext cx="1881348" cy="724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AB6859B-DD80-403C-A99E-69742C4E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228" y="3428999"/>
            <a:ext cx="3798137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1DA23-FD33-49E9-846E-D54953B56A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A049-CB1E-45FB-9812-BFC03872F3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93CEB9-D0AA-4C25-8587-102A26E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Defuzzification – </a:t>
            </a:r>
            <a:r>
              <a:rPr lang="en-US" dirty="0" err="1"/>
              <a:t>Sugeno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6E10C6-E848-4A49-BEFF-92857D7F3D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6110C-4B1B-4615-9C51-94905E2FA0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Apply the fuzzy output to the equation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Student A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Student B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FE911F-078B-4FA4-8B8A-75BED85B7CA5}"/>
                  </a:ext>
                </a:extLst>
              </p:cNvPr>
              <p:cNvSpPr/>
              <p:nvPr/>
            </p:nvSpPr>
            <p:spPr>
              <a:xfrm>
                <a:off x="2669200" y="2605986"/>
                <a:ext cx="4317272" cy="634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0.25∗100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0.5∗70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+(0∗50)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0.25+0.5+0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FE911F-078B-4FA4-8B8A-75BED85B7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00" y="2605986"/>
                <a:ext cx="4317272" cy="634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D27815-0F14-4C70-A03E-64F07E87BEB0}"/>
                  </a:ext>
                </a:extLst>
              </p:cNvPr>
              <p:cNvSpPr/>
              <p:nvPr/>
            </p:nvSpPr>
            <p:spPr>
              <a:xfrm>
                <a:off x="2669200" y="3376278"/>
                <a:ext cx="2533066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25+35+0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D27815-0F14-4C70-A03E-64F07E87B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00" y="3376278"/>
                <a:ext cx="2533066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287AE-08DB-4909-90AF-1E70AB715D4F}"/>
                  </a:ext>
                </a:extLst>
              </p:cNvPr>
              <p:cNvSpPr/>
              <p:nvPr/>
            </p:nvSpPr>
            <p:spPr>
              <a:xfrm>
                <a:off x="2669200" y="4552018"/>
                <a:ext cx="4701993" cy="634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0.625∗100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0.167∗70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+(0∗50)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0.625+0.167+0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287AE-08DB-4909-90AF-1E70AB71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00" y="4552018"/>
                <a:ext cx="4701993" cy="634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4ED4A82-D100-4901-B982-637F317DEB00}"/>
                  </a:ext>
                </a:extLst>
              </p:cNvPr>
              <p:cNvSpPr/>
              <p:nvPr/>
            </p:nvSpPr>
            <p:spPr>
              <a:xfrm>
                <a:off x="2669200" y="5322310"/>
                <a:ext cx="3392274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62.5+11.69+0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0.792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4ED4A82-D100-4901-B982-637F317DE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00" y="5322310"/>
                <a:ext cx="3392274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5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Convolutional Neural Network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9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Fuzzy set theory resembles human reasoning in its use of approximate information and uncertainty to generate decisions.</a:t>
            </a:r>
          </a:p>
          <a:p>
            <a:r>
              <a:rPr lang="en-US" dirty="0"/>
              <a:t>It was specifically designed to mathematically represent uncertainty and vagueness and provide formalized tools for dealing with the imprecision intrinsic to many problems.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78628-A969-4AF2-88AA-BEE81C293E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4CD7-9B06-436D-A30F-028AF2A38D7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12-Nov-19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974EB-ECAE-49B0-9399-16DE5C0C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2C16CC-4827-4514-B606-E1FF675D79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C:\02 IT Telkom\001 Kuliah 2010\Kuliah Ganjil 2010-2011\SC\zadeh.jpg">
            <a:extLst>
              <a:ext uri="{FF2B5EF4-FFF2-40B4-BE49-F238E27FC236}">
                <a16:creationId xmlns:a16="http://schemas.microsoft.com/office/drawing/2014/main" id="{17DFAC18-64F9-4F63-8860-CC56A2440EE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lum bright="-17000"/>
          </a:blip>
          <a:srcRect/>
          <a:stretch>
            <a:fillRect/>
          </a:stretch>
        </p:blipFill>
        <p:spPr bwMode="auto">
          <a:xfrm>
            <a:off x="4083461" y="1847652"/>
            <a:ext cx="4857869" cy="3967259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9BF97-F630-4E14-9C50-FF305D9D8263}"/>
              </a:ext>
            </a:extLst>
          </p:cNvPr>
          <p:cNvSpPr/>
          <p:nvPr/>
        </p:nvSpPr>
        <p:spPr>
          <a:xfrm>
            <a:off x="503468" y="3443606"/>
            <a:ext cx="35799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Evolving collection of methodologies, which aims to exploit tolerance for imprecision, uncertainty, and partial truth to achieve robustness, tractability and low cost</a:t>
            </a:r>
          </a:p>
          <a:p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Lotfi</a:t>
            </a:r>
            <a:r>
              <a:rPr lang="en-US" sz="1600" dirty="0"/>
              <a:t> A. Zadeh, 2006]</a:t>
            </a:r>
          </a:p>
        </p:txBody>
      </p:sp>
    </p:spTree>
    <p:extLst>
      <p:ext uri="{BB962C8B-B14F-4D97-AF65-F5344CB8AC3E}">
        <p14:creationId xmlns:p14="http://schemas.microsoft.com/office/powerpoint/2010/main" val="194371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5943</TotalTime>
  <Words>3364</Words>
  <Application>Microsoft Office PowerPoint</Application>
  <PresentationFormat>On-screen Show (4:3)</PresentationFormat>
  <Paragraphs>1046</Paragraphs>
  <Slides>74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Brush Script Std</vt:lpstr>
      <vt:lpstr>Calibri</vt:lpstr>
      <vt:lpstr>Cambria Math</vt:lpstr>
      <vt:lpstr>Lucida Grande</vt:lpstr>
      <vt:lpstr>Verdana</vt:lpstr>
      <vt:lpstr>Wingdings</vt:lpstr>
      <vt:lpstr>template_informatika_slide</vt:lpstr>
      <vt:lpstr>Picture</vt:lpstr>
      <vt:lpstr>Visio</vt:lpstr>
      <vt:lpstr>Artificial Intelligence</vt:lpstr>
      <vt:lpstr>What is Fuzzy Logic?</vt:lpstr>
      <vt:lpstr>Fuzzy Logic</vt:lpstr>
      <vt:lpstr>Fuzzy Logic</vt:lpstr>
      <vt:lpstr>Fuzzy Logic</vt:lpstr>
      <vt:lpstr>Fuzzy Logic</vt:lpstr>
      <vt:lpstr>Fuzzy Logic</vt:lpstr>
      <vt:lpstr>Fuzzy Logic</vt:lpstr>
      <vt:lpstr>Soft Computing</vt:lpstr>
      <vt:lpstr>PowerPoint Presentation</vt:lpstr>
      <vt:lpstr>Case Example  that can be solved using Fuzzy</vt:lpstr>
      <vt:lpstr>Scholarship Selection</vt:lpstr>
      <vt:lpstr>Scholarship Selection</vt:lpstr>
      <vt:lpstr>Scholarship Selection</vt:lpstr>
      <vt:lpstr>Scholarship Selection</vt:lpstr>
      <vt:lpstr>Scholarship Selection</vt:lpstr>
      <vt:lpstr>Scholarship Selection</vt:lpstr>
      <vt:lpstr>Scholarship Selection</vt:lpstr>
      <vt:lpstr>Scholarship Selection</vt:lpstr>
      <vt:lpstr>Scholarship Selection</vt:lpstr>
      <vt:lpstr>Fuzzy Value and Fuzzy Set</vt:lpstr>
      <vt:lpstr>Fuzzy, Crisp, and Probability</vt:lpstr>
      <vt:lpstr>Fuzzy vs Crisp value</vt:lpstr>
      <vt:lpstr>Fuzzy vs Crisp value</vt:lpstr>
      <vt:lpstr>Fuzzy vs Probability</vt:lpstr>
      <vt:lpstr>Linguistic Variables</vt:lpstr>
      <vt:lpstr>Linguistic Variables</vt:lpstr>
      <vt:lpstr>Membership Function</vt:lpstr>
      <vt:lpstr>Membership Function</vt:lpstr>
      <vt:lpstr>Degree of Membership Example</vt:lpstr>
      <vt:lpstr>Membership Functions</vt:lpstr>
      <vt:lpstr>Linear Membership Function</vt:lpstr>
      <vt:lpstr>Linear Membership Function</vt:lpstr>
      <vt:lpstr>Sigmoid Membership Function</vt:lpstr>
      <vt:lpstr>Sigmoid Membership Function</vt:lpstr>
      <vt:lpstr>Building Fuzzy System</vt:lpstr>
      <vt:lpstr>Fuzzy System</vt:lpstr>
      <vt:lpstr>Fuzzy System</vt:lpstr>
      <vt:lpstr>Designing Fuzzy System for Scholarship Selection </vt:lpstr>
      <vt:lpstr>Step 1: Determine the input and output</vt:lpstr>
      <vt:lpstr>Step 2: Design the Membership Functions</vt:lpstr>
      <vt:lpstr>Step 2: Design the Membership Functions</vt:lpstr>
      <vt:lpstr>Step 2: Design the Membership Functions</vt:lpstr>
      <vt:lpstr>Step 2: Design the Membership Functions</vt:lpstr>
      <vt:lpstr>Step 2: Design the Membership Functions</vt:lpstr>
      <vt:lpstr>Step 2: Design the Membership Functions</vt:lpstr>
      <vt:lpstr>Step 3: Design the Fuzzy Rules</vt:lpstr>
      <vt:lpstr>Step 3: Design the Fuzzy Rules</vt:lpstr>
      <vt:lpstr>Step 4: Choose Defuzzification Method</vt:lpstr>
      <vt:lpstr>Step 4: Choose Defuzzification Method</vt:lpstr>
      <vt:lpstr>Step 4: Choose Defuzzification Method</vt:lpstr>
      <vt:lpstr>Step 4: Choose Defuzzification Method</vt:lpstr>
      <vt:lpstr>Step 4: Choose Defuzzification Method</vt:lpstr>
      <vt:lpstr>Step 4: Choose Defuzzification Method</vt:lpstr>
      <vt:lpstr>Fuzzy System for Scholarship Selection </vt:lpstr>
      <vt:lpstr>Case Example</vt:lpstr>
      <vt:lpstr>Fuzzification - GPA</vt:lpstr>
      <vt:lpstr>Fuzzification - Income</vt:lpstr>
      <vt:lpstr>Inference</vt:lpstr>
      <vt:lpstr>Inference</vt:lpstr>
      <vt:lpstr>Inference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Mamdani</vt:lpstr>
      <vt:lpstr>Defuzzification – Sugeno</vt:lpstr>
      <vt:lpstr>Defuzzification – Sugeno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ANDITYAARIFIANTO</cp:lastModifiedBy>
  <cp:revision>283</cp:revision>
  <dcterms:created xsi:type="dcterms:W3CDTF">2012-11-14T18:53:32Z</dcterms:created>
  <dcterms:modified xsi:type="dcterms:W3CDTF">2019-11-12T08:21:39Z</dcterms:modified>
</cp:coreProperties>
</file>