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72" r:id="rId14"/>
    <p:sldId id="275" r:id="rId15"/>
    <p:sldId id="273" r:id="rId16"/>
    <p:sldId id="274" r:id="rId17"/>
    <p:sldId id="276" r:id="rId18"/>
    <p:sldId id="269" r:id="rId19"/>
    <p:sldId id="277" r:id="rId20"/>
    <p:sldId id="270" r:id="rId21"/>
    <p:sldId id="271"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44A113-3366-447A-93CC-19DACB616F2A}">
  <a:tblStyle styleId="{0844A113-3366-447A-93CC-19DACB616F2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1a9f16cb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2d1a9f16cb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2d1a9f16cb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d186b67d1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g2d186b67d1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g2d186b67d1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pPr marL="0" lvl="0" indent="0" algn="r" rtl="0">
                <a:lnSpc>
                  <a:spcPct val="100000"/>
                </a:lnSpc>
                <a:spcBef>
                  <a:spcPts val="0"/>
                </a:spcBef>
                <a:spcAft>
                  <a:spcPts val="0"/>
                </a:spcAft>
                <a:buClr>
                  <a:srgbClr val="000000"/>
                </a:buClr>
                <a:buSzPts val="1400"/>
                <a:buFont typeface="Arial"/>
                <a:buNone/>
              </a:p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7"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jait.us/uploadfile/2023/JAIT-V14N2-384.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researchgate.net/profile/Siddheshwar-Tekale/publication/329395701_Prediction_of_Chronic_Kidney_Disease_Using_Machine_Learning_Algorithm/links/629f07e3a3fe3e3df863f42e/Prediction-of-Chronic-Kidney-Disease-Using-Machine-Learning-Algorithm.pdf" TargetMode="External"/><Relationship Id="rId4" Type="http://schemas.openxmlformats.org/officeDocument/2006/relationships/hyperlink" Target="https://www.ije.ir/article_169090.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ijert.org/research/chronic-kidney-disease-prediction-using-machine-learning-IJERTV9IS070092.pdf" TargetMode="External"/><Relationship Id="rId2" Type="http://schemas.openxmlformats.org/officeDocument/2006/relationships/hyperlink" Target="https://www.researchgate.net/profile/Revathy-Ramesh-3/publication/341398109_Chronic_Kidney_Disease_Prediction_using_machine_Learning_Models/links/5ebe42b1458515626ca85977/Chronic-Kidney-Disease-Prediction-using-Machine-Learning-Models.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p:nvPr/>
        </p:nvSpPr>
        <p:spPr>
          <a:xfrm>
            <a:off x="-99095" y="2906027"/>
            <a:ext cx="12192000" cy="168088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Arial"/>
              <a:buNone/>
            </a:pPr>
            <a:r>
              <a:rPr lang="en-US" sz="3200" b="1" i="0" u="none" strike="noStrike" cap="none" dirty="0">
                <a:solidFill>
                  <a:schemeClr val="dk1"/>
                </a:solidFill>
                <a:latin typeface="Times New Roman" pitchFamily="18" charset="0"/>
                <a:ea typeface="Times New Roman"/>
                <a:cs typeface="Times New Roman" pitchFamily="18" charset="0"/>
                <a:sym typeface="Times New Roman"/>
              </a:rPr>
              <a:t>MINI PROJECT ON </a:t>
            </a:r>
            <a:endParaRPr sz="3200" b="0" i="0" u="none" strike="noStrike" cap="none">
              <a:solidFill>
                <a:srgbClr val="000000"/>
              </a:solidFill>
              <a:latin typeface="Times New Roman" pitchFamily="18" charset="0"/>
              <a:cs typeface="Times New Roman" pitchFamily="18" charset="0"/>
              <a:sym typeface="Arial"/>
            </a:endParaRPr>
          </a:p>
          <a:p>
            <a:pPr marL="0" marR="0" lvl="0" indent="0" algn="ctr" rtl="0">
              <a:lnSpc>
                <a:spcPct val="90000"/>
              </a:lnSpc>
              <a:spcBef>
                <a:spcPts val="1000"/>
              </a:spcBef>
              <a:spcAft>
                <a:spcPts val="0"/>
              </a:spcAft>
              <a:buClr>
                <a:schemeClr val="dk1"/>
              </a:buClr>
              <a:buSzPts val="3200"/>
              <a:buFont typeface="Arial"/>
              <a:buNone/>
            </a:pPr>
            <a:r>
              <a:rPr lang="en-US" sz="3200" b="1" dirty="0">
                <a:solidFill>
                  <a:schemeClr val="dk1"/>
                </a:solidFill>
                <a:latin typeface="Times New Roman" pitchFamily="18" charset="0"/>
                <a:ea typeface="Times New Roman"/>
                <a:cs typeface="Times New Roman" pitchFamily="18" charset="0"/>
                <a:sym typeface="Times New Roman"/>
              </a:rPr>
              <a:t> KIDNEY </a:t>
            </a:r>
            <a:r>
              <a:rPr lang="en-US" sz="3200" b="1" i="0" u="none" strike="noStrike" cap="none" dirty="0">
                <a:solidFill>
                  <a:schemeClr val="dk1"/>
                </a:solidFill>
                <a:latin typeface="Times New Roman" pitchFamily="18" charset="0"/>
                <a:ea typeface="Times New Roman"/>
                <a:cs typeface="Times New Roman" pitchFamily="18" charset="0"/>
                <a:sym typeface="Times New Roman"/>
              </a:rPr>
              <a:t>DISEASE PREDICTION USING</a:t>
            </a:r>
            <a:endParaRPr sz="3200" b="0" i="0" u="none" strike="noStrike" cap="none">
              <a:solidFill>
                <a:srgbClr val="000000"/>
              </a:solidFill>
              <a:latin typeface="Times New Roman" pitchFamily="18" charset="0"/>
              <a:cs typeface="Times New Roman" pitchFamily="18" charset="0"/>
              <a:sym typeface="Arial"/>
            </a:endParaRPr>
          </a:p>
          <a:p>
            <a:pPr marL="0" marR="0" lvl="0" indent="0" algn="ctr" rtl="0">
              <a:lnSpc>
                <a:spcPct val="90000"/>
              </a:lnSpc>
              <a:spcBef>
                <a:spcPts val="1000"/>
              </a:spcBef>
              <a:spcAft>
                <a:spcPts val="0"/>
              </a:spcAft>
              <a:buClr>
                <a:schemeClr val="dk1"/>
              </a:buClr>
              <a:buSzPts val="3200"/>
              <a:buFont typeface="Arial"/>
              <a:buNone/>
            </a:pPr>
            <a:r>
              <a:rPr lang="en-US" sz="3200" b="1" i="0" u="none" strike="noStrike" cap="none" dirty="0">
                <a:solidFill>
                  <a:schemeClr val="dk1"/>
                </a:solidFill>
                <a:latin typeface="Times New Roman" pitchFamily="18" charset="0"/>
                <a:ea typeface="Times New Roman"/>
                <a:cs typeface="Times New Roman" pitchFamily="18" charset="0"/>
                <a:sym typeface="Times New Roman"/>
              </a:rPr>
              <a:t>MACHINE LEARNING</a:t>
            </a:r>
            <a:endParaRPr sz="3200" b="0" i="0" u="none" strike="noStrike" cap="none">
              <a:solidFill>
                <a:srgbClr val="000000"/>
              </a:solidFill>
              <a:latin typeface="Times New Roman" pitchFamily="18" charset="0"/>
              <a:cs typeface="Times New Roman" pitchFamily="18" charset="0"/>
              <a:sym typeface="Arial"/>
            </a:endParaRPr>
          </a:p>
        </p:txBody>
      </p:sp>
      <p:sp>
        <p:nvSpPr>
          <p:cNvPr id="84" name="Google Shape;84;p12"/>
          <p:cNvSpPr txBox="1"/>
          <p:nvPr/>
        </p:nvSpPr>
        <p:spPr>
          <a:xfrm>
            <a:off x="319765" y="4586896"/>
            <a:ext cx="54012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          Batch No: 17</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1. J.ANJALI-228R5A6705</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2. MD.MUZAMIL -218R1A6741</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3. E.SAI PRASAD-218R1A6723</a:t>
            </a: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4. M.CHAITANYA-218R1A6745</a:t>
            </a:r>
            <a:endParaRPr sz="2400" b="1" i="0" u="none" strike="noStrike" cap="none" dirty="0">
              <a:solidFill>
                <a:schemeClr val="dk1"/>
              </a:solidFill>
              <a:latin typeface="Times New Roman"/>
              <a:ea typeface="Times New Roman"/>
              <a:cs typeface="Times New Roman"/>
              <a:sym typeface="Times New Roman"/>
            </a:endParaRPr>
          </a:p>
        </p:txBody>
      </p:sp>
      <p:sp>
        <p:nvSpPr>
          <p:cNvPr id="85" name="Google Shape;85;p12"/>
          <p:cNvSpPr txBox="1"/>
          <p:nvPr/>
        </p:nvSpPr>
        <p:spPr>
          <a:xfrm>
            <a:off x="6856862" y="5398036"/>
            <a:ext cx="6250800" cy="1508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Under the Guidance of</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Mrs.N. SUMANJALI</a:t>
            </a:r>
            <a:endParaRPr sz="24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ASSISTANT PROFESSOR</a:t>
            </a:r>
            <a:endParaRPr sz="2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86" name="Google Shape;86;p12"/>
          <p:cNvSpPr txBox="1"/>
          <p:nvPr/>
        </p:nvSpPr>
        <p:spPr>
          <a:xfrm>
            <a:off x="2" y="1754243"/>
            <a:ext cx="12191998"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3600" b="1" i="0" u="none" strike="noStrike" cap="none" dirty="0">
                <a:solidFill>
                  <a:schemeClr val="dk1"/>
                </a:solidFill>
                <a:latin typeface="Times New Roman" pitchFamily="18" charset="0"/>
                <a:ea typeface="Times New Roman"/>
                <a:cs typeface="Times New Roman" pitchFamily="18" charset="0"/>
                <a:sym typeface="Times New Roman"/>
              </a:rPr>
              <a:t>Department of  </a:t>
            </a:r>
            <a:endParaRPr sz="3600" b="1" i="0" u="none" strike="noStrike" cap="none" dirty="0">
              <a:solidFill>
                <a:schemeClr val="dk1"/>
              </a:solidFill>
              <a:latin typeface="Times New Roman" pitchFamily="18" charset="0"/>
              <a:ea typeface="Times New Roman"/>
              <a:cs typeface="Times New Roman" pitchFamily="18" charset="0"/>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3600" b="1" i="0" u="none" strike="noStrike" cap="none" dirty="0">
                <a:solidFill>
                  <a:schemeClr val="dk1"/>
                </a:solidFill>
                <a:latin typeface="Times New Roman" pitchFamily="18" charset="0"/>
                <a:ea typeface="Times New Roman"/>
                <a:cs typeface="Times New Roman" pitchFamily="18" charset="0"/>
                <a:sym typeface="Times New Roman"/>
              </a:rPr>
              <a:t>Computer Science and Engineering (Data Science)</a:t>
            </a:r>
            <a:endParaRPr sz="3600" b="1" i="0" u="none" strike="noStrike" cap="none" dirty="0">
              <a:solidFill>
                <a:schemeClr val="dk1"/>
              </a:solidFill>
              <a:latin typeface="Times New Roman" pitchFamily="18" charset="0"/>
              <a:ea typeface="Times New Roman"/>
              <a:cs typeface="Times New Roman" pitchFamily="18" charset="0"/>
              <a:sym typeface="Times New Roman"/>
            </a:endParaRPr>
          </a:p>
        </p:txBody>
      </p:sp>
      <p:sp>
        <p:nvSpPr>
          <p:cNvPr id="87" name="Google Shape;8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pic>
        <p:nvPicPr>
          <p:cNvPr id="88" name="Google Shape;88;p12"/>
          <p:cNvPicPr preferRelativeResize="0"/>
          <p:nvPr/>
        </p:nvPicPr>
        <p:blipFill rotWithShape="1">
          <a:blip r:embed="rId3">
            <a:alphaModFix/>
          </a:blip>
          <a:srcRect/>
          <a:stretch/>
        </p:blipFill>
        <p:spPr>
          <a:xfrm>
            <a:off x="618565" y="268942"/>
            <a:ext cx="11026588"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838200" y="226775"/>
            <a:ext cx="10515600" cy="68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sz="3600" b="1" dirty="0">
                <a:latin typeface="Times New Roman"/>
                <a:ea typeface="Times New Roman"/>
                <a:cs typeface="Times New Roman"/>
                <a:sym typeface="Times New Roman"/>
              </a:rPr>
              <a:t>Algorithms Used:</a:t>
            </a:r>
            <a:endParaRPr sz="3600" b="1">
              <a:latin typeface="Times New Roman"/>
              <a:ea typeface="Times New Roman"/>
              <a:cs typeface="Times New Roman"/>
              <a:sym typeface="Times New Roman"/>
            </a:endParaRPr>
          </a:p>
        </p:txBody>
      </p:sp>
      <p:sp>
        <p:nvSpPr>
          <p:cNvPr id="150" name="Google Shape;150;p20"/>
          <p:cNvSpPr txBox="1">
            <a:spLocks noGrp="1"/>
          </p:cNvSpPr>
          <p:nvPr>
            <p:ph type="body" idx="1"/>
          </p:nvPr>
        </p:nvSpPr>
        <p:spPr>
          <a:xfrm>
            <a:off x="838200" y="907175"/>
            <a:ext cx="10515600" cy="5814300"/>
          </a:xfrm>
          <a:prstGeom prst="rect">
            <a:avLst/>
          </a:prstGeom>
          <a:noFill/>
          <a:ln>
            <a:noFill/>
          </a:ln>
        </p:spPr>
        <p:txBody>
          <a:bodyPr spcFirstLastPara="1" wrap="square" lIns="91425" tIns="45700" rIns="91425" bIns="45700" anchor="t" anchorCtr="0">
            <a:normAutofit fontScale="25000" lnSpcReduction="20000"/>
          </a:bodyPr>
          <a:lstStyle/>
          <a:p>
            <a:pPr marL="342900" lvl="0" indent="-317500" algn="just" rtl="0">
              <a:lnSpc>
                <a:spcPct val="90000"/>
              </a:lnSpc>
              <a:spcBef>
                <a:spcPts val="1000"/>
              </a:spcBef>
              <a:spcAft>
                <a:spcPts val="0"/>
              </a:spcAft>
              <a:buSzPct val="100000"/>
              <a:buFont typeface="Noto Sans Symbols"/>
              <a:buChar char="⮚"/>
            </a:pPr>
            <a:r>
              <a:rPr lang="en-US" sz="9600" b="1" dirty="0">
                <a:latin typeface="Times New Roman"/>
                <a:ea typeface="Times New Roman"/>
                <a:cs typeface="Times New Roman"/>
                <a:sym typeface="Times New Roman"/>
              </a:rPr>
              <a:t> </a:t>
            </a:r>
            <a:r>
              <a:rPr lang="en-US" sz="9600" b="1" dirty="0">
                <a:latin typeface="Times New Roman" pitchFamily="18" charset="0"/>
                <a:ea typeface="Times New Roman"/>
                <a:cs typeface="Times New Roman" pitchFamily="18" charset="0"/>
                <a:sym typeface="Times New Roman"/>
              </a:rPr>
              <a:t>K-Nearest </a:t>
            </a:r>
            <a:r>
              <a:rPr lang="en-US" sz="9600" b="1" dirty="0" err="1">
                <a:latin typeface="Times New Roman" pitchFamily="18" charset="0"/>
                <a:ea typeface="Times New Roman"/>
                <a:cs typeface="Times New Roman" pitchFamily="18" charset="0"/>
                <a:sym typeface="Times New Roman"/>
              </a:rPr>
              <a:t>Neighbours</a:t>
            </a:r>
            <a:r>
              <a:rPr lang="en-US" sz="9600" b="1" dirty="0">
                <a:latin typeface="Times New Roman" pitchFamily="18" charset="0"/>
                <a:ea typeface="Times New Roman"/>
                <a:cs typeface="Times New Roman" pitchFamily="18" charset="0"/>
                <a:sym typeface="Times New Roman"/>
              </a:rPr>
              <a:t>: </a:t>
            </a:r>
            <a:r>
              <a:rPr lang="en-US" sz="9600" dirty="0">
                <a:latin typeface="Times New Roman" pitchFamily="18" charset="0"/>
                <a:ea typeface="Times New Roman"/>
                <a:cs typeface="Times New Roman" pitchFamily="18" charset="0"/>
                <a:sym typeface="Times New Roman"/>
              </a:rPr>
              <a:t>Non-parametric classifier suitable for complex decision boundaries and noisy data, easy to implement.</a:t>
            </a:r>
            <a:endParaRPr sz="9600">
              <a:latin typeface="Times New Roman" pitchFamily="18" charset="0"/>
              <a:ea typeface="Times New Roman"/>
              <a:cs typeface="Times New Roman" pitchFamily="18" charset="0"/>
              <a:sym typeface="Times New Roman"/>
            </a:endParaRPr>
          </a:p>
          <a:p>
            <a:pPr marL="342900" lvl="0" indent="-317500" algn="just" rtl="0">
              <a:lnSpc>
                <a:spcPct val="90000"/>
              </a:lnSpc>
              <a:spcBef>
                <a:spcPts val="1000"/>
              </a:spcBef>
              <a:spcAft>
                <a:spcPts val="0"/>
              </a:spcAft>
              <a:buSzPct val="100000"/>
              <a:buFont typeface="Noto Sans Symbols"/>
              <a:buChar char="⮚"/>
            </a:pPr>
            <a:r>
              <a:rPr lang="en-US" sz="9600" b="1" dirty="0">
                <a:latin typeface="Times New Roman" pitchFamily="18" charset="0"/>
                <a:ea typeface="Times New Roman"/>
                <a:cs typeface="Times New Roman" pitchFamily="18" charset="0"/>
                <a:sym typeface="Times New Roman"/>
              </a:rPr>
              <a:t>Support Vector Machine (Linear): </a:t>
            </a:r>
            <a:r>
              <a:rPr lang="en-US" sz="9600" dirty="0">
                <a:latin typeface="Times New Roman" pitchFamily="18" charset="0"/>
                <a:ea typeface="Times New Roman"/>
                <a:cs typeface="Times New Roman" pitchFamily="18" charset="0"/>
                <a:sym typeface="Times New Roman"/>
              </a:rPr>
              <a:t>Robust binary classifier for linearly        separable data, resistant to </a:t>
            </a:r>
            <a:r>
              <a:rPr lang="en-US" sz="9600" dirty="0" err="1">
                <a:latin typeface="Times New Roman" pitchFamily="18" charset="0"/>
                <a:ea typeface="Times New Roman"/>
                <a:cs typeface="Times New Roman" pitchFamily="18" charset="0"/>
                <a:sym typeface="Times New Roman"/>
              </a:rPr>
              <a:t>overfitting</a:t>
            </a:r>
            <a:r>
              <a:rPr lang="en-US" sz="9600" dirty="0">
                <a:latin typeface="Times New Roman" pitchFamily="18" charset="0"/>
                <a:ea typeface="Times New Roman"/>
                <a:cs typeface="Times New Roman" pitchFamily="18" charset="0"/>
                <a:sym typeface="Times New Roman"/>
              </a:rPr>
              <a:t> and effective in high-dimensional spaces. </a:t>
            </a:r>
            <a:endParaRPr sz="9600">
              <a:latin typeface="Times New Roman" pitchFamily="18" charset="0"/>
              <a:ea typeface="Times New Roman"/>
              <a:cs typeface="Times New Roman" pitchFamily="18" charset="0"/>
              <a:sym typeface="Times New Roman"/>
            </a:endParaRPr>
          </a:p>
          <a:p>
            <a:pPr marL="342900" lvl="0" indent="-317500" algn="just" rtl="0">
              <a:lnSpc>
                <a:spcPct val="90000"/>
              </a:lnSpc>
              <a:spcBef>
                <a:spcPts val="1000"/>
              </a:spcBef>
              <a:spcAft>
                <a:spcPts val="0"/>
              </a:spcAft>
              <a:buSzPct val="100000"/>
              <a:buFont typeface="Noto Sans Symbols"/>
              <a:buChar char="⮚"/>
            </a:pPr>
            <a:r>
              <a:rPr lang="en-US" sz="9600" b="1" dirty="0">
                <a:latin typeface="Times New Roman" pitchFamily="18" charset="0"/>
                <a:ea typeface="Times New Roman"/>
                <a:cs typeface="Times New Roman" pitchFamily="18" charset="0"/>
                <a:sym typeface="Times New Roman"/>
              </a:rPr>
              <a:t> </a:t>
            </a:r>
            <a:r>
              <a:rPr lang="en-US" sz="9600" b="1" dirty="0" err="1">
                <a:latin typeface="Times New Roman" pitchFamily="18" charset="0"/>
                <a:ea typeface="Times New Roman"/>
                <a:cs typeface="Times New Roman" pitchFamily="18" charset="0"/>
                <a:sym typeface="Times New Roman"/>
              </a:rPr>
              <a:t>XGBoost</a:t>
            </a:r>
            <a:r>
              <a:rPr lang="en-US" sz="9600" b="1" dirty="0">
                <a:latin typeface="Times New Roman" pitchFamily="18" charset="0"/>
                <a:ea typeface="Times New Roman"/>
                <a:cs typeface="Times New Roman" pitchFamily="18" charset="0"/>
                <a:sym typeface="Times New Roman"/>
              </a:rPr>
              <a:t> Algorithm:</a:t>
            </a:r>
            <a:r>
              <a:rPr lang="en-US" sz="9600" dirty="0">
                <a:latin typeface="Times New Roman" pitchFamily="18" charset="0"/>
                <a:ea typeface="Times New Roman"/>
                <a:cs typeface="Times New Roman" pitchFamily="18" charset="0"/>
                <a:sym typeface="Times New Roman"/>
              </a:rPr>
              <a:t> </a:t>
            </a:r>
            <a:r>
              <a:rPr lang="en-US" sz="9600" dirty="0" err="1">
                <a:latin typeface="Times New Roman" pitchFamily="18" charset="0"/>
                <a:ea typeface="Times New Roman"/>
                <a:cs typeface="Times New Roman" pitchFamily="18" charset="0"/>
                <a:sym typeface="Times New Roman"/>
              </a:rPr>
              <a:t>XGBoost</a:t>
            </a:r>
            <a:r>
              <a:rPr lang="en-US" sz="9600" dirty="0">
                <a:latin typeface="Times New Roman" pitchFamily="18" charset="0"/>
                <a:ea typeface="Times New Roman"/>
                <a:cs typeface="Times New Roman" pitchFamily="18" charset="0"/>
                <a:sym typeface="Times New Roman"/>
              </a:rPr>
              <a:t> stands for "Extreme Gradient </a:t>
            </a:r>
            <a:r>
              <a:rPr lang="en-US" sz="9600" dirty="0" err="1">
                <a:latin typeface="Times New Roman" pitchFamily="18" charset="0"/>
                <a:ea typeface="Times New Roman"/>
                <a:cs typeface="Times New Roman" pitchFamily="18" charset="0"/>
                <a:sym typeface="Times New Roman"/>
              </a:rPr>
              <a:t>Boosting".XGBoost</a:t>
            </a:r>
            <a:r>
              <a:rPr lang="en-US" sz="9600" dirty="0">
                <a:latin typeface="Times New Roman" pitchFamily="18" charset="0"/>
                <a:ea typeface="Times New Roman"/>
                <a:cs typeface="Times New Roman" pitchFamily="18" charset="0"/>
                <a:sym typeface="Times New Roman"/>
              </a:rPr>
              <a:t> is an optimized distributed gradient boosting library designed to be highly efficient, flexible and portable.</a:t>
            </a:r>
            <a:endParaRPr sz="9600">
              <a:latin typeface="Times New Roman" pitchFamily="18" charset="0"/>
              <a:ea typeface="Times New Roman"/>
              <a:cs typeface="Times New Roman" pitchFamily="18" charset="0"/>
              <a:sym typeface="Times New Roman"/>
            </a:endParaRPr>
          </a:p>
          <a:p>
            <a:pPr marL="342900" lvl="0" indent="-317500" algn="just" rtl="0">
              <a:lnSpc>
                <a:spcPct val="90000"/>
              </a:lnSpc>
              <a:spcBef>
                <a:spcPts val="1000"/>
              </a:spcBef>
              <a:spcAft>
                <a:spcPts val="0"/>
              </a:spcAft>
              <a:buSzPct val="100000"/>
              <a:buFont typeface="Noto Sans Symbols"/>
              <a:buChar char="⮚"/>
            </a:pPr>
            <a:r>
              <a:rPr lang="en-US" sz="9600" dirty="0">
                <a:latin typeface="Times New Roman" pitchFamily="18" charset="0"/>
                <a:ea typeface="Times New Roman"/>
                <a:cs typeface="Times New Roman" pitchFamily="18" charset="0"/>
                <a:sym typeface="Times New Roman"/>
              </a:rPr>
              <a:t> It implements Machine Learning algorithms under </a:t>
            </a:r>
            <a:r>
              <a:rPr lang="en-US" sz="9600" dirty="0" err="1">
                <a:latin typeface="Times New Roman" pitchFamily="18" charset="0"/>
                <a:ea typeface="Times New Roman"/>
                <a:cs typeface="Times New Roman" pitchFamily="18" charset="0"/>
                <a:sym typeface="Times New Roman"/>
              </a:rPr>
              <a:t>theGradient</a:t>
            </a:r>
            <a:r>
              <a:rPr lang="en-US" sz="9600" dirty="0">
                <a:latin typeface="Times New Roman" pitchFamily="18" charset="0"/>
                <a:ea typeface="Times New Roman"/>
                <a:cs typeface="Times New Roman" pitchFamily="18" charset="0"/>
                <a:sym typeface="Times New Roman"/>
              </a:rPr>
              <a:t> Boosting framework.</a:t>
            </a:r>
            <a:endParaRPr sz="9600">
              <a:latin typeface="Times New Roman" pitchFamily="18" charset="0"/>
              <a:ea typeface="Times New Roman"/>
              <a:cs typeface="Times New Roman" pitchFamily="18" charset="0"/>
              <a:sym typeface="Times New Roman"/>
            </a:endParaRPr>
          </a:p>
          <a:p>
            <a:pPr marL="342900" lvl="0" indent="-317500" algn="just" rtl="0">
              <a:lnSpc>
                <a:spcPct val="90000"/>
              </a:lnSpc>
              <a:spcBef>
                <a:spcPts val="1000"/>
              </a:spcBef>
              <a:spcAft>
                <a:spcPts val="0"/>
              </a:spcAft>
              <a:buSzPct val="100000"/>
              <a:buFont typeface="Noto Sans Symbols"/>
              <a:buChar char="⮚"/>
            </a:pPr>
            <a:r>
              <a:rPr lang="en-US" sz="9600" dirty="0">
                <a:latin typeface="Times New Roman" pitchFamily="18" charset="0"/>
                <a:ea typeface="Times New Roman"/>
                <a:cs typeface="Times New Roman" pitchFamily="18" charset="0"/>
                <a:sym typeface="Times New Roman"/>
              </a:rPr>
              <a:t> </a:t>
            </a:r>
            <a:r>
              <a:rPr lang="en-US" sz="9600" b="1" dirty="0">
                <a:latin typeface="Times New Roman" pitchFamily="18" charset="0"/>
                <a:ea typeface="Times New Roman"/>
                <a:cs typeface="Times New Roman" pitchFamily="18" charset="0"/>
                <a:sym typeface="Times New Roman"/>
              </a:rPr>
              <a:t>Boosting:</a:t>
            </a:r>
            <a:r>
              <a:rPr lang="en-US" sz="9600" dirty="0">
                <a:latin typeface="Times New Roman" pitchFamily="18" charset="0"/>
                <a:ea typeface="Times New Roman"/>
                <a:cs typeface="Times New Roman" pitchFamily="18" charset="0"/>
                <a:sym typeface="Times New Roman"/>
              </a:rPr>
              <a:t> Boosting is an learning technique to build a strong classifier from several weak classifiers in series.</a:t>
            </a:r>
            <a:endParaRPr sz="9600">
              <a:latin typeface="Times New Roman" pitchFamily="18" charset="0"/>
              <a:ea typeface="Times New Roman"/>
              <a:cs typeface="Times New Roman" pitchFamily="18" charset="0"/>
              <a:sym typeface="Times New Roman"/>
            </a:endParaRPr>
          </a:p>
          <a:p>
            <a:pPr marL="342900" lvl="0" indent="-317500" algn="just" rtl="0">
              <a:lnSpc>
                <a:spcPct val="90000"/>
              </a:lnSpc>
              <a:spcBef>
                <a:spcPts val="1000"/>
              </a:spcBef>
              <a:spcAft>
                <a:spcPts val="0"/>
              </a:spcAft>
              <a:buSzPct val="100000"/>
              <a:buFont typeface="Noto Sans Symbols"/>
              <a:buChar char="⮚"/>
            </a:pPr>
            <a:r>
              <a:rPr lang="en-US" sz="9600" dirty="0">
                <a:latin typeface="Times New Roman" pitchFamily="18" charset="0"/>
                <a:ea typeface="Times New Roman"/>
                <a:cs typeface="Times New Roman" pitchFamily="18" charset="0"/>
                <a:sym typeface="Times New Roman"/>
              </a:rPr>
              <a:t>Below are the few types of boosting algorithms:</a:t>
            </a:r>
            <a:endParaRPr sz="9600">
              <a:latin typeface="Times New Roman" pitchFamily="18" charset="0"/>
              <a:ea typeface="Times New Roman"/>
              <a:cs typeface="Times New Roman" pitchFamily="18" charset="0"/>
              <a:sym typeface="Times New Roman"/>
            </a:endParaRPr>
          </a:p>
          <a:p>
            <a:pPr marL="457200" lvl="0" indent="0" algn="just" rtl="0">
              <a:lnSpc>
                <a:spcPct val="90000"/>
              </a:lnSpc>
              <a:spcBef>
                <a:spcPts val="1000"/>
              </a:spcBef>
              <a:spcAft>
                <a:spcPts val="0"/>
              </a:spcAft>
              <a:buNone/>
            </a:pPr>
            <a:r>
              <a:rPr lang="en-US" sz="9600" dirty="0">
                <a:latin typeface="Times New Roman" pitchFamily="18" charset="0"/>
                <a:ea typeface="Times New Roman"/>
                <a:cs typeface="Times New Roman" pitchFamily="18" charset="0"/>
                <a:sym typeface="Times New Roman"/>
              </a:rPr>
              <a:t>1.XGBoost</a:t>
            </a:r>
            <a:endParaRPr sz="9600">
              <a:latin typeface="Times New Roman" pitchFamily="18" charset="0"/>
              <a:ea typeface="Times New Roman"/>
              <a:cs typeface="Times New Roman" pitchFamily="18" charset="0"/>
              <a:sym typeface="Times New Roman"/>
            </a:endParaRPr>
          </a:p>
          <a:p>
            <a:pPr marL="457200" lvl="0" indent="0" algn="just" rtl="0">
              <a:lnSpc>
                <a:spcPct val="90000"/>
              </a:lnSpc>
              <a:spcBef>
                <a:spcPts val="1000"/>
              </a:spcBef>
              <a:spcAft>
                <a:spcPts val="0"/>
              </a:spcAft>
              <a:buNone/>
            </a:pPr>
            <a:r>
              <a:rPr lang="en-US" sz="9600" dirty="0">
                <a:latin typeface="Times New Roman" pitchFamily="18" charset="0"/>
                <a:ea typeface="Times New Roman"/>
                <a:cs typeface="Times New Roman" pitchFamily="18" charset="0"/>
                <a:sym typeface="Times New Roman"/>
              </a:rPr>
              <a:t>2.Gradient Boosting</a:t>
            </a:r>
            <a:endParaRPr sz="9600">
              <a:latin typeface="Times New Roman" pitchFamily="18" charset="0"/>
              <a:ea typeface="Times New Roman"/>
              <a:cs typeface="Times New Roman" pitchFamily="18" charset="0"/>
              <a:sym typeface="Times New Roman"/>
            </a:endParaRPr>
          </a:p>
          <a:p>
            <a:pPr marL="457200" lvl="0" indent="0" algn="just" rtl="0">
              <a:lnSpc>
                <a:spcPct val="90000"/>
              </a:lnSpc>
              <a:spcBef>
                <a:spcPts val="1000"/>
              </a:spcBef>
              <a:spcAft>
                <a:spcPts val="0"/>
              </a:spcAft>
              <a:buNone/>
            </a:pPr>
            <a:r>
              <a:rPr lang="en-US" sz="9600" dirty="0">
                <a:latin typeface="Times New Roman" pitchFamily="18" charset="0"/>
                <a:ea typeface="Times New Roman"/>
                <a:cs typeface="Times New Roman" pitchFamily="18" charset="0"/>
                <a:sym typeface="Times New Roman"/>
              </a:rPr>
              <a:t>3.AdaBoost (Adaptive Boosting)</a:t>
            </a:r>
            <a:endParaRPr sz="9600">
              <a:latin typeface="Times New Roman" pitchFamily="18" charset="0"/>
              <a:ea typeface="Times New Roman"/>
              <a:cs typeface="Times New Roman" pitchFamily="18" charset="0"/>
              <a:sym typeface="Times New Roman"/>
            </a:endParaRPr>
          </a:p>
          <a:p>
            <a:pPr marL="457200" lvl="0" indent="0" algn="just" rtl="0">
              <a:lnSpc>
                <a:spcPct val="90000"/>
              </a:lnSpc>
              <a:spcBef>
                <a:spcPts val="1000"/>
              </a:spcBef>
              <a:spcAft>
                <a:spcPts val="0"/>
              </a:spcAft>
              <a:buNone/>
            </a:pPr>
            <a:r>
              <a:rPr lang="en-US" sz="9600" dirty="0">
                <a:latin typeface="Times New Roman" pitchFamily="18" charset="0"/>
                <a:ea typeface="Times New Roman"/>
                <a:cs typeface="Times New Roman" pitchFamily="18" charset="0"/>
                <a:sym typeface="Times New Roman"/>
              </a:rPr>
              <a:t>4.CatBoost</a:t>
            </a:r>
            <a:endParaRPr sz="9600">
              <a:latin typeface="Times New Roman" pitchFamily="18" charset="0"/>
              <a:ea typeface="Times New Roman"/>
              <a:cs typeface="Times New Roman" pitchFamily="18" charset="0"/>
              <a:sym typeface="Times New Roman"/>
            </a:endParaRPr>
          </a:p>
          <a:p>
            <a:pPr marL="457200" lvl="0" indent="0" algn="just" rtl="0">
              <a:lnSpc>
                <a:spcPct val="90000"/>
              </a:lnSpc>
              <a:spcBef>
                <a:spcPts val="1000"/>
              </a:spcBef>
              <a:spcAft>
                <a:spcPts val="0"/>
              </a:spcAft>
              <a:buNone/>
            </a:pPr>
            <a:r>
              <a:rPr lang="en-US" sz="9600" dirty="0">
                <a:latin typeface="Times New Roman" pitchFamily="18" charset="0"/>
                <a:ea typeface="Times New Roman"/>
                <a:cs typeface="Times New Roman" pitchFamily="18" charset="0"/>
                <a:sym typeface="Times New Roman"/>
              </a:rPr>
              <a:t>5.Light GBM</a:t>
            </a:r>
            <a:endParaRPr sz="9600">
              <a:latin typeface="Times New Roman" pitchFamily="18" charset="0"/>
              <a:ea typeface="Times New Roman"/>
              <a:cs typeface="Times New Roman" pitchFamily="18" charset="0"/>
              <a:sym typeface="Times New Roman"/>
            </a:endParaRPr>
          </a:p>
          <a:p>
            <a:pPr marL="0" lvl="0" indent="0" algn="just" rtl="0">
              <a:lnSpc>
                <a:spcPct val="90000"/>
              </a:lnSpc>
              <a:spcBef>
                <a:spcPts val="1000"/>
              </a:spcBef>
              <a:spcAft>
                <a:spcPts val="0"/>
              </a:spcAft>
              <a:buSzPct val="75000"/>
              <a:buNone/>
            </a:pPr>
            <a:endParaRPr sz="2400">
              <a:latin typeface="Times New Roman" pitchFamily="18" charset="0"/>
              <a:ea typeface="Times New Roman"/>
              <a:cs typeface="Times New Roman" pitchFamily="18" charset="0"/>
              <a:sym typeface="Times New Roman"/>
            </a:endParaRPr>
          </a:p>
        </p:txBody>
      </p:sp>
      <p:sp>
        <p:nvSpPr>
          <p:cNvPr id="151" name="Google Shape;151;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11</a:t>
            </a:fld>
            <a:endParaRPr/>
          </a:p>
        </p:txBody>
      </p:sp>
      <p:sp>
        <p:nvSpPr>
          <p:cNvPr id="166" name="Google Shape;166;p22"/>
          <p:cNvSpPr txBox="1">
            <a:spLocks noGrp="1"/>
          </p:cNvSpPr>
          <p:nvPr>
            <p:ph type="title"/>
          </p:nvPr>
        </p:nvSpPr>
        <p:spPr>
          <a:xfrm>
            <a:off x="1109730" y="209369"/>
            <a:ext cx="10515600" cy="864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sz="3600" b="1" dirty="0">
                <a:latin typeface="Times New Roman"/>
                <a:ea typeface="Times New Roman"/>
                <a:cs typeface="Times New Roman"/>
                <a:sym typeface="Times New Roman"/>
              </a:rPr>
              <a:t>SYSTEM REQUIREMENTS</a:t>
            </a:r>
            <a:endParaRPr sz="3600" b="1"/>
          </a:p>
        </p:txBody>
      </p:sp>
      <p:sp>
        <p:nvSpPr>
          <p:cNvPr id="167" name="Google Shape;167;p22"/>
          <p:cNvSpPr txBox="1">
            <a:spLocks noGrp="1"/>
          </p:cNvSpPr>
          <p:nvPr>
            <p:ph type="body" idx="1"/>
          </p:nvPr>
        </p:nvSpPr>
        <p:spPr>
          <a:xfrm>
            <a:off x="1381375" y="1189525"/>
            <a:ext cx="9972300" cy="5283000"/>
          </a:xfrm>
          <a:prstGeom prst="rect">
            <a:avLst/>
          </a:prstGeom>
          <a:noFill/>
          <a:ln>
            <a:noFill/>
          </a:ln>
        </p:spPr>
        <p:txBody>
          <a:bodyPr spcFirstLastPara="1" wrap="square" lIns="91425" tIns="45700" rIns="91425" bIns="45700" anchor="t" anchorCtr="0">
            <a:normAutofit/>
          </a:bodyPr>
          <a:lstStyle/>
          <a:p>
            <a:pPr algn="just">
              <a:buNone/>
            </a:pPr>
            <a:r>
              <a:rPr lang="en-US" sz="3200" b="1" dirty="0">
                <a:latin typeface="Times New Roman" pitchFamily="18" charset="0"/>
                <a:cs typeface="Times New Roman" pitchFamily="18" charset="0"/>
              </a:rPr>
              <a:t>Software  Requirements:  </a:t>
            </a:r>
            <a:endParaRPr lang="en-US" sz="3200" dirty="0">
              <a:latin typeface="Times New Roman" pitchFamily="18" charset="0"/>
              <a:cs typeface="Times New Roman" pitchFamily="18" charset="0"/>
            </a:endParaRPr>
          </a:p>
          <a:p>
            <a:pPr algn="just" fontAlgn="base"/>
            <a:r>
              <a:rPr lang="en-US" sz="2400" dirty="0">
                <a:latin typeface="Times New Roman" pitchFamily="18" charset="0"/>
                <a:cs typeface="Times New Roman" pitchFamily="18" charset="0"/>
              </a:rPr>
              <a:t>Operating system windows 7</a:t>
            </a:r>
          </a:p>
          <a:p>
            <a:pPr algn="just" fontAlgn="base"/>
            <a:r>
              <a:rPr lang="en-US" sz="2400" dirty="0">
                <a:latin typeface="Times New Roman" pitchFamily="18" charset="0"/>
                <a:cs typeface="Times New Roman" pitchFamily="18" charset="0"/>
              </a:rPr>
              <a:t>Google </a:t>
            </a:r>
            <a:r>
              <a:rPr lang="en-US" sz="2400" dirty="0" err="1">
                <a:latin typeface="Times New Roman" pitchFamily="18" charset="0"/>
                <a:cs typeface="Times New Roman" pitchFamily="18" charset="0"/>
              </a:rPr>
              <a:t>Colab</a:t>
            </a:r>
            <a:r>
              <a:rPr lang="en-US" sz="2400" dirty="0">
                <a:latin typeface="Times New Roman" pitchFamily="18" charset="0"/>
                <a:cs typeface="Times New Roman" pitchFamily="18" charset="0"/>
              </a:rPr>
              <a:t> (or) </a:t>
            </a:r>
            <a:r>
              <a:rPr lang="en-US" sz="2400" dirty="0" err="1">
                <a:latin typeface="Times New Roman" pitchFamily="18" charset="0"/>
                <a:cs typeface="Times New Roman" pitchFamily="18" charset="0"/>
              </a:rPr>
              <a:t>Jupyter</a:t>
            </a:r>
            <a:r>
              <a:rPr lang="en-US" sz="2400" dirty="0">
                <a:latin typeface="Times New Roman" pitchFamily="18" charset="0"/>
                <a:cs typeface="Times New Roman" pitchFamily="18" charset="0"/>
              </a:rPr>
              <a:t> notebook </a:t>
            </a:r>
          </a:p>
          <a:p>
            <a:pPr algn="just" fontAlgn="base"/>
            <a:r>
              <a:rPr lang="en-US" sz="2400" dirty="0">
                <a:latin typeface="Times New Roman" pitchFamily="18" charset="0"/>
                <a:cs typeface="Times New Roman" pitchFamily="18" charset="0"/>
              </a:rPr>
              <a:t>Language: Python</a:t>
            </a:r>
          </a:p>
          <a:p>
            <a:pPr algn="just">
              <a:buNone/>
            </a:pPr>
            <a:r>
              <a:rPr lang="en-US" sz="3200" b="1" dirty="0">
                <a:latin typeface="Times New Roman" pitchFamily="18" charset="0"/>
                <a:cs typeface="Times New Roman" pitchFamily="18" charset="0"/>
              </a:rPr>
              <a:t>Hardware Requirements:</a:t>
            </a:r>
            <a:endParaRPr lang="en-US" sz="3200" dirty="0">
              <a:latin typeface="Times New Roman" pitchFamily="18" charset="0"/>
              <a:cs typeface="Times New Roman" pitchFamily="18" charset="0"/>
            </a:endParaRPr>
          </a:p>
          <a:p>
            <a:pPr algn="just" fontAlgn="base"/>
            <a:r>
              <a:rPr lang="en-US" sz="2400" b="1" dirty="0">
                <a:latin typeface="Times New Roman" pitchFamily="18" charset="0"/>
                <a:cs typeface="Times New Roman" pitchFamily="18" charset="0"/>
              </a:rPr>
              <a:t>Processor(CPU):</a:t>
            </a:r>
            <a:r>
              <a:rPr lang="en-US" sz="2400" dirty="0">
                <a:latin typeface="Times New Roman" pitchFamily="18" charset="0"/>
                <a:cs typeface="Times New Roman" pitchFamily="18" charset="0"/>
              </a:rPr>
              <a:t>core i5 and above </a:t>
            </a:r>
          </a:p>
          <a:p>
            <a:pPr algn="just" fontAlgn="base"/>
            <a:r>
              <a:rPr lang="en-US" sz="2400" b="1" dirty="0">
                <a:latin typeface="Times New Roman" pitchFamily="18" charset="0"/>
                <a:cs typeface="Times New Roman" pitchFamily="18" charset="0"/>
              </a:rPr>
              <a:t>Memory(RAM): </a:t>
            </a:r>
            <a:r>
              <a:rPr lang="en-US" sz="2400" dirty="0">
                <a:latin typeface="Times New Roman" pitchFamily="18" charset="0"/>
                <a:cs typeface="Times New Roman" pitchFamily="18" charset="0"/>
              </a:rPr>
              <a:t>8 GB  and above</a:t>
            </a:r>
          </a:p>
          <a:p>
            <a:pPr algn="just" fontAlgn="base"/>
            <a:r>
              <a:rPr lang="en-IN" sz="2400" b="1" dirty="0">
                <a:latin typeface="Times New Roman" pitchFamily="18" charset="0"/>
                <a:cs typeface="Times New Roman" pitchFamily="18" charset="0"/>
              </a:rPr>
              <a:t>Hard Disk</a:t>
            </a:r>
            <a:r>
              <a:rPr lang="en-IN" sz="2400" dirty="0">
                <a:latin typeface="Times New Roman" pitchFamily="18" charset="0"/>
                <a:cs typeface="Times New Roman" pitchFamily="18" charset="0"/>
              </a:rPr>
              <a:t>: 25GB in  Local Drive</a:t>
            </a:r>
            <a:endParaRPr lang="en-US" sz="2400" dirty="0">
              <a:latin typeface="Times New Roman" pitchFamily="18" charset="0"/>
              <a:cs typeface="Times New Roman" pitchFamily="18" charset="0"/>
            </a:endParaRPr>
          </a:p>
          <a:p>
            <a:pPr marL="0" lvl="0" indent="0" algn="l" rtl="0">
              <a:lnSpc>
                <a:spcPct val="90000"/>
              </a:lnSpc>
              <a:spcBef>
                <a:spcPts val="1000"/>
              </a:spcBef>
              <a:spcAft>
                <a:spcPts val="0"/>
              </a:spcAft>
              <a:buSzPct val="81081"/>
              <a:buNone/>
            </a:pPr>
            <a:endParaRPr sz="2400" b="1" dirty="0">
              <a:latin typeface="Times New Roman"/>
              <a:ea typeface="Times New Roman"/>
              <a:cs typeface="Times New Roman"/>
              <a:sym typeface="Times New Roman"/>
            </a:endParaRPr>
          </a:p>
          <a:p>
            <a:pPr marL="0" lvl="0" indent="0" algn="l" rtl="0">
              <a:lnSpc>
                <a:spcPct val="90000"/>
              </a:lnSpc>
              <a:spcBef>
                <a:spcPts val="1000"/>
              </a:spcBef>
              <a:spcAft>
                <a:spcPts val="0"/>
              </a:spcAft>
              <a:buSzPct val="81081"/>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SzPct val="81081"/>
              <a:buNone/>
            </a:pPr>
            <a:endParaRPr sz="2400" dirty="0">
              <a:latin typeface="Times New Roman"/>
              <a:ea typeface="Times New Roman"/>
              <a:cs typeface="Times New Roman"/>
              <a:sym typeface="Times New Roman"/>
            </a:endParaRPr>
          </a:p>
          <a:p>
            <a:pPr marL="0" lvl="0" indent="0" algn="l" rtl="0">
              <a:lnSpc>
                <a:spcPct val="90000"/>
              </a:lnSpc>
              <a:spcBef>
                <a:spcPts val="1000"/>
              </a:spcBef>
              <a:spcAft>
                <a:spcPts val="0"/>
              </a:spcAft>
              <a:buSzPct val="81081"/>
              <a:buNone/>
            </a:pPr>
            <a:endParaRPr sz="24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1123122" y="487017"/>
            <a:ext cx="10977253" cy="130202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IN" sz="3600" b="1" dirty="0">
                <a:latin typeface="Times New Roman" pitchFamily="18" charset="0"/>
                <a:cs typeface="Times New Roman" pitchFamily="18" charset="0"/>
              </a:rPr>
              <a:t>BLOCK DIAGRAM</a:t>
            </a:r>
            <a:endParaRPr sz="3600" b="1">
              <a:latin typeface="Times New Roman" pitchFamily="18" charset="0"/>
              <a:cs typeface="Times New Roman" pitchFamily="18" charset="0"/>
            </a:endParaRPr>
          </a:p>
        </p:txBody>
      </p:sp>
      <p:sp>
        <p:nvSpPr>
          <p:cNvPr id="173" name="Google Shape;17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23/01/2024 </a:t>
            </a:r>
            <a:endParaRPr/>
          </a:p>
        </p:txBody>
      </p:sp>
      <p:sp>
        <p:nvSpPr>
          <p:cNvPr id="174" name="Google Shape;17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pic>
        <p:nvPicPr>
          <p:cNvPr id="175" name="Google Shape;175;p23"/>
          <p:cNvPicPr preferRelativeResize="0"/>
          <p:nvPr/>
        </p:nvPicPr>
        <p:blipFill>
          <a:blip r:embed="rId3">
            <a:alphaModFix/>
          </a:blip>
          <a:stretch>
            <a:fillRect/>
          </a:stretch>
        </p:blipFill>
        <p:spPr>
          <a:xfrm>
            <a:off x="1572263" y="2433428"/>
            <a:ext cx="9047475" cy="2601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Times New Roman" pitchFamily="18" charset="0"/>
                <a:cs typeface="Times New Roman" pitchFamily="18" charset="0"/>
              </a:rPr>
              <a:t>TESTING</a:t>
            </a:r>
            <a:endParaRPr lang="en-US" sz="3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38200" y="1361661"/>
            <a:ext cx="10515600" cy="4815302"/>
          </a:xfrm>
        </p:spPr>
        <p:txBody>
          <a:bodyPr>
            <a:noAutofit/>
          </a:bodyPr>
          <a:lstStyle/>
          <a:p>
            <a:pPr algn="just"/>
            <a:r>
              <a:rPr lang="en-GB" sz="2400" b="1" dirty="0">
                <a:latin typeface="Times New Roman" pitchFamily="18" charset="0"/>
                <a:cs typeface="Times New Roman" pitchFamily="18" charset="0"/>
              </a:rPr>
              <a:t>Upload dataset: </a:t>
            </a:r>
            <a:r>
              <a:rPr lang="en-GB" sz="2400" dirty="0">
                <a:latin typeface="Times New Roman" pitchFamily="18" charset="0"/>
                <a:cs typeface="Times New Roman" pitchFamily="18" charset="0"/>
              </a:rPr>
              <a:t>The kidney disease prediction dataset is typically composed of patient data, including features like age, blood pressure, serum creatinine levels This dataset often includes both demographic information and clinical test results, which are crucial for predicting the onset and progression of Chronic Kidney Disease (CKD). The dataset is uploaded into the working environment, usually in a CSV format, allowing for analysis, </a:t>
            </a:r>
            <a:r>
              <a:rPr lang="en-GB" sz="2400" dirty="0" err="1">
                <a:latin typeface="Times New Roman" pitchFamily="18" charset="0"/>
                <a:cs typeface="Times New Roman" pitchFamily="18" charset="0"/>
              </a:rPr>
              <a:t>preprocessing</a:t>
            </a:r>
            <a:r>
              <a:rPr lang="en-GB" sz="2400" dirty="0">
                <a:latin typeface="Times New Roman" pitchFamily="18" charset="0"/>
                <a:cs typeface="Times New Roman" pitchFamily="18" charset="0"/>
              </a:rPr>
              <a:t>, and model training to begin.</a:t>
            </a:r>
            <a:endParaRPr lang="en-GB" sz="2400" b="1" dirty="0">
              <a:latin typeface="Times New Roman" pitchFamily="18" charset="0"/>
              <a:cs typeface="Times New Roman" pitchFamily="18" charset="0"/>
            </a:endParaRPr>
          </a:p>
          <a:p>
            <a:pPr algn="just"/>
            <a:r>
              <a:rPr lang="en-GB" sz="2400" b="1" dirty="0">
                <a:latin typeface="Times New Roman" pitchFamily="18" charset="0"/>
                <a:cs typeface="Times New Roman" pitchFamily="18" charset="0"/>
              </a:rPr>
              <a:t>Exploratory Data Analysis (EDA)</a:t>
            </a:r>
            <a:r>
              <a:rPr lang="en-GB" sz="2400" dirty="0">
                <a:latin typeface="Times New Roman" pitchFamily="18" charset="0"/>
                <a:cs typeface="Times New Roman" pitchFamily="18" charset="0"/>
              </a:rPr>
              <a:t>: EDA helps understand the dataset by visualizing distributions, correlations, and identifying patterns or anomalies, guiding further data processing.</a:t>
            </a:r>
          </a:p>
          <a:p>
            <a:pPr algn="just"/>
            <a:r>
              <a:rPr lang="en-GB" sz="2400" b="1" dirty="0">
                <a:latin typeface="Times New Roman" pitchFamily="18" charset="0"/>
                <a:cs typeface="Times New Roman" pitchFamily="18" charset="0"/>
              </a:rPr>
              <a:t>Data </a:t>
            </a:r>
            <a:r>
              <a:rPr lang="en-GB" sz="2400" b="1" dirty="0" err="1">
                <a:latin typeface="Times New Roman" pitchFamily="18" charset="0"/>
                <a:cs typeface="Times New Roman" pitchFamily="18" charset="0"/>
              </a:rPr>
              <a:t>Preprocessing</a:t>
            </a:r>
            <a:r>
              <a:rPr lang="en-GB" sz="2400" dirty="0">
                <a:latin typeface="Times New Roman" pitchFamily="18" charset="0"/>
                <a:cs typeface="Times New Roman" pitchFamily="18" charset="0"/>
              </a:rPr>
              <a:t>: This step cleans the data by handling missing values, outliers, and normalizing or scaling features, ensuring the data is suitable for model training.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570384"/>
            <a:ext cx="10515600" cy="4606580"/>
          </a:xfrm>
        </p:spPr>
        <p:txBody>
          <a:bodyPr/>
          <a:lstStyle/>
          <a:p>
            <a:pPr algn="just"/>
            <a:r>
              <a:rPr lang="en-GB" sz="2400" b="1" dirty="0">
                <a:latin typeface="Times New Roman" pitchFamily="18" charset="0"/>
                <a:cs typeface="Times New Roman" pitchFamily="18" charset="0"/>
              </a:rPr>
              <a:t>Feature Encoding</a:t>
            </a:r>
            <a:r>
              <a:rPr lang="en-GB" sz="2400" dirty="0">
                <a:latin typeface="Times New Roman" pitchFamily="18" charset="0"/>
                <a:cs typeface="Times New Roman" pitchFamily="18" charset="0"/>
              </a:rPr>
              <a:t>: Categorical data is converted into numerical format using methods like one-hot encoding or label encoding, enabling machine learning models to interpret these features.</a:t>
            </a:r>
          </a:p>
          <a:p>
            <a:pPr algn="just"/>
            <a:r>
              <a:rPr lang="en-GB" sz="2400" b="1" dirty="0">
                <a:latin typeface="Times New Roman" pitchFamily="18" charset="0"/>
                <a:cs typeface="Times New Roman" pitchFamily="18" charset="0"/>
              </a:rPr>
              <a:t>Model Building</a:t>
            </a:r>
            <a:r>
              <a:rPr lang="en-GB" sz="2400" dirty="0">
                <a:latin typeface="Times New Roman" pitchFamily="18" charset="0"/>
                <a:cs typeface="Times New Roman" pitchFamily="18" charset="0"/>
              </a:rPr>
              <a:t>: In this step, machine learning algorithms are applied to the processed dataset to train models that can predict the target variable based on input features.</a:t>
            </a:r>
          </a:p>
          <a:p>
            <a:pPr algn="just"/>
            <a:r>
              <a:rPr lang="en-GB" sz="2400" b="1" dirty="0">
                <a:latin typeface="Times New Roman" pitchFamily="18" charset="0"/>
                <a:cs typeface="Times New Roman" pitchFamily="18" charset="0"/>
              </a:rPr>
              <a:t>Models Comparison</a:t>
            </a:r>
            <a:r>
              <a:rPr lang="en-GB" sz="2400" dirty="0">
                <a:latin typeface="Times New Roman" pitchFamily="18" charset="0"/>
                <a:cs typeface="Times New Roman" pitchFamily="18" charset="0"/>
              </a:rPr>
              <a:t>: Multiple models are evaluated and compared using metrics like accuracy, precision, and recall to identify the best-performing model for the given problem.</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209"/>
            <a:ext cx="10515600" cy="516834"/>
          </a:xfrm>
        </p:spPr>
        <p:txBody>
          <a:bodyPr>
            <a:normAutofit fontScale="90000"/>
          </a:bodyPr>
          <a:lstStyle/>
          <a:p>
            <a:pPr algn="ctr"/>
            <a:r>
              <a:rPr lang="en-IN" sz="3600" b="1" dirty="0">
                <a:latin typeface="Times New Roman" pitchFamily="18" charset="0"/>
                <a:cs typeface="Times New Roman" pitchFamily="18" charset="0"/>
              </a:rPr>
              <a:t>RESULTS</a:t>
            </a:r>
            <a:endParaRPr lang="en-US" sz="3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467139" y="685800"/>
            <a:ext cx="11430000" cy="5491163"/>
          </a:xfrm>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5" name="Picture 4" descr="Screenshot 2024-08-12 185147.png"/>
          <p:cNvPicPr>
            <a:picLocks noChangeAspect="1"/>
          </p:cNvPicPr>
          <p:nvPr/>
        </p:nvPicPr>
        <p:blipFill>
          <a:blip r:embed="rId2"/>
          <a:stretch>
            <a:fillRect/>
          </a:stretch>
        </p:blipFill>
        <p:spPr>
          <a:xfrm>
            <a:off x="417442" y="606289"/>
            <a:ext cx="11469757" cy="2474843"/>
          </a:xfrm>
          <a:prstGeom prst="rect">
            <a:avLst/>
          </a:prstGeom>
        </p:spPr>
      </p:pic>
      <p:pic>
        <p:nvPicPr>
          <p:cNvPr id="6" name="Picture 5" descr="Screenshot 2024-08-12 194853.png"/>
          <p:cNvPicPr>
            <a:picLocks noChangeAspect="1"/>
          </p:cNvPicPr>
          <p:nvPr/>
        </p:nvPicPr>
        <p:blipFill>
          <a:blip r:embed="rId3"/>
          <a:stretch>
            <a:fillRect/>
          </a:stretch>
        </p:blipFill>
        <p:spPr>
          <a:xfrm>
            <a:off x="626166" y="3250096"/>
            <a:ext cx="2286000" cy="2514600"/>
          </a:xfrm>
          <a:prstGeom prst="rect">
            <a:avLst/>
          </a:prstGeom>
        </p:spPr>
      </p:pic>
      <p:pic>
        <p:nvPicPr>
          <p:cNvPr id="7" name="Picture 6" descr="Screenshot 2024-08-12 194905.png"/>
          <p:cNvPicPr>
            <a:picLocks noChangeAspect="1"/>
          </p:cNvPicPr>
          <p:nvPr/>
        </p:nvPicPr>
        <p:blipFill>
          <a:blip r:embed="rId4"/>
          <a:stretch>
            <a:fillRect/>
          </a:stretch>
        </p:blipFill>
        <p:spPr>
          <a:xfrm>
            <a:off x="3369365" y="3260035"/>
            <a:ext cx="2425148" cy="2474843"/>
          </a:xfrm>
          <a:prstGeom prst="rect">
            <a:avLst/>
          </a:prstGeom>
        </p:spPr>
      </p:pic>
      <p:pic>
        <p:nvPicPr>
          <p:cNvPr id="8" name="Picture 7" descr="Screenshot 2024-08-12 194918.png"/>
          <p:cNvPicPr>
            <a:picLocks noChangeAspect="1"/>
          </p:cNvPicPr>
          <p:nvPr/>
        </p:nvPicPr>
        <p:blipFill>
          <a:blip r:embed="rId5"/>
          <a:stretch>
            <a:fillRect/>
          </a:stretch>
        </p:blipFill>
        <p:spPr>
          <a:xfrm>
            <a:off x="6341164" y="3260035"/>
            <a:ext cx="2192083" cy="2464904"/>
          </a:xfrm>
          <a:prstGeom prst="rect">
            <a:avLst/>
          </a:prstGeom>
        </p:spPr>
      </p:pic>
      <p:pic>
        <p:nvPicPr>
          <p:cNvPr id="9" name="Picture 8" descr="Screenshot 2024-08-12 194957.png"/>
          <p:cNvPicPr>
            <a:picLocks noChangeAspect="1"/>
          </p:cNvPicPr>
          <p:nvPr/>
        </p:nvPicPr>
        <p:blipFill>
          <a:blip r:embed="rId6"/>
          <a:stretch>
            <a:fillRect/>
          </a:stretch>
        </p:blipFill>
        <p:spPr>
          <a:xfrm>
            <a:off x="9044608" y="3220277"/>
            <a:ext cx="2276062" cy="24847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0"/>
            <a:ext cx="12192000" cy="6858000"/>
          </a:xfrm>
        </p:spPr>
        <p:txBody>
          <a:bodyPr>
            <a:normAutofit/>
          </a:bodyPr>
          <a:lstStyle/>
          <a:p>
            <a:pPr>
              <a:buNone/>
            </a:pPr>
            <a:r>
              <a:rPr lang="en-IN" sz="1600" b="1" dirty="0">
                <a:latin typeface="Times New Roman" pitchFamily="18" charset="0"/>
                <a:cs typeface="Times New Roman" pitchFamily="18" charset="0"/>
              </a:rPr>
              <a:t>XG BOOST ALGORITHM:</a:t>
            </a:r>
            <a:endParaRPr lang="en-US" sz="1600" b="1"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pic>
        <p:nvPicPr>
          <p:cNvPr id="6" name="Picture 5" descr="Screenshot 2024-08-12 184957.png"/>
          <p:cNvPicPr>
            <a:picLocks noChangeAspect="1"/>
          </p:cNvPicPr>
          <p:nvPr/>
        </p:nvPicPr>
        <p:blipFill>
          <a:blip r:embed="rId2"/>
          <a:stretch>
            <a:fillRect/>
          </a:stretch>
        </p:blipFill>
        <p:spPr>
          <a:xfrm>
            <a:off x="0" y="3578087"/>
            <a:ext cx="12024987" cy="3279913"/>
          </a:xfrm>
          <a:prstGeom prst="rect">
            <a:avLst/>
          </a:prstGeom>
        </p:spPr>
      </p:pic>
      <p:pic>
        <p:nvPicPr>
          <p:cNvPr id="8" name="Picture 7" descr="Screenshot 2024-08-12 195502.png"/>
          <p:cNvPicPr>
            <a:picLocks noChangeAspect="1"/>
          </p:cNvPicPr>
          <p:nvPr/>
        </p:nvPicPr>
        <p:blipFill>
          <a:blip r:embed="rId3"/>
          <a:stretch>
            <a:fillRect/>
          </a:stretch>
        </p:blipFill>
        <p:spPr>
          <a:xfrm>
            <a:off x="2445027" y="496957"/>
            <a:ext cx="7354956" cy="28624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71922" cy="1433858"/>
          </a:xfrm>
        </p:spPr>
        <p:txBody>
          <a:bodyPr>
            <a:normAutofit/>
          </a:bodyPr>
          <a:lstStyle/>
          <a:p>
            <a:pPr algn="ctr"/>
            <a:r>
              <a:rPr lang="en-IN" sz="3600" b="1" dirty="0">
                <a:latin typeface="Times New Roman" pitchFamily="18" charset="0"/>
                <a:cs typeface="Times New Roman" pitchFamily="18" charset="0"/>
              </a:rPr>
              <a:t>FUTURE SCOPE </a:t>
            </a:r>
            <a:endParaRPr lang="en-US" sz="36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algn="just"/>
            <a:r>
              <a:rPr lang="en-GB" sz="2400" dirty="0">
                <a:latin typeface="Times New Roman" pitchFamily="18" charset="0"/>
                <a:cs typeface="Times New Roman" pitchFamily="18" charset="0"/>
              </a:rPr>
              <a:t>Personalized CKD Risk Assessments</a:t>
            </a:r>
          </a:p>
          <a:p>
            <a:pPr algn="just"/>
            <a:r>
              <a:rPr lang="en-GB" sz="2400" dirty="0">
                <a:latin typeface="Times New Roman" pitchFamily="18" charset="0"/>
                <a:cs typeface="Times New Roman" pitchFamily="18" charset="0"/>
              </a:rPr>
              <a:t>Integration of Multimodal Data Sources</a:t>
            </a:r>
          </a:p>
          <a:p>
            <a:pPr algn="just"/>
            <a:r>
              <a:rPr lang="en-GB" sz="2400" dirty="0">
                <a:latin typeface="Times New Roman" pitchFamily="18" charset="0"/>
                <a:cs typeface="Times New Roman" pitchFamily="18" charset="0"/>
              </a:rPr>
              <a:t>Predictive Analytics for Early Detection</a:t>
            </a:r>
          </a:p>
          <a:p>
            <a:pPr algn="just"/>
            <a:r>
              <a:rPr lang="en-GB" sz="2400" dirty="0">
                <a:latin typeface="Times New Roman" pitchFamily="18" charset="0"/>
                <a:cs typeface="Times New Roman" pitchFamily="18" charset="0"/>
              </a:rPr>
              <a:t>Real-Time Data Integration Analysis</a:t>
            </a:r>
          </a:p>
          <a:p>
            <a:pPr algn="just"/>
            <a:r>
              <a:rPr lang="en-GB" sz="2400" dirty="0">
                <a:latin typeface="Times New Roman" pitchFamily="18" charset="0"/>
                <a:cs typeface="Times New Roman" pitchFamily="18" charset="0"/>
              </a:rPr>
              <a:t>Scalability for Diverse Clinical Settings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38200" y="159800"/>
            <a:ext cx="10515600" cy="896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REFERENCES</a:t>
            </a:r>
            <a:endParaRPr sz="3600" dirty="0"/>
          </a:p>
        </p:txBody>
      </p:sp>
      <p:sp>
        <p:nvSpPr>
          <p:cNvPr id="189" name="Google Shape;189;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just"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sp>
        <p:nvSpPr>
          <p:cNvPr id="190" name="Google Shape;19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191" name="Google Shape;191;p25"/>
          <p:cNvSpPr txBox="1">
            <a:spLocks noGrp="1"/>
          </p:cNvSpPr>
          <p:nvPr>
            <p:ph type="ftr" idx="11"/>
          </p:nvPr>
        </p:nvSpPr>
        <p:spPr>
          <a:xfrm>
            <a:off x="535577" y="6311900"/>
            <a:ext cx="3122023"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                                                25/04/2024 </a:t>
            </a:r>
            <a:endParaRPr/>
          </a:p>
        </p:txBody>
      </p:sp>
      <p:sp>
        <p:nvSpPr>
          <p:cNvPr id="192" name="Google Shape;192;p25"/>
          <p:cNvSpPr txBox="1"/>
          <p:nvPr/>
        </p:nvSpPr>
        <p:spPr>
          <a:xfrm>
            <a:off x="759542" y="685185"/>
            <a:ext cx="10515600" cy="6869532"/>
          </a:xfrm>
          <a:prstGeom prst="rect">
            <a:avLst/>
          </a:prstGeom>
          <a:noFill/>
          <a:ln>
            <a:noFill/>
          </a:ln>
        </p:spPr>
        <p:txBody>
          <a:bodyPr spcFirstLastPara="1" wrap="square" lIns="91425" tIns="45700" rIns="91425" bIns="45700" anchor="t" anchorCtr="0">
            <a:spAutoFit/>
          </a:bodyPr>
          <a:lstStyle/>
          <a:p>
            <a:pPr marL="408305" marR="24765" lvl="0" indent="0" algn="just" rtl="0">
              <a:lnSpc>
                <a:spcPct val="95000"/>
              </a:lnSpc>
              <a:spcBef>
                <a:spcPts val="0"/>
              </a:spcBef>
              <a:spcAft>
                <a:spcPts val="0"/>
              </a:spcAft>
              <a:buClr>
                <a:srgbClr val="000000"/>
              </a:buClr>
              <a:buSzPts val="240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408305" marR="24765" lvl="0" indent="0" algn="just" rtl="0">
              <a:lnSpc>
                <a:spcPct val="95000"/>
              </a:lnSpc>
              <a:spcBef>
                <a:spcPts val="400"/>
              </a:spcBef>
              <a:spcAft>
                <a:spcPts val="0"/>
              </a:spcAft>
              <a:buClr>
                <a:srgbClr val="000000"/>
              </a:buClr>
              <a:buSzPts val="2400"/>
              <a:buFont typeface="Arial"/>
              <a:buNone/>
            </a:pPr>
            <a:r>
              <a:rPr lang="en-US" sz="2400" b="0" i="0" u="none" strike="noStrike" cap="none" dirty="0">
                <a:solidFill>
                  <a:schemeClr val="dk1"/>
                </a:solidFill>
                <a:latin typeface="Times New Roman" pitchFamily="18" charset="0"/>
                <a:ea typeface="Times New Roman"/>
                <a:cs typeface="Times New Roman" pitchFamily="18" charset="0"/>
                <a:sym typeface="Times New Roman"/>
              </a:rPr>
              <a:t>[1] </a:t>
            </a:r>
            <a:r>
              <a:rPr lang="en-US" sz="2400" dirty="0" err="1">
                <a:solidFill>
                  <a:schemeClr val="dk1"/>
                </a:solidFill>
                <a:latin typeface="Times New Roman" pitchFamily="18" charset="0"/>
                <a:ea typeface="Times New Roman"/>
                <a:cs typeface="Times New Roman" pitchFamily="18" charset="0"/>
                <a:sym typeface="Times New Roman"/>
              </a:rPr>
              <a:t>Chamandeep</a:t>
            </a:r>
            <a:r>
              <a:rPr lang="en-US" sz="2400" dirty="0">
                <a:solidFill>
                  <a:schemeClr val="dk1"/>
                </a:solidFill>
                <a:latin typeface="Times New Roman" pitchFamily="18" charset="0"/>
                <a:ea typeface="Times New Roman"/>
                <a:cs typeface="Times New Roman" pitchFamily="18" charset="0"/>
                <a:sym typeface="Times New Roman"/>
              </a:rPr>
              <a:t> Kaur 1 , M. Sunil Kumar 2 , </a:t>
            </a:r>
            <a:r>
              <a:rPr lang="en-US" sz="2400" dirty="0" err="1">
                <a:solidFill>
                  <a:schemeClr val="dk1"/>
                </a:solidFill>
                <a:latin typeface="Times New Roman" pitchFamily="18" charset="0"/>
                <a:ea typeface="Times New Roman"/>
                <a:cs typeface="Times New Roman" pitchFamily="18" charset="0"/>
                <a:sym typeface="Times New Roman"/>
              </a:rPr>
              <a:t>Afsana</a:t>
            </a:r>
            <a:r>
              <a:rPr lang="en-US" sz="2400" dirty="0">
                <a:solidFill>
                  <a:schemeClr val="dk1"/>
                </a:solidFill>
                <a:latin typeface="Times New Roman" pitchFamily="18" charset="0"/>
                <a:ea typeface="Times New Roman"/>
                <a:cs typeface="Times New Roman" pitchFamily="18" charset="0"/>
                <a:sym typeface="Times New Roman"/>
              </a:rPr>
              <a:t> </a:t>
            </a:r>
            <a:r>
              <a:rPr lang="en-US" sz="2400" dirty="0" err="1">
                <a:solidFill>
                  <a:schemeClr val="dk1"/>
                </a:solidFill>
                <a:latin typeface="Times New Roman" pitchFamily="18" charset="0"/>
                <a:ea typeface="Times New Roman"/>
                <a:cs typeface="Times New Roman" pitchFamily="18" charset="0"/>
                <a:sym typeface="Times New Roman"/>
              </a:rPr>
              <a:t>Anjum</a:t>
            </a:r>
            <a:r>
              <a:rPr lang="en-US" sz="2400" dirty="0">
                <a:solidFill>
                  <a:schemeClr val="dk1"/>
                </a:solidFill>
                <a:latin typeface="Times New Roman" pitchFamily="18" charset="0"/>
                <a:ea typeface="Times New Roman"/>
                <a:cs typeface="Times New Roman" pitchFamily="18" charset="0"/>
                <a:sym typeface="Times New Roman"/>
              </a:rPr>
              <a:t> 1 , M. B. Binda 3 , </a:t>
            </a:r>
            <a:r>
              <a:rPr lang="en-US" sz="2400" dirty="0" err="1">
                <a:solidFill>
                  <a:schemeClr val="dk1"/>
                </a:solidFill>
                <a:latin typeface="Times New Roman" pitchFamily="18" charset="0"/>
                <a:ea typeface="Times New Roman"/>
                <a:cs typeface="Times New Roman" pitchFamily="18" charset="0"/>
                <a:sym typeface="Times New Roman"/>
              </a:rPr>
              <a:t>Maheswara</a:t>
            </a:r>
            <a:r>
              <a:rPr lang="en-US" sz="2400" dirty="0">
                <a:solidFill>
                  <a:schemeClr val="dk1"/>
                </a:solidFill>
                <a:latin typeface="Times New Roman" pitchFamily="18" charset="0"/>
                <a:ea typeface="Times New Roman"/>
                <a:cs typeface="Times New Roman" pitchFamily="18" charset="0"/>
                <a:sym typeface="Times New Roman"/>
              </a:rPr>
              <a:t> Reddy </a:t>
            </a:r>
            <a:r>
              <a:rPr lang="en-US" sz="2400" dirty="0" err="1">
                <a:solidFill>
                  <a:schemeClr val="dk1"/>
                </a:solidFill>
                <a:latin typeface="Times New Roman" pitchFamily="18" charset="0"/>
                <a:ea typeface="Times New Roman"/>
                <a:cs typeface="Times New Roman" pitchFamily="18" charset="0"/>
                <a:sym typeface="Times New Roman"/>
              </a:rPr>
              <a:t>Mallu</a:t>
            </a:r>
            <a:r>
              <a:rPr lang="en-US" sz="2400" dirty="0">
                <a:solidFill>
                  <a:schemeClr val="dk1"/>
                </a:solidFill>
                <a:latin typeface="Times New Roman" pitchFamily="18" charset="0"/>
                <a:ea typeface="Times New Roman"/>
                <a:cs typeface="Times New Roman" pitchFamily="18" charset="0"/>
                <a:sym typeface="Times New Roman"/>
              </a:rPr>
              <a:t> 4 , and Mohammed Saleh Al Ansari 5,Chronic Kidney Disease Prediction Using Machine Learning</a:t>
            </a:r>
          </a:p>
          <a:p>
            <a:pPr marL="408305" marR="24765" lvl="0" indent="0" algn="just" rtl="0">
              <a:lnSpc>
                <a:spcPct val="95000"/>
              </a:lnSpc>
              <a:spcBef>
                <a:spcPts val="400"/>
              </a:spcBef>
              <a:spcAft>
                <a:spcPts val="0"/>
              </a:spcAft>
              <a:buClr>
                <a:srgbClr val="000000"/>
              </a:buClr>
              <a:buSzPts val="2400"/>
              <a:buFont typeface="Arial"/>
              <a:buNone/>
            </a:pPr>
            <a:r>
              <a:rPr lang="en-IN" sz="2400" b="0" i="0" u="none" strike="noStrike" cap="none" dirty="0" err="1">
                <a:solidFill>
                  <a:srgbClr val="000000"/>
                </a:solidFill>
                <a:latin typeface="Times New Roman" pitchFamily="18" charset="0"/>
                <a:cs typeface="Times New Roman" pitchFamily="18" charset="0"/>
                <a:sym typeface="Arial"/>
              </a:rPr>
              <a:t>Link:</a:t>
            </a:r>
            <a:r>
              <a:rPr lang="en-IN" sz="2400" b="0" i="0" u="none" strike="noStrike" cap="none" dirty="0" err="1">
                <a:solidFill>
                  <a:srgbClr val="000000"/>
                </a:solidFill>
                <a:latin typeface="Times New Roman" pitchFamily="18" charset="0"/>
                <a:cs typeface="Times New Roman" pitchFamily="18" charset="0"/>
                <a:sym typeface="Arial"/>
                <a:hlinkClick r:id="rId3"/>
              </a:rPr>
              <a:t>https</a:t>
            </a:r>
            <a:r>
              <a:rPr lang="en-IN" sz="2400" b="0" i="0" u="none" strike="noStrike" cap="none" dirty="0">
                <a:solidFill>
                  <a:srgbClr val="000000"/>
                </a:solidFill>
                <a:latin typeface="Times New Roman" pitchFamily="18" charset="0"/>
                <a:cs typeface="Times New Roman" pitchFamily="18" charset="0"/>
                <a:sym typeface="Arial"/>
                <a:hlinkClick r:id="rId3"/>
              </a:rPr>
              <a:t>://www.jait.us/uploadfile/2023/JAIT-V14N2-384.pdf</a:t>
            </a:r>
            <a:endParaRPr sz="2400" b="0" i="0" u="none" strike="noStrike" cap="none" dirty="0">
              <a:solidFill>
                <a:srgbClr val="000000"/>
              </a:solidFill>
              <a:latin typeface="Times New Roman" pitchFamily="18" charset="0"/>
              <a:cs typeface="Times New Roman" pitchFamily="18" charset="0"/>
              <a:sym typeface="Arial"/>
            </a:endParaRPr>
          </a:p>
          <a:p>
            <a:pPr marL="408305" marR="24765" lvl="0" indent="0" algn="just" rtl="0">
              <a:lnSpc>
                <a:spcPct val="95000"/>
              </a:lnSpc>
              <a:spcBef>
                <a:spcPts val="400"/>
              </a:spcBef>
              <a:spcAft>
                <a:spcPts val="0"/>
              </a:spcAft>
              <a:buClr>
                <a:srgbClr val="000000"/>
              </a:buClr>
              <a:buSzPts val="2400"/>
              <a:buFont typeface="Arial"/>
              <a:buNone/>
            </a:pPr>
            <a:r>
              <a:rPr lang="en-US" sz="2400" b="0" i="0" u="none" strike="noStrike" cap="none" dirty="0">
                <a:solidFill>
                  <a:schemeClr val="dk1"/>
                </a:solidFill>
                <a:latin typeface="Times New Roman" pitchFamily="18" charset="0"/>
                <a:ea typeface="Times New Roman"/>
                <a:cs typeface="Times New Roman" pitchFamily="18" charset="0"/>
                <a:sym typeface="Times New Roman"/>
              </a:rPr>
              <a:t>[2] </a:t>
            </a:r>
            <a:r>
              <a:rPr lang="en-US" sz="2400" b="0" i="0" u="none" strike="noStrike" cap="none" dirty="0">
                <a:solidFill>
                  <a:srgbClr val="000000"/>
                </a:solidFill>
                <a:latin typeface="Times New Roman" pitchFamily="18" charset="0"/>
                <a:ea typeface="Times New Roman"/>
                <a:cs typeface="Times New Roman" pitchFamily="18" charset="0"/>
                <a:sym typeface="Times New Roman"/>
              </a:rPr>
              <a:t>K </a:t>
            </a:r>
            <a:r>
              <a:rPr lang="en-US" sz="2400" b="0" i="0" u="none" strike="noStrike" cap="none" dirty="0" err="1">
                <a:solidFill>
                  <a:srgbClr val="000000"/>
                </a:solidFill>
                <a:latin typeface="Times New Roman" pitchFamily="18" charset="0"/>
                <a:ea typeface="Times New Roman"/>
                <a:cs typeface="Times New Roman" pitchFamily="18" charset="0"/>
                <a:sym typeface="Times New Roman"/>
              </a:rPr>
              <a:t>Gaurav,A</a:t>
            </a:r>
            <a:r>
              <a:rPr lang="en-US" sz="2400" b="0" i="0" u="none" strike="noStrike" cap="none" dirty="0">
                <a:solidFill>
                  <a:srgbClr val="000000"/>
                </a:solidFill>
                <a:latin typeface="Times New Roman" pitchFamily="18" charset="0"/>
                <a:ea typeface="Times New Roman"/>
                <a:cs typeface="Times New Roman" pitchFamily="18" charset="0"/>
                <a:sym typeface="Times New Roman"/>
              </a:rPr>
              <a:t>. Kumar ,</a:t>
            </a:r>
            <a:r>
              <a:rPr lang="en-US" sz="2400" b="0" i="0" u="none" strike="noStrike" cap="none" dirty="0" err="1">
                <a:solidFill>
                  <a:srgbClr val="000000"/>
                </a:solidFill>
                <a:latin typeface="Times New Roman" pitchFamily="18" charset="0"/>
                <a:ea typeface="Times New Roman"/>
                <a:cs typeface="Times New Roman" pitchFamily="18" charset="0"/>
                <a:sym typeface="Times New Roman"/>
              </a:rPr>
              <a:t>P.Singh,A.Kumari</a:t>
            </a:r>
            <a:r>
              <a:rPr lang="en-US" sz="2400" b="0" i="0" u="none" strike="noStrike" cap="none" dirty="0">
                <a:solidFill>
                  <a:srgbClr val="000000"/>
                </a:solidFill>
                <a:latin typeface="Times New Roman" pitchFamily="18" charset="0"/>
                <a:ea typeface="Times New Roman"/>
                <a:cs typeface="Times New Roman" pitchFamily="18" charset="0"/>
                <a:sym typeface="Times New Roman"/>
              </a:rPr>
              <a:t>.</a:t>
            </a:r>
            <a:r>
              <a:rPr lang="en-US" sz="2400" b="0" i="0" u="none" strike="noStrike" cap="none" dirty="0">
                <a:solidFill>
                  <a:schemeClr val="dk1"/>
                </a:solidFill>
                <a:latin typeface="Times New Roman" pitchFamily="18" charset="0"/>
                <a:ea typeface="Times New Roman"/>
                <a:cs typeface="Times New Roman" pitchFamily="18" charset="0"/>
                <a:sym typeface="Times New Roman"/>
              </a:rPr>
              <a:t>,” Human Disease Prediction using Machine Learning Techniques and real-life Parameters.”,2023 International Journal of Engineering.</a:t>
            </a:r>
            <a:endParaRPr sz="2400" dirty="0">
              <a:latin typeface="Times New Roman" pitchFamily="18" charset="0"/>
              <a:cs typeface="Times New Roman" pitchFamily="18" charset="0"/>
            </a:endParaRPr>
          </a:p>
          <a:p>
            <a:pPr marL="408305" marR="24765" lvl="0" algn="just">
              <a:lnSpc>
                <a:spcPct val="95000"/>
              </a:lnSpc>
              <a:spcBef>
                <a:spcPts val="400"/>
              </a:spcBef>
              <a:buSzPts val="2400"/>
            </a:pPr>
            <a:r>
              <a:rPr lang="en-US" sz="2400" b="0" i="0" u="none" strike="noStrike" cap="none" dirty="0" err="1">
                <a:solidFill>
                  <a:schemeClr val="dk1"/>
                </a:solidFill>
                <a:latin typeface="Times New Roman" pitchFamily="18" charset="0"/>
                <a:ea typeface="Times New Roman"/>
                <a:cs typeface="Times New Roman" pitchFamily="18" charset="0"/>
                <a:sym typeface="Times New Roman"/>
              </a:rPr>
              <a:t>Link</a:t>
            </a:r>
            <a:r>
              <a:rPr lang="en-US" sz="2400" dirty="0" err="1">
                <a:solidFill>
                  <a:schemeClr val="dk1"/>
                </a:solidFill>
                <a:latin typeface="Times New Roman" pitchFamily="18" charset="0"/>
                <a:ea typeface="Times New Roman"/>
                <a:cs typeface="Times New Roman" pitchFamily="18" charset="0"/>
                <a:sym typeface="Times New Roman"/>
              </a:rPr>
              <a:t>:</a:t>
            </a:r>
            <a:r>
              <a:rPr lang="en-US" sz="2400" dirty="0" err="1">
                <a:solidFill>
                  <a:schemeClr val="dk1"/>
                </a:solidFill>
                <a:latin typeface="Times New Roman" pitchFamily="18" charset="0"/>
                <a:ea typeface="Times New Roman"/>
                <a:cs typeface="Times New Roman" pitchFamily="18" charset="0"/>
                <a:sym typeface="Times New Roman"/>
                <a:hlinkClick r:id="rId4"/>
              </a:rPr>
              <a:t>https</a:t>
            </a:r>
            <a:r>
              <a:rPr lang="en-US" sz="2400" dirty="0">
                <a:solidFill>
                  <a:schemeClr val="dk1"/>
                </a:solidFill>
                <a:latin typeface="Times New Roman" pitchFamily="18" charset="0"/>
                <a:ea typeface="Times New Roman"/>
                <a:cs typeface="Times New Roman" pitchFamily="18" charset="0"/>
                <a:sym typeface="Times New Roman"/>
                <a:hlinkClick r:id="rId4"/>
              </a:rPr>
              <a:t>://www.ije.ir/article_169090.html.</a:t>
            </a:r>
            <a:endParaRPr lang="en-US" sz="2400" dirty="0">
              <a:solidFill>
                <a:schemeClr val="dk1"/>
              </a:solidFill>
              <a:latin typeface="Times New Roman" pitchFamily="18" charset="0"/>
              <a:ea typeface="Times New Roman"/>
              <a:cs typeface="Times New Roman" pitchFamily="18" charset="0"/>
              <a:sym typeface="Times New Roman"/>
            </a:endParaRPr>
          </a:p>
          <a:p>
            <a:pPr marL="408305" marR="24765" algn="just">
              <a:lnSpc>
                <a:spcPct val="95000"/>
              </a:lnSpc>
              <a:spcBef>
                <a:spcPts val="400"/>
              </a:spcBef>
              <a:buSzPts val="2400"/>
            </a:pPr>
            <a:r>
              <a:rPr lang="en-US" sz="2400" dirty="0">
                <a:solidFill>
                  <a:schemeClr val="dk1"/>
                </a:solidFill>
                <a:latin typeface="Times New Roman" pitchFamily="18" charset="0"/>
                <a:ea typeface="Times New Roman"/>
                <a:cs typeface="Times New Roman" pitchFamily="18" charset="0"/>
                <a:sym typeface="Times New Roman"/>
              </a:rPr>
              <a:t>[3] </a:t>
            </a:r>
            <a:r>
              <a:rPr lang="en-US" sz="2400" dirty="0" err="1">
                <a:solidFill>
                  <a:schemeClr val="dk1"/>
                </a:solidFill>
                <a:latin typeface="Times New Roman" pitchFamily="18" charset="0"/>
                <a:ea typeface="Times New Roman"/>
                <a:cs typeface="Times New Roman" pitchFamily="18" charset="0"/>
                <a:sym typeface="Times New Roman"/>
              </a:rPr>
              <a:t>Siddharwar</a:t>
            </a:r>
            <a:r>
              <a:rPr lang="en-US" sz="2400" dirty="0">
                <a:solidFill>
                  <a:schemeClr val="dk1"/>
                </a:solidFill>
                <a:latin typeface="Times New Roman" pitchFamily="18" charset="0"/>
                <a:ea typeface="Times New Roman"/>
                <a:cs typeface="Times New Roman" pitchFamily="18" charset="0"/>
                <a:sym typeface="Times New Roman"/>
              </a:rPr>
              <a:t> </a:t>
            </a:r>
            <a:r>
              <a:rPr lang="en-US" sz="2400" dirty="0" err="1">
                <a:solidFill>
                  <a:schemeClr val="dk1"/>
                </a:solidFill>
                <a:latin typeface="Times New Roman" pitchFamily="18" charset="0"/>
                <a:ea typeface="Times New Roman"/>
                <a:cs typeface="Times New Roman" pitchFamily="18" charset="0"/>
                <a:sym typeface="Times New Roman"/>
              </a:rPr>
              <a:t>Tikale,Pranjal</a:t>
            </a:r>
            <a:r>
              <a:rPr lang="en-US" sz="2400" dirty="0">
                <a:solidFill>
                  <a:schemeClr val="dk1"/>
                </a:solidFill>
                <a:latin typeface="Times New Roman" pitchFamily="18" charset="0"/>
                <a:ea typeface="Times New Roman"/>
                <a:cs typeface="Times New Roman" pitchFamily="18" charset="0"/>
                <a:sym typeface="Times New Roman"/>
              </a:rPr>
              <a:t> </a:t>
            </a:r>
            <a:r>
              <a:rPr lang="en-US" sz="2400" dirty="0" err="1">
                <a:solidFill>
                  <a:schemeClr val="dk1"/>
                </a:solidFill>
                <a:latin typeface="Times New Roman" pitchFamily="18" charset="0"/>
                <a:ea typeface="Times New Roman"/>
                <a:cs typeface="Times New Roman" pitchFamily="18" charset="0"/>
                <a:sym typeface="Times New Roman"/>
              </a:rPr>
              <a:t>Shingavi,Sukanya</a:t>
            </a:r>
            <a:r>
              <a:rPr lang="en-US" sz="2400" dirty="0">
                <a:solidFill>
                  <a:schemeClr val="dk1"/>
                </a:solidFill>
                <a:latin typeface="Times New Roman" pitchFamily="18" charset="0"/>
                <a:ea typeface="Times New Roman"/>
                <a:cs typeface="Times New Roman" pitchFamily="18" charset="0"/>
                <a:sym typeface="Times New Roman"/>
              </a:rPr>
              <a:t> </a:t>
            </a:r>
            <a:r>
              <a:rPr lang="en-US" sz="2400" dirty="0" err="1">
                <a:solidFill>
                  <a:schemeClr val="dk1"/>
                </a:solidFill>
                <a:latin typeface="Times New Roman" pitchFamily="18" charset="0"/>
                <a:ea typeface="Times New Roman"/>
                <a:cs typeface="Times New Roman" pitchFamily="18" charset="0"/>
                <a:sym typeface="Times New Roman"/>
              </a:rPr>
              <a:t>vandekar</a:t>
            </a:r>
            <a:r>
              <a:rPr lang="en-US" sz="2400" dirty="0">
                <a:solidFill>
                  <a:schemeClr val="dk1"/>
                </a:solidFill>
                <a:latin typeface="Times New Roman" panose="02020603050405020304" pitchFamily="18" charset="0"/>
                <a:ea typeface="Times New Roman"/>
                <a:cs typeface="Times New Roman" pitchFamily="18" charset="0"/>
                <a:sym typeface="Times New Roman"/>
              </a:rPr>
              <a:t>,”</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Prediction of Chronic Kidney Disease Using Machine Learning Algorithm</a:t>
            </a:r>
          </a:p>
          <a:p>
            <a:pPr marL="408305" marR="24765" lvl="0" algn="just">
              <a:lnSpc>
                <a:spcPct val="95000"/>
              </a:lnSpc>
              <a:spcBef>
                <a:spcPts val="400"/>
              </a:spcBef>
              <a:buSzPts val="2400"/>
            </a:pPr>
            <a:r>
              <a:rPr lang="en-US" sz="2400" dirty="0" err="1">
                <a:solidFill>
                  <a:schemeClr val="dk1"/>
                </a:solidFill>
                <a:latin typeface="Times New Roman" pitchFamily="18" charset="0"/>
                <a:ea typeface="Times New Roman"/>
                <a:cs typeface="Times New Roman" pitchFamily="18" charset="0"/>
                <a:sym typeface="Times New Roman"/>
              </a:rPr>
              <a:t>Link:</a:t>
            </a:r>
            <a:r>
              <a:rPr lang="en-US" sz="2400" dirty="0" err="1">
                <a:solidFill>
                  <a:schemeClr val="dk1"/>
                </a:solidFill>
                <a:latin typeface="Times New Roman" pitchFamily="18" charset="0"/>
                <a:ea typeface="Times New Roman"/>
                <a:cs typeface="Times New Roman" pitchFamily="18" charset="0"/>
                <a:sym typeface="Times New Roman"/>
                <a:hlinkClick r:id="rId5"/>
              </a:rPr>
              <a:t>https</a:t>
            </a:r>
            <a:r>
              <a:rPr lang="en-US" sz="2400" dirty="0">
                <a:solidFill>
                  <a:schemeClr val="dk1"/>
                </a:solidFill>
                <a:latin typeface="Times New Roman" pitchFamily="18" charset="0"/>
                <a:ea typeface="Times New Roman"/>
                <a:cs typeface="Times New Roman" pitchFamily="18" charset="0"/>
                <a:sym typeface="Times New Roman"/>
                <a:hlinkClick r:id="rId5"/>
              </a:rPr>
              <a:t>://www.researchgate.net/profile/Siddheshwar-Tekale/publication/329395701_Prediction_of_Chronic_Kidney_Disease_Using_Machine_Learning_Algorithm/links/629f07e3a3fe3e3df863f42e/Prediction-of-Chronic-Kidney-Disease-Using-Machine-Learning-Algorithm.pdf</a:t>
            </a:r>
            <a:endParaRPr lang="en-US" sz="2400" dirty="0">
              <a:solidFill>
                <a:schemeClr val="dk1"/>
              </a:solidFill>
              <a:latin typeface="Times New Roman" pitchFamily="18" charset="0"/>
              <a:ea typeface="Times New Roman"/>
              <a:cs typeface="Times New Roman" pitchFamily="18" charset="0"/>
              <a:sym typeface="Times New Roman"/>
            </a:endParaRPr>
          </a:p>
          <a:p>
            <a:pPr marL="408305" marR="24765" lvl="0" algn="just">
              <a:lnSpc>
                <a:spcPct val="95000"/>
              </a:lnSpc>
              <a:spcBef>
                <a:spcPts val="400"/>
              </a:spcBef>
              <a:buSzPts val="2400"/>
            </a:pPr>
            <a:endParaRPr lang="en-US" sz="2400" b="0" i="0" u="none" strike="noStrike" cap="none" dirty="0">
              <a:solidFill>
                <a:schemeClr val="dk1"/>
              </a:solidFill>
              <a:latin typeface="Times New Roman" pitchFamily="18" charset="0"/>
              <a:ea typeface="Times New Roman"/>
              <a:cs typeface="Times New Roman" pitchFamily="18" charset="0"/>
              <a:sym typeface="Times New Roman"/>
            </a:endParaRPr>
          </a:p>
          <a:p>
            <a:pPr marL="408305" marR="24765" lvl="0" algn="just">
              <a:lnSpc>
                <a:spcPct val="95000"/>
              </a:lnSpc>
              <a:spcBef>
                <a:spcPts val="400"/>
              </a:spcBef>
              <a:buSzPts val="2400"/>
            </a:pPr>
            <a:endParaRPr lang="en-US" sz="2400" dirty="0">
              <a:solidFill>
                <a:schemeClr val="dk1"/>
              </a:solidFill>
              <a:latin typeface="Times New Roman" pitchFamily="18" charset="0"/>
              <a:ea typeface="Times New Roman"/>
              <a:cs typeface="Times New Roman" pitchFamily="18" charset="0"/>
              <a:sym typeface="Times New Roman"/>
            </a:endParaRPr>
          </a:p>
          <a:p>
            <a:pPr marL="408305" marR="24765" lvl="0" algn="just">
              <a:lnSpc>
                <a:spcPct val="95000"/>
              </a:lnSpc>
              <a:spcBef>
                <a:spcPts val="400"/>
              </a:spcBef>
              <a:buSzPts val="2400"/>
            </a:pP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9058-6A1E-7896-5090-ADBCB01C219A}"/>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F93EFE0D-F863-D21A-8B0E-0A50614D0DC1}"/>
              </a:ext>
            </a:extLst>
          </p:cNvPr>
          <p:cNvSpPr>
            <a:spLocks noGrp="1"/>
          </p:cNvSpPr>
          <p:nvPr>
            <p:ph type="body" idx="1"/>
          </p:nvPr>
        </p:nvSpPr>
        <p:spPr>
          <a:xfrm>
            <a:off x="838200" y="1253331"/>
            <a:ext cx="10515600" cy="4351338"/>
          </a:xfrm>
        </p:spPr>
        <p:txBody>
          <a:bodyPr/>
          <a:lstStyle/>
          <a:p>
            <a:pPr marL="114300" indent="0">
              <a:buNone/>
            </a:pPr>
            <a:r>
              <a:rPr lang="en-IN" sz="2400" dirty="0">
                <a:latin typeface="Times New Roman" panose="02020603050405020304" pitchFamily="18" charset="0"/>
                <a:cs typeface="Times New Roman" panose="02020603050405020304" pitchFamily="18" charset="0"/>
              </a:rPr>
              <a:t>[4].</a:t>
            </a:r>
            <a:r>
              <a:rPr lang="en-IN" sz="2400" dirty="0" err="1">
                <a:latin typeface="Times New Roman" panose="02020603050405020304" pitchFamily="18" charset="0"/>
                <a:cs typeface="Times New Roman" panose="02020603050405020304" pitchFamily="18" charset="0"/>
              </a:rPr>
              <a:t>Revathy</a:t>
            </a:r>
            <a:r>
              <a:rPr lang="en-IN" sz="2400" dirty="0">
                <a:latin typeface="Times New Roman" panose="02020603050405020304" pitchFamily="18" charset="0"/>
                <a:cs typeface="Times New Roman" panose="02020603050405020304" pitchFamily="18" charset="0"/>
              </a:rPr>
              <a:t> Ramesh,”</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Chronic Kidney Disease Prediction using Machine Learning Models”.</a:t>
            </a:r>
          </a:p>
          <a:p>
            <a:pPr marL="114300" indent="0">
              <a:buNone/>
            </a:pPr>
            <a:r>
              <a:rPr lang="en-US" sz="2400" dirty="0" err="1">
                <a:solidFill>
                  <a:srgbClr val="111111"/>
                </a:solidFill>
                <a:highlight>
                  <a:srgbClr val="FFFFFF"/>
                </a:highlight>
                <a:latin typeface="Times New Roman" panose="02020603050405020304" pitchFamily="18" charset="0"/>
                <a:cs typeface="Times New Roman" panose="02020603050405020304" pitchFamily="18" charset="0"/>
              </a:rPr>
              <a:t>Link:</a:t>
            </a:r>
            <a:r>
              <a:rPr lang="en-US" sz="2400" dirty="0" err="1">
                <a:solidFill>
                  <a:srgbClr val="111111"/>
                </a:solidFill>
                <a:highlight>
                  <a:srgbClr val="FFFFFF"/>
                </a:highlight>
                <a:latin typeface="Times New Roman" panose="02020603050405020304" pitchFamily="18" charset="0"/>
                <a:cs typeface="Times New Roman" panose="02020603050405020304" pitchFamily="18" charset="0"/>
                <a:hlinkClick r:id="rId2"/>
              </a:rPr>
              <a:t>https</a:t>
            </a:r>
            <a:r>
              <a:rPr lang="en-US" sz="2400" dirty="0">
                <a:solidFill>
                  <a:srgbClr val="111111"/>
                </a:solidFill>
                <a:highlight>
                  <a:srgbClr val="FFFFFF"/>
                </a:highlight>
                <a:latin typeface="Times New Roman" panose="02020603050405020304" pitchFamily="18" charset="0"/>
                <a:cs typeface="Times New Roman" panose="02020603050405020304" pitchFamily="18" charset="0"/>
                <a:hlinkClick r:id="rId2"/>
              </a:rPr>
              <a:t>://www.researchgate.net/profile/Revathy-Ramesh-3/publication/341398109_Chronic_Kidney_Disease_Prediction_using_machine_Learning_Models/links/5ebe42b1458515626ca85977/Chronic-Kidney-Disease-Prediction-using-Machine-Learning-Models.pdf</a:t>
            </a:r>
            <a:endPar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marL="114300" indent="0">
              <a:buNone/>
            </a:pPr>
            <a:r>
              <a:rPr lang="en-IN" sz="2400" dirty="0">
                <a:latin typeface="Times New Roman" panose="02020603050405020304" pitchFamily="18" charset="0"/>
                <a:cs typeface="Times New Roman" panose="02020603050405020304" pitchFamily="18" charset="0"/>
              </a:rPr>
              <a:t>[5].</a:t>
            </a:r>
            <a:r>
              <a:rPr lang="pt-BR" sz="2400" dirty="0">
                <a:latin typeface="Times New Roman" panose="02020603050405020304" pitchFamily="18" charset="0"/>
                <a:cs typeface="Times New Roman" panose="02020603050405020304" pitchFamily="18" charset="0"/>
              </a:rPr>
              <a:t> Reshma , Salma Shaji , S R Ajina , Vishnu Priya  , Janisha,”</a:t>
            </a:r>
            <a:r>
              <a:rPr lang="en-US" sz="2400" dirty="0">
                <a:latin typeface="Times New Roman" panose="02020603050405020304" pitchFamily="18" charset="0"/>
                <a:cs typeface="Times New Roman" panose="02020603050405020304" pitchFamily="18" charset="0"/>
              </a:rPr>
              <a:t> Chronic Kidney Disease Prediction using Machine Learning”,</a:t>
            </a:r>
          </a:p>
          <a:p>
            <a:pPr marL="114300" indent="0">
              <a:buNone/>
            </a:pPr>
            <a:r>
              <a:rPr lang="en-US" sz="2400" dirty="0" err="1">
                <a:latin typeface="Times New Roman" panose="02020603050405020304" pitchFamily="18" charset="0"/>
                <a:cs typeface="Times New Roman" panose="02020603050405020304" pitchFamily="18" charset="0"/>
              </a:rPr>
              <a:t>Link:</a:t>
            </a:r>
            <a:r>
              <a:rPr lang="en-US" sz="2400" dirty="0" err="1">
                <a:latin typeface="Times New Roman" panose="02020603050405020304" pitchFamily="18" charset="0"/>
                <a:cs typeface="Times New Roman" panose="02020603050405020304" pitchFamily="18" charset="0"/>
                <a:hlinkClick r:id="rId3"/>
              </a:rPr>
              <a:t>https</a:t>
            </a:r>
            <a:r>
              <a:rPr lang="en-US" sz="2400" dirty="0">
                <a:latin typeface="Times New Roman" panose="02020603050405020304" pitchFamily="18" charset="0"/>
                <a:cs typeface="Times New Roman" panose="02020603050405020304" pitchFamily="18" charset="0"/>
                <a:hlinkClick r:id="rId3"/>
              </a:rPr>
              <a:t>://www.ijert.org/research/chronic-kidney-disease-prediction-using-machine-learning-IJERTV9IS070092.pdf</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EF3EDF-BC8A-64FC-20E5-A6127C5453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extLst>
      <p:ext uri="{BB962C8B-B14F-4D97-AF65-F5344CB8AC3E}">
        <p14:creationId xmlns:p14="http://schemas.microsoft.com/office/powerpoint/2010/main" val="1644183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0" y="0"/>
            <a:ext cx="12192000" cy="12036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3600" b="1" dirty="0">
                <a:latin typeface="Times New Roman"/>
                <a:ea typeface="Times New Roman"/>
                <a:cs typeface="Times New Roman"/>
                <a:sym typeface="Times New Roman"/>
              </a:rPr>
              <a:t>OUTLINE </a:t>
            </a:r>
            <a:endParaRPr sz="4000"/>
          </a:p>
        </p:txBody>
      </p:sp>
      <p:sp>
        <p:nvSpPr>
          <p:cNvPr id="94" name="Google Shape;94;p13"/>
          <p:cNvSpPr txBox="1">
            <a:spLocks noGrp="1"/>
          </p:cNvSpPr>
          <p:nvPr>
            <p:ph type="body" idx="1"/>
          </p:nvPr>
        </p:nvSpPr>
        <p:spPr>
          <a:xfrm>
            <a:off x="764275" y="776748"/>
            <a:ext cx="10940100" cy="5761627"/>
          </a:xfrm>
          <a:prstGeom prst="rect">
            <a:avLst/>
          </a:prstGeom>
          <a:noFill/>
          <a:ln>
            <a:noFill/>
          </a:ln>
        </p:spPr>
        <p:txBody>
          <a:bodyPr spcFirstLastPara="1" wrap="square" lIns="91425" tIns="45700" rIns="91425" bIns="45700" anchor="t" anchorCtr="0">
            <a:normAutofit fontScale="25000" lnSpcReduction="20000"/>
          </a:bodyPr>
          <a:lstStyle/>
          <a:p>
            <a:pPr marL="457200" lvl="0" indent="-411480" algn="just" rtl="0">
              <a:lnSpc>
                <a:spcPct val="150000"/>
              </a:lnSpc>
              <a:spcBef>
                <a:spcPts val="0"/>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Abstract.</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Introduction.</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Literature survey</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Existing System</a:t>
            </a:r>
          </a:p>
          <a:p>
            <a:pPr marL="457200" lvl="0" indent="-411480" algn="just" rtl="0">
              <a:lnSpc>
                <a:spcPct val="150000"/>
              </a:lnSpc>
              <a:spcBef>
                <a:spcPts val="415"/>
              </a:spcBef>
              <a:spcAft>
                <a:spcPts val="0"/>
              </a:spcAft>
              <a:buClr>
                <a:schemeClr val="dk1"/>
              </a:buClr>
              <a:buSzPct val="100000"/>
              <a:buFont typeface="Calibri"/>
              <a:buAutoNum type="arabicPeriod"/>
            </a:pPr>
            <a:r>
              <a:rPr lang="en-GB" sz="7200" dirty="0">
                <a:latin typeface="Times New Roman" pitchFamily="18" charset="0"/>
                <a:ea typeface="Times New Roman"/>
                <a:cs typeface="Times New Roman" pitchFamily="18" charset="0"/>
                <a:sym typeface="Times New Roman"/>
              </a:rPr>
              <a:t>Disadvantages</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Proposed System</a:t>
            </a:r>
          </a:p>
          <a:p>
            <a:pPr marL="457200" lvl="0" indent="-411480" algn="just" rtl="0">
              <a:lnSpc>
                <a:spcPct val="150000"/>
              </a:lnSpc>
              <a:spcBef>
                <a:spcPts val="415"/>
              </a:spcBef>
              <a:spcAft>
                <a:spcPts val="0"/>
              </a:spcAft>
              <a:buClr>
                <a:schemeClr val="dk1"/>
              </a:buClr>
              <a:buSzPct val="100000"/>
              <a:buFont typeface="Calibri"/>
              <a:buAutoNum type="arabicPeriod"/>
            </a:pPr>
            <a:r>
              <a:rPr lang="en-GB" sz="7200" dirty="0">
                <a:latin typeface="Times New Roman" pitchFamily="18" charset="0"/>
                <a:ea typeface="Times New Roman"/>
                <a:cs typeface="Times New Roman" pitchFamily="18" charset="0"/>
                <a:sym typeface="Times New Roman"/>
              </a:rPr>
              <a:t>Advantages</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SzPct val="100000"/>
              <a:buFont typeface="Times New Roman"/>
              <a:buAutoNum type="arabicPeriod"/>
            </a:pPr>
            <a:r>
              <a:rPr lang="en-US" sz="7200" dirty="0">
                <a:latin typeface="Times New Roman" pitchFamily="18" charset="0"/>
                <a:ea typeface="Times New Roman"/>
                <a:cs typeface="Times New Roman" pitchFamily="18" charset="0"/>
                <a:sym typeface="Times New Roman"/>
              </a:rPr>
              <a:t>System Requirements</a:t>
            </a:r>
          </a:p>
          <a:p>
            <a:pPr lvl="0" indent="-411480" algn="just">
              <a:lnSpc>
                <a:spcPct val="150000"/>
              </a:lnSpc>
              <a:spcBef>
                <a:spcPts val="415"/>
              </a:spcBef>
              <a:buSzPct val="100000"/>
              <a:buFont typeface="Times New Roman"/>
              <a:buAutoNum type="arabicPeriod"/>
            </a:pPr>
            <a:r>
              <a:rPr lang="en-IN" sz="7200" dirty="0">
                <a:latin typeface="Times New Roman" pitchFamily="18" charset="0"/>
                <a:ea typeface="Times New Roman"/>
                <a:cs typeface="Times New Roman" pitchFamily="18" charset="0"/>
                <a:sym typeface="Times New Roman"/>
              </a:rPr>
              <a:t>Block diagram</a:t>
            </a:r>
            <a:endParaRPr lang="en-US" sz="7200" dirty="0">
              <a:latin typeface="Times New Roman" pitchFamily="18" charset="0"/>
              <a:ea typeface="Times New Roman"/>
              <a:cs typeface="Times New Roman" pitchFamily="18" charset="0"/>
              <a:sym typeface="Times New Roman"/>
            </a:endParaRPr>
          </a:p>
          <a:p>
            <a:pPr lvl="0" indent="-411480" algn="just">
              <a:lnSpc>
                <a:spcPct val="150000"/>
              </a:lnSpc>
              <a:spcBef>
                <a:spcPts val="415"/>
              </a:spcBef>
              <a:buSzPct val="100000"/>
              <a:buFont typeface="Times New Roman"/>
              <a:buAutoNum type="arabicPeriod"/>
            </a:pPr>
            <a:r>
              <a:rPr lang="en-GB" sz="7200" dirty="0">
                <a:latin typeface="Times New Roman" pitchFamily="18" charset="0"/>
                <a:ea typeface="Times New Roman"/>
                <a:cs typeface="Times New Roman" pitchFamily="18" charset="0"/>
                <a:sym typeface="Times New Roman"/>
              </a:rPr>
              <a:t>Testing</a:t>
            </a:r>
            <a:endParaRPr lang="en-US" sz="7200" dirty="0">
              <a:latin typeface="Times New Roman" pitchFamily="18" charset="0"/>
              <a:ea typeface="Times New Roman"/>
              <a:cs typeface="Times New Roman" pitchFamily="18" charset="0"/>
              <a:sym typeface="Times New Roman"/>
            </a:endParaRPr>
          </a:p>
          <a:p>
            <a:pPr lvl="0" indent="-411480" algn="just">
              <a:lnSpc>
                <a:spcPct val="150000"/>
              </a:lnSpc>
              <a:spcBef>
                <a:spcPts val="415"/>
              </a:spcBef>
              <a:buSzPct val="100000"/>
              <a:buFont typeface="Times New Roman"/>
              <a:buAutoNum type="arabicPeriod"/>
            </a:pPr>
            <a:r>
              <a:rPr lang="en-US" sz="7200" dirty="0">
                <a:latin typeface="Times New Roman" pitchFamily="18" charset="0"/>
                <a:ea typeface="Times New Roman"/>
                <a:cs typeface="Times New Roman" pitchFamily="18" charset="0"/>
                <a:sym typeface="Times New Roman"/>
              </a:rPr>
              <a:t>Results.</a:t>
            </a:r>
          </a:p>
          <a:p>
            <a:pPr lvl="0" indent="-411480" algn="just">
              <a:lnSpc>
                <a:spcPct val="150000"/>
              </a:lnSpc>
              <a:spcBef>
                <a:spcPts val="415"/>
              </a:spcBef>
              <a:buSzPct val="100000"/>
              <a:buFont typeface="Times New Roman"/>
              <a:buAutoNum type="arabicPeriod"/>
            </a:pPr>
            <a:r>
              <a:rPr lang="en-GB" sz="7200" dirty="0">
                <a:latin typeface="Times New Roman" pitchFamily="18" charset="0"/>
                <a:ea typeface="Times New Roman"/>
                <a:cs typeface="Times New Roman" pitchFamily="18" charset="0"/>
                <a:sym typeface="Times New Roman"/>
              </a:rPr>
              <a:t>Future scope</a:t>
            </a:r>
            <a:endParaRPr sz="7200">
              <a:latin typeface="Times New Roman" pitchFamily="18" charset="0"/>
              <a:ea typeface="Times New Roman"/>
              <a:cs typeface="Times New Roman" pitchFamily="18" charset="0"/>
              <a:sym typeface="Times New Roman"/>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References</a:t>
            </a:r>
            <a:endParaRPr sz="7200">
              <a:latin typeface="Times New Roman" pitchFamily="18" charset="0"/>
              <a:cs typeface="Times New Roman" pitchFamily="18" charset="0"/>
            </a:endParaRPr>
          </a:p>
          <a:p>
            <a:pPr marL="457200" lvl="0" indent="-411480" algn="just" rtl="0">
              <a:lnSpc>
                <a:spcPct val="150000"/>
              </a:lnSpc>
              <a:spcBef>
                <a:spcPts val="415"/>
              </a:spcBef>
              <a:spcAft>
                <a:spcPts val="0"/>
              </a:spcAft>
              <a:buClr>
                <a:schemeClr val="dk1"/>
              </a:buClr>
              <a:buSzPct val="100000"/>
              <a:buFont typeface="Calibri"/>
              <a:buAutoNum type="arabicPeriod"/>
            </a:pPr>
            <a:r>
              <a:rPr lang="en-US" sz="7200" dirty="0">
                <a:latin typeface="Times New Roman" pitchFamily="18" charset="0"/>
                <a:ea typeface="Times New Roman"/>
                <a:cs typeface="Times New Roman" pitchFamily="18" charset="0"/>
                <a:sym typeface="Times New Roman"/>
              </a:rPr>
              <a:t>Conclusion</a:t>
            </a:r>
            <a:endParaRPr sz="7200">
              <a:latin typeface="Times New Roman" pitchFamily="18" charset="0"/>
              <a:cs typeface="Times New Roman" pitchFamily="18" charset="0"/>
            </a:endParaRPr>
          </a:p>
          <a:p>
            <a:pPr marL="45720" lvl="0" indent="0" algn="just" rtl="0">
              <a:lnSpc>
                <a:spcPct val="150000"/>
              </a:lnSpc>
              <a:spcBef>
                <a:spcPts val="415"/>
              </a:spcBef>
              <a:spcAft>
                <a:spcPts val="0"/>
              </a:spcAft>
              <a:buClr>
                <a:schemeClr val="dk1"/>
              </a:buClr>
              <a:buSzPct val="100000"/>
              <a:buNone/>
            </a:pPr>
            <a:endParaRPr sz="9600">
              <a:latin typeface="Times New Roman"/>
              <a:ea typeface="Times New Roman"/>
              <a:cs typeface="Times New Roman"/>
              <a:sym typeface="Times New Roman"/>
            </a:endParaRPr>
          </a:p>
          <a:p>
            <a:pPr marL="0" lvl="0" indent="0" algn="just" rtl="0">
              <a:lnSpc>
                <a:spcPct val="150000"/>
              </a:lnSpc>
              <a:spcBef>
                <a:spcPts val="415"/>
              </a:spcBef>
              <a:spcAft>
                <a:spcPts val="0"/>
              </a:spcAft>
              <a:buClr>
                <a:schemeClr val="dk1"/>
              </a:buClr>
              <a:buSzPct val="80000"/>
              <a:buNone/>
            </a:pPr>
            <a:endParaRPr>
              <a:latin typeface="Times New Roman"/>
              <a:ea typeface="Times New Roman"/>
              <a:cs typeface="Times New Roman"/>
              <a:sym typeface="Times New Roman"/>
            </a:endParaRPr>
          </a:p>
          <a:p>
            <a:pPr marL="457200" lvl="0" indent="-325170" algn="just" rtl="0">
              <a:lnSpc>
                <a:spcPct val="150000"/>
              </a:lnSpc>
              <a:spcBef>
                <a:spcPts val="415"/>
              </a:spcBef>
              <a:spcAft>
                <a:spcPts val="0"/>
              </a:spcAft>
              <a:buClr>
                <a:schemeClr val="dk1"/>
              </a:buClr>
              <a:buSzPct val="80000"/>
              <a:buFont typeface="Calibri"/>
              <a:buNone/>
            </a:pPr>
            <a:endParaRPr>
              <a:latin typeface="Times New Roman"/>
              <a:ea typeface="Times New Roman"/>
              <a:cs typeface="Times New Roman"/>
              <a:sym typeface="Times New Roman"/>
            </a:endParaRPr>
          </a:p>
          <a:p>
            <a:pPr marL="457200" lvl="0" indent="-325170" algn="just" rtl="0">
              <a:lnSpc>
                <a:spcPct val="150000"/>
              </a:lnSpc>
              <a:spcBef>
                <a:spcPts val="415"/>
              </a:spcBef>
              <a:spcAft>
                <a:spcPts val="0"/>
              </a:spcAft>
              <a:buClr>
                <a:schemeClr val="dk1"/>
              </a:buClr>
              <a:buSzPct val="80000"/>
              <a:buFont typeface="Calibri"/>
              <a:buNone/>
            </a:pPr>
            <a:endParaRPr>
              <a:latin typeface="Times New Roman"/>
              <a:ea typeface="Times New Roman"/>
              <a:cs typeface="Times New Roman"/>
              <a:sym typeface="Times New Roman"/>
            </a:endParaRPr>
          </a:p>
          <a:p>
            <a:pPr marL="457200" lvl="0" indent="-325170" algn="just" rtl="0">
              <a:lnSpc>
                <a:spcPct val="150000"/>
              </a:lnSpc>
              <a:spcBef>
                <a:spcPts val="415"/>
              </a:spcBef>
              <a:spcAft>
                <a:spcPts val="0"/>
              </a:spcAft>
              <a:buClr>
                <a:schemeClr val="dk1"/>
              </a:buClr>
              <a:buSzPct val="80000"/>
              <a:buFont typeface="Calibri"/>
              <a:buNone/>
            </a:pPr>
            <a:endParaRPr>
              <a:latin typeface="Times New Roman"/>
              <a:ea typeface="Times New Roman"/>
              <a:cs typeface="Times New Roman"/>
              <a:sym typeface="Times New Roman"/>
            </a:endParaRPr>
          </a:p>
          <a:p>
            <a:pPr marL="457200" lvl="0" indent="-325170" algn="just" rtl="0">
              <a:lnSpc>
                <a:spcPct val="150000"/>
              </a:lnSpc>
              <a:spcBef>
                <a:spcPts val="415"/>
              </a:spcBef>
              <a:spcAft>
                <a:spcPts val="0"/>
              </a:spcAft>
              <a:buClr>
                <a:schemeClr val="dk1"/>
              </a:buClr>
              <a:buSzPct val="80000"/>
              <a:buFont typeface="Calibri"/>
              <a:buNone/>
            </a:pPr>
            <a:endParaRPr>
              <a:latin typeface="Times New Roman"/>
              <a:ea typeface="Times New Roman"/>
              <a:cs typeface="Times New Roman"/>
              <a:sym typeface="Times New Roman"/>
            </a:endParaRPr>
          </a:p>
          <a:p>
            <a:pPr marL="0" lvl="0" indent="0" algn="just" rtl="0">
              <a:lnSpc>
                <a:spcPct val="150000"/>
              </a:lnSpc>
              <a:spcBef>
                <a:spcPts val="415"/>
              </a:spcBef>
              <a:spcAft>
                <a:spcPts val="0"/>
              </a:spcAft>
              <a:buClr>
                <a:schemeClr val="dk1"/>
              </a:buClr>
              <a:buSzPct val="80000"/>
              <a:buNone/>
            </a:pPr>
            <a:endParaRPr>
              <a:latin typeface="Times New Roman"/>
              <a:ea typeface="Times New Roman"/>
              <a:cs typeface="Times New Roman"/>
              <a:sym typeface="Times New Roman"/>
            </a:endParaRPr>
          </a:p>
          <a:p>
            <a:pPr marL="0" lvl="0" indent="0" algn="just" rtl="0">
              <a:lnSpc>
                <a:spcPct val="150000"/>
              </a:lnSpc>
              <a:spcBef>
                <a:spcPts val="415"/>
              </a:spcBef>
              <a:spcAft>
                <a:spcPts val="0"/>
              </a:spcAft>
              <a:buClr>
                <a:schemeClr val="dk1"/>
              </a:buClr>
              <a:buSzPct val="80000"/>
              <a:buNone/>
            </a:pPr>
            <a:endParaRPr>
              <a:latin typeface="Times New Roman"/>
              <a:ea typeface="Times New Roman"/>
              <a:cs typeface="Times New Roman"/>
              <a:sym typeface="Times New Roman"/>
            </a:endParaRPr>
          </a:p>
        </p:txBody>
      </p:sp>
      <p:sp>
        <p:nvSpPr>
          <p:cNvPr id="95" name="Google Shape;9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838200" y="618398"/>
            <a:ext cx="10515600" cy="1072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                              CONCLUSION</a:t>
            </a:r>
            <a:endParaRPr/>
          </a:p>
        </p:txBody>
      </p:sp>
      <p:sp>
        <p:nvSpPr>
          <p:cNvPr id="198" name="Google Shape;198;p26"/>
          <p:cNvSpPr txBox="1">
            <a:spLocks noGrp="1"/>
          </p:cNvSpPr>
          <p:nvPr>
            <p:ph type="body" idx="1"/>
          </p:nvPr>
        </p:nvSpPr>
        <p:spPr>
          <a:xfrm>
            <a:off x="838200" y="1759226"/>
            <a:ext cx="10515600" cy="4214191"/>
          </a:xfrm>
          <a:prstGeom prst="rect">
            <a:avLst/>
          </a:prstGeom>
          <a:noFill/>
          <a:ln>
            <a:noFill/>
          </a:ln>
        </p:spPr>
        <p:txBody>
          <a:bodyPr spcFirstLastPara="1" wrap="square" lIns="91425" tIns="45700" rIns="91425" bIns="45700" anchor="t" anchorCtr="0">
            <a:noAutofit/>
          </a:bodyPr>
          <a:lstStyle/>
          <a:p>
            <a:pPr marL="0" lvl="0" indent="0" algn="just">
              <a:buSzPts val="2400"/>
              <a:buNone/>
            </a:pPr>
            <a:r>
              <a:rPr lang="en-GB" sz="2400" dirty="0">
                <a:latin typeface="Times New Roman" pitchFamily="18" charset="0"/>
                <a:cs typeface="Times New Roman" pitchFamily="18" charset="0"/>
              </a:rPr>
              <a:t>In this study, various machine learning algorithms were explored to diagnose Chronic Kidney Disease (CKD) at an early stage. The models were trained and validated using key patient data, and unnecessary features were removed to improve accuracy. It was found that </a:t>
            </a:r>
            <a:r>
              <a:rPr lang="en-GB" sz="2400" dirty="0" err="1">
                <a:latin typeface="Times New Roman" pitchFamily="18" charset="0"/>
                <a:cs typeface="Times New Roman" pitchFamily="18" charset="0"/>
              </a:rPr>
              <a:t>hemoglobin</a:t>
            </a:r>
            <a:r>
              <a:rPr lang="en-GB" sz="2400" dirty="0">
                <a:latin typeface="Times New Roman" pitchFamily="18" charset="0"/>
                <a:cs typeface="Times New Roman" pitchFamily="18" charset="0"/>
              </a:rPr>
              <a:t>, albumin, and specific gravity were the most critical factors in predicting CKD. The dataset was </a:t>
            </a:r>
            <a:r>
              <a:rPr lang="en-GB" sz="2400" dirty="0" err="1">
                <a:latin typeface="Times New Roman" pitchFamily="18" charset="0"/>
                <a:cs typeface="Times New Roman" pitchFamily="18" charset="0"/>
              </a:rPr>
              <a:t>preprocessed</a:t>
            </a:r>
            <a:r>
              <a:rPr lang="en-GB" sz="2400" dirty="0">
                <a:latin typeface="Times New Roman" pitchFamily="18" charset="0"/>
                <a:cs typeface="Times New Roman" pitchFamily="18" charset="0"/>
              </a:rPr>
              <a:t>, and Principal Component Analysis (PCA) was used to highlight the most important features. Among the algorithms tested, </a:t>
            </a:r>
            <a:r>
              <a:rPr lang="en-GB" sz="2400" dirty="0" err="1">
                <a:latin typeface="Times New Roman" pitchFamily="18" charset="0"/>
                <a:cs typeface="Times New Roman" pitchFamily="18" charset="0"/>
              </a:rPr>
              <a:t>XGBoost</a:t>
            </a:r>
            <a:r>
              <a:rPr lang="en-GB" sz="2400" dirty="0">
                <a:latin typeface="Times New Roman" pitchFamily="18" charset="0"/>
                <a:cs typeface="Times New Roman" pitchFamily="18" charset="0"/>
              </a:rPr>
              <a:t> showed the best performance, making it the most effective model for CKD prediction in the proposed system. This approach can lead to earlier diagnosis and better patient outcomes.</a:t>
            </a:r>
            <a:endParaRPr sz="2700">
              <a:latin typeface="Times New Roman" pitchFamily="18" charset="0"/>
              <a:ea typeface="Times New Roman"/>
              <a:cs typeface="Times New Roman" pitchFamily="18" charset="0"/>
              <a:sym typeface="Times New Roman"/>
            </a:endParaRPr>
          </a:p>
        </p:txBody>
      </p:sp>
      <p:sp>
        <p:nvSpPr>
          <p:cNvPr id="199" name="Google Shape;19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23/01/2024 </a:t>
            </a:r>
            <a:endParaRPr/>
          </a:p>
        </p:txBody>
      </p:sp>
      <p:sp>
        <p:nvSpPr>
          <p:cNvPr id="200" name="Google Shape;20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7"/>
          <p:cNvSpPr txBox="1">
            <a:spLocks noGrp="1"/>
          </p:cNvSpPr>
          <p:nvPr>
            <p:ph type="body" idx="1"/>
          </p:nvPr>
        </p:nvSpPr>
        <p:spPr>
          <a:xfrm>
            <a:off x="623596" y="1424409"/>
            <a:ext cx="10515600"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7200"/>
              <a:buNone/>
            </a:pPr>
            <a:r>
              <a:rPr lang="en-US" sz="7200"/>
              <a:t>                                     </a:t>
            </a:r>
            <a:endParaRPr/>
          </a:p>
          <a:p>
            <a:pPr marL="0" lvl="0" indent="0" algn="l" rtl="0">
              <a:lnSpc>
                <a:spcPct val="90000"/>
              </a:lnSpc>
              <a:spcBef>
                <a:spcPts val="1000"/>
              </a:spcBef>
              <a:spcAft>
                <a:spcPts val="0"/>
              </a:spcAft>
              <a:buClr>
                <a:schemeClr val="dk1"/>
              </a:buClr>
              <a:buSzPts val="7200"/>
              <a:buNone/>
            </a:pPr>
            <a:r>
              <a:rPr lang="en-US" sz="7200"/>
              <a:t>                   </a:t>
            </a:r>
            <a:r>
              <a:rPr lang="en-US" sz="3600" b="1">
                <a:latin typeface="Times New Roman"/>
                <a:ea typeface="Times New Roman"/>
                <a:cs typeface="Times New Roman"/>
                <a:sym typeface="Times New Roman"/>
              </a:rPr>
              <a:t>THANK YOU</a:t>
            </a:r>
            <a:endParaRPr sz="3600"/>
          </a:p>
          <a:p>
            <a:pPr marL="0" lvl="0" indent="0" algn="l" rtl="0">
              <a:lnSpc>
                <a:spcPct val="90000"/>
              </a:lnSpc>
              <a:spcBef>
                <a:spcPts val="1000"/>
              </a:spcBef>
              <a:spcAft>
                <a:spcPts val="0"/>
              </a:spcAft>
              <a:buClr>
                <a:schemeClr val="dk1"/>
              </a:buClr>
              <a:buSzPts val="7200"/>
              <a:buNone/>
            </a:pPr>
            <a:r>
              <a:rPr lang="en-US" sz="7200"/>
              <a:t>                                              </a:t>
            </a:r>
            <a:endParaRPr/>
          </a:p>
          <a:p>
            <a:pPr marL="0" lvl="0" indent="0" algn="l" rtl="0">
              <a:lnSpc>
                <a:spcPct val="90000"/>
              </a:lnSpc>
              <a:spcBef>
                <a:spcPts val="1000"/>
              </a:spcBef>
              <a:spcAft>
                <a:spcPts val="0"/>
              </a:spcAft>
              <a:buClr>
                <a:schemeClr val="dk1"/>
              </a:buClr>
              <a:buSzPts val="7200"/>
              <a:buNone/>
            </a:pPr>
            <a:endParaRPr sz="7200"/>
          </a:p>
        </p:txBody>
      </p:sp>
      <p:sp>
        <p:nvSpPr>
          <p:cNvPr id="206" name="Google Shape;20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21</a:t>
            </a:fld>
            <a:endParaRPr/>
          </a:p>
        </p:txBody>
      </p:sp>
      <p:sp>
        <p:nvSpPr>
          <p:cNvPr id="207" name="Google Shape;207;p27"/>
          <p:cNvSpPr txBox="1">
            <a:spLocks noGrp="1"/>
          </p:cNvSpPr>
          <p:nvPr>
            <p:ph type="ftr" idx="11"/>
          </p:nvPr>
        </p:nvSpPr>
        <p:spPr>
          <a:xfrm>
            <a:off x="623570" y="6356350"/>
            <a:ext cx="3584575"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25/04/2024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0" y="701775"/>
            <a:ext cx="12192000" cy="875400"/>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                                  </a:t>
            </a:r>
            <a:r>
              <a:rPr lang="en-US" sz="3600" b="1">
                <a:latin typeface="Times New Roman"/>
                <a:ea typeface="Times New Roman"/>
                <a:cs typeface="Times New Roman"/>
                <a:sym typeface="Times New Roman"/>
              </a:rPr>
              <a:t>ABSTRACT</a:t>
            </a:r>
            <a:endParaRPr sz="4000"/>
          </a:p>
        </p:txBody>
      </p:sp>
      <p:sp>
        <p:nvSpPr>
          <p:cNvPr id="101" name="Google Shape;10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102" name="Google Shape;102;p14"/>
          <p:cNvSpPr txBox="1"/>
          <p:nvPr/>
        </p:nvSpPr>
        <p:spPr>
          <a:xfrm>
            <a:off x="388775" y="1639957"/>
            <a:ext cx="11373900" cy="5014393"/>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7000"/>
              </a:lnSpc>
              <a:spcBef>
                <a:spcPts val="0"/>
              </a:spcBef>
              <a:spcAft>
                <a:spcPts val="0"/>
              </a:spcAft>
              <a:buClr>
                <a:srgbClr val="1F1F1F"/>
              </a:buClr>
              <a:buSzPts val="2000"/>
              <a:buFont typeface="Arial"/>
              <a:buChar char="•"/>
            </a:pPr>
            <a:r>
              <a:rPr lang="en-US" sz="2400" dirty="0">
                <a:solidFill>
                  <a:srgbClr val="1F1F1F"/>
                </a:solidFill>
                <a:latin typeface="Times New Roman" pitchFamily="18" charset="0"/>
                <a:ea typeface="Times New Roman"/>
                <a:cs typeface="Times New Roman" pitchFamily="18" charset="0"/>
                <a:sym typeface="Times New Roman"/>
              </a:rPr>
              <a:t>The project aimed to develop machine learning models</a:t>
            </a:r>
            <a:r>
              <a:rPr lang="en-GB" sz="2400" dirty="0">
                <a:solidFill>
                  <a:srgbClr val="1F1F1F"/>
                </a:solidFill>
                <a:latin typeface="Times New Roman" pitchFamily="18" charset="0"/>
                <a:ea typeface="Times New Roman"/>
                <a:cs typeface="Times New Roman" pitchFamily="18" charset="0"/>
                <a:sym typeface="Times New Roman"/>
              </a:rPr>
              <a:t> </a:t>
            </a:r>
            <a:r>
              <a:rPr lang="en-GB" sz="2400" dirty="0">
                <a:latin typeface="Times New Roman" pitchFamily="18" charset="0"/>
                <a:cs typeface="Times New Roman" pitchFamily="18" charset="0"/>
              </a:rPr>
              <a:t>to predict Chronic Kidney Disease (CKD) using patient data like medical history, and key health markers such as blood pressure and </a:t>
            </a:r>
            <a:r>
              <a:rPr lang="en-GB" sz="2400" dirty="0" err="1">
                <a:latin typeface="Times New Roman" pitchFamily="18" charset="0"/>
                <a:cs typeface="Times New Roman" pitchFamily="18" charset="0"/>
              </a:rPr>
              <a:t>creatinine</a:t>
            </a:r>
            <a:r>
              <a:rPr lang="en-GB" sz="2400" dirty="0">
                <a:latin typeface="Times New Roman" pitchFamily="18" charset="0"/>
                <a:cs typeface="Times New Roman" pitchFamily="18" charset="0"/>
              </a:rPr>
              <a:t> levels. The system learns from this data to spot patterns related to CKD and uses special techniques to make its predictions more accurate. The model is tested to ensure it works well using measures like accuracy and precision. The main goal is to help detect CKD early, provide personalized risk assessments, and support better healthcare decisions, leading to improved patient outcomes and lower costs. Important algorithms like KNN, Support Vector Machine, and </a:t>
            </a:r>
            <a:r>
              <a:rPr lang="en-GB" sz="2400" dirty="0" err="1">
                <a:latin typeface="Times New Roman" pitchFamily="18" charset="0"/>
                <a:cs typeface="Times New Roman" pitchFamily="18" charset="0"/>
              </a:rPr>
              <a:t>XGBoost</a:t>
            </a:r>
            <a:r>
              <a:rPr lang="en-GB" sz="2400" dirty="0">
                <a:latin typeface="Times New Roman" pitchFamily="18" charset="0"/>
                <a:cs typeface="Times New Roman" pitchFamily="18" charset="0"/>
              </a:rPr>
              <a:t> are used to build this effective prediction system.</a:t>
            </a:r>
            <a:endParaRPr sz="2400" b="0" i="0" u="none" strike="noStrike" cap="none">
              <a:solidFill>
                <a:srgbClr val="1F1F1F"/>
              </a:solidFill>
              <a:latin typeface="Times New Roman" pitchFamily="18" charset="0"/>
              <a:ea typeface="Times New Roman"/>
              <a:cs typeface="Times New Roman" pitchFamily="18" charset="0"/>
              <a:sym typeface="Times New Roman"/>
            </a:endParaRPr>
          </a:p>
          <a:p>
            <a:pPr marL="0" marR="0" lvl="0" indent="0" algn="just" rtl="0">
              <a:lnSpc>
                <a:spcPct val="107000"/>
              </a:lnSpc>
              <a:spcBef>
                <a:spcPts val="3600"/>
              </a:spcBef>
              <a:spcAft>
                <a:spcPts val="0"/>
              </a:spcAft>
              <a:buClr>
                <a:srgbClr val="000000"/>
              </a:buClr>
              <a:buSzPts val="2000"/>
              <a:buFont typeface="Arial"/>
              <a:buNone/>
            </a:pPr>
            <a:endParaRPr sz="2000" b="0" i="0" u="none" strike="noStrike" cap="none">
              <a:solidFill>
                <a:srgbClr val="1F1F1F"/>
              </a:solidFill>
              <a:latin typeface="Times New Roman"/>
              <a:ea typeface="Times New Roman"/>
              <a:cs typeface="Times New Roman"/>
              <a:sym typeface="Times New Roman"/>
            </a:endParaRPr>
          </a:p>
          <a:p>
            <a:pPr marL="0" marR="0" lvl="0" indent="0" algn="just" rtl="0">
              <a:lnSpc>
                <a:spcPct val="107000"/>
              </a:lnSpc>
              <a:spcBef>
                <a:spcPts val="360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22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228600" marR="0" lvl="0" indent="-228600" algn="just"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03" name="Google Shape;103;p14"/>
          <p:cNvSpPr txBox="1">
            <a:spLocks noGrp="1"/>
          </p:cNvSpPr>
          <p:nvPr>
            <p:ph type="ftr" idx="11"/>
          </p:nvPr>
        </p:nvSpPr>
        <p:spPr>
          <a:xfrm>
            <a:off x="-533399" y="6349222"/>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25/04/2024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533400" y="629905"/>
            <a:ext cx="12192000" cy="107115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3600" b="1">
                <a:latin typeface="Times New Roman"/>
                <a:ea typeface="Times New Roman"/>
                <a:cs typeface="Times New Roman"/>
                <a:sym typeface="Times New Roman"/>
              </a:rPr>
              <a:t>INTRODUCTION</a:t>
            </a:r>
            <a:endParaRPr sz="4000"/>
          </a:p>
        </p:txBody>
      </p:sp>
      <p:sp>
        <p:nvSpPr>
          <p:cNvPr id="109" name="Google Shape;109;p15"/>
          <p:cNvSpPr txBox="1">
            <a:spLocks noGrp="1"/>
          </p:cNvSpPr>
          <p:nvPr>
            <p:ph type="body" idx="1"/>
          </p:nvPr>
        </p:nvSpPr>
        <p:spPr>
          <a:xfrm>
            <a:off x="868416" y="1687286"/>
            <a:ext cx="9927771" cy="4540809"/>
          </a:xfrm>
          <a:prstGeom prst="rect">
            <a:avLst/>
          </a:prstGeom>
          <a:noFill/>
          <a:ln>
            <a:noFill/>
          </a:ln>
        </p:spPr>
        <p:txBody>
          <a:bodyPr spcFirstLastPara="1" wrap="square" lIns="91425" tIns="45700" rIns="91425" bIns="45700" anchor="t" anchorCtr="0">
            <a:noAutofit/>
          </a:bodyPr>
          <a:lstStyle/>
          <a:p>
            <a:pPr marL="635000" lvl="0" indent="-431800" algn="just" rtl="0">
              <a:lnSpc>
                <a:spcPct val="90000"/>
              </a:lnSpc>
              <a:spcBef>
                <a:spcPts val="0"/>
              </a:spcBef>
              <a:spcAft>
                <a:spcPts val="0"/>
              </a:spcAft>
              <a:buClr>
                <a:schemeClr val="dk1"/>
              </a:buClr>
              <a:buSzPts val="2400"/>
              <a:buFont typeface="Noto Sans Symbols"/>
              <a:buChar char="⮚"/>
            </a:pPr>
            <a:r>
              <a:rPr lang="en-US" sz="2400" dirty="0">
                <a:latin typeface="Times New Roman" pitchFamily="18" charset="0"/>
                <a:ea typeface="Times New Roman"/>
                <a:cs typeface="Times New Roman" pitchFamily="18" charset="0"/>
                <a:sym typeface="Times New Roman"/>
              </a:rPr>
              <a:t>Chronic Kidney Disease (CKD) represents a major health issue worldwide, with early detection being vital for effective management and treatment. </a:t>
            </a:r>
            <a:endParaRPr sz="2400">
              <a:latin typeface="Times New Roman" pitchFamily="18" charset="0"/>
              <a:ea typeface="Times New Roman"/>
              <a:cs typeface="Times New Roman" pitchFamily="18" charset="0"/>
              <a:sym typeface="Times New Roman"/>
            </a:endParaRPr>
          </a:p>
          <a:p>
            <a:pPr marL="635000" lvl="0" indent="-431800" algn="just" rtl="0">
              <a:lnSpc>
                <a:spcPct val="90000"/>
              </a:lnSpc>
              <a:spcBef>
                <a:spcPts val="0"/>
              </a:spcBef>
              <a:spcAft>
                <a:spcPts val="0"/>
              </a:spcAft>
              <a:buClr>
                <a:schemeClr val="dk1"/>
              </a:buClr>
              <a:buSzPts val="2400"/>
              <a:buFont typeface="Noto Sans Symbols"/>
              <a:buChar char="⮚"/>
            </a:pPr>
            <a:r>
              <a:rPr lang="en-US" sz="2400" dirty="0">
                <a:latin typeface="Times New Roman" pitchFamily="18" charset="0"/>
                <a:ea typeface="Times New Roman"/>
                <a:cs typeface="Times New Roman" pitchFamily="18" charset="0"/>
                <a:sym typeface="Times New Roman"/>
              </a:rPr>
              <a:t>Machine Learning (ML) offers promising solutions by analyzing complex medical data to predict CKD. </a:t>
            </a:r>
            <a:endParaRPr sz="2400">
              <a:latin typeface="Times New Roman" pitchFamily="18" charset="0"/>
              <a:ea typeface="Times New Roman"/>
              <a:cs typeface="Times New Roman" pitchFamily="18" charset="0"/>
              <a:sym typeface="Times New Roman"/>
            </a:endParaRPr>
          </a:p>
          <a:p>
            <a:pPr marL="635000" lvl="0" indent="-431800" algn="just" rtl="0">
              <a:lnSpc>
                <a:spcPct val="90000"/>
              </a:lnSpc>
              <a:spcBef>
                <a:spcPts val="0"/>
              </a:spcBef>
              <a:spcAft>
                <a:spcPts val="0"/>
              </a:spcAft>
              <a:buClr>
                <a:schemeClr val="dk1"/>
              </a:buClr>
              <a:buSzPts val="2400"/>
              <a:buFont typeface="Noto Sans Symbols"/>
              <a:buChar char="⮚"/>
            </a:pPr>
            <a:r>
              <a:rPr lang="en-US" sz="2400" dirty="0">
                <a:latin typeface="Times New Roman" pitchFamily="18" charset="0"/>
                <a:ea typeface="Times New Roman"/>
                <a:cs typeface="Times New Roman" pitchFamily="18" charset="0"/>
                <a:sym typeface="Times New Roman"/>
              </a:rPr>
              <a:t>This presentation explores how ML techniques can be applied to predict CKD, providing insights into their effectiveness and potential benefits.</a:t>
            </a:r>
            <a:endParaRPr sz="2400">
              <a:latin typeface="Times New Roman" pitchFamily="18" charset="0"/>
              <a:ea typeface="Times New Roman"/>
              <a:cs typeface="Times New Roman" pitchFamily="18" charset="0"/>
              <a:sym typeface="Times New Roman"/>
            </a:endParaRPr>
          </a:p>
          <a:p>
            <a:pPr marL="635000" lvl="0" indent="-431800" algn="just" rtl="0">
              <a:lnSpc>
                <a:spcPct val="90000"/>
              </a:lnSpc>
              <a:spcBef>
                <a:spcPts val="0"/>
              </a:spcBef>
              <a:spcAft>
                <a:spcPts val="0"/>
              </a:spcAft>
              <a:buClr>
                <a:schemeClr val="dk1"/>
              </a:buClr>
              <a:buSzPts val="2400"/>
              <a:buFont typeface="Noto Sans Symbols"/>
              <a:buChar char="⮚"/>
            </a:pPr>
            <a:r>
              <a:rPr lang="en-US" sz="2400" dirty="0">
                <a:latin typeface="Times New Roman" pitchFamily="18" charset="0"/>
                <a:ea typeface="Times New Roman"/>
                <a:cs typeface="Times New Roman" pitchFamily="18" charset="0"/>
                <a:sym typeface="Times New Roman"/>
              </a:rPr>
              <a:t> The focus is on understanding the capabilities of various ML models and their role in advancing CKD prediction.</a:t>
            </a:r>
            <a:endParaRPr sz="2400">
              <a:latin typeface="Times New Roman" pitchFamily="18" charset="0"/>
              <a:cs typeface="Times New Roman" pitchFamily="18" charset="0"/>
            </a:endParaRPr>
          </a:p>
          <a:p>
            <a:pPr marL="635000" lvl="0" indent="-457200" algn="just" rtl="0">
              <a:lnSpc>
                <a:spcPct val="90000"/>
              </a:lnSpc>
              <a:spcBef>
                <a:spcPts val="0"/>
              </a:spcBef>
              <a:spcAft>
                <a:spcPts val="0"/>
              </a:spcAft>
              <a:buClr>
                <a:schemeClr val="dk1"/>
              </a:buClr>
              <a:buSzPts val="2800"/>
              <a:buFont typeface="Noto Sans Symbols"/>
              <a:buChar char="⮚"/>
            </a:pPr>
            <a:r>
              <a:rPr lang="en-US" sz="2400" dirty="0">
                <a:latin typeface="Times New Roman" pitchFamily="18" charset="0"/>
                <a:ea typeface="Times New Roman"/>
                <a:cs typeface="Times New Roman" pitchFamily="18" charset="0"/>
                <a:sym typeface="Times New Roman"/>
              </a:rPr>
              <a:t>The successful development of this model could lead to: </a:t>
            </a:r>
            <a:endParaRPr sz="2400">
              <a:latin typeface="Times New Roman" pitchFamily="18" charset="0"/>
              <a:cs typeface="Times New Roman" pitchFamily="18" charset="0"/>
            </a:endParaRPr>
          </a:p>
          <a:p>
            <a:pPr marL="977900" lvl="1" indent="-342900" algn="just" rtl="0">
              <a:lnSpc>
                <a:spcPct val="90000"/>
              </a:lnSpc>
              <a:spcBef>
                <a:spcPts val="0"/>
              </a:spcBef>
              <a:spcAft>
                <a:spcPts val="0"/>
              </a:spcAft>
              <a:buSzPts val="2800"/>
              <a:buFont typeface="Arial"/>
              <a:buChar char="•"/>
            </a:pPr>
            <a:r>
              <a:rPr lang="en-US" dirty="0">
                <a:latin typeface="Times New Roman" pitchFamily="18" charset="0"/>
                <a:ea typeface="Times New Roman"/>
                <a:cs typeface="Times New Roman" pitchFamily="18" charset="0"/>
                <a:sym typeface="Times New Roman"/>
              </a:rPr>
              <a:t>Earlier disease detection for timely intervention and Preventing the disease.</a:t>
            </a:r>
            <a:endParaRPr>
              <a:latin typeface="Times New Roman" pitchFamily="18" charset="0"/>
              <a:cs typeface="Times New Roman" pitchFamily="18" charset="0"/>
            </a:endParaRPr>
          </a:p>
          <a:p>
            <a:pPr marL="977900" lvl="1" indent="-342900" algn="just" rtl="0">
              <a:lnSpc>
                <a:spcPct val="90000"/>
              </a:lnSpc>
              <a:spcBef>
                <a:spcPts val="0"/>
              </a:spcBef>
              <a:spcAft>
                <a:spcPts val="0"/>
              </a:spcAft>
              <a:buSzPts val="2800"/>
              <a:buFont typeface="Arial"/>
              <a:buChar char="•"/>
            </a:pPr>
            <a:r>
              <a:rPr lang="en-US" dirty="0">
                <a:latin typeface="Times New Roman" pitchFamily="18" charset="0"/>
                <a:ea typeface="Times New Roman"/>
                <a:cs typeface="Times New Roman" pitchFamily="18" charset="0"/>
                <a:sym typeface="Times New Roman"/>
              </a:rPr>
              <a:t>Improved patient outcomes.</a:t>
            </a:r>
            <a:endParaRPr>
              <a:latin typeface="Times New Roman" pitchFamily="18" charset="0"/>
              <a:cs typeface="Times New Roman" pitchFamily="18" charset="0"/>
            </a:endParaRPr>
          </a:p>
          <a:p>
            <a:pPr marL="977900" lvl="1" indent="-342900" algn="just" rtl="0">
              <a:lnSpc>
                <a:spcPct val="90000"/>
              </a:lnSpc>
              <a:spcBef>
                <a:spcPts val="0"/>
              </a:spcBef>
              <a:spcAft>
                <a:spcPts val="0"/>
              </a:spcAft>
              <a:buSzPts val="2800"/>
              <a:buFont typeface="Arial"/>
              <a:buChar char="•"/>
            </a:pPr>
            <a:r>
              <a:rPr lang="en-US" dirty="0">
                <a:latin typeface="Times New Roman" pitchFamily="18" charset="0"/>
                <a:ea typeface="Times New Roman"/>
                <a:cs typeface="Times New Roman" pitchFamily="18" charset="0"/>
                <a:sym typeface="Times New Roman"/>
              </a:rPr>
              <a:t>Healthcare cost</a:t>
            </a:r>
            <a:endParaRPr>
              <a:latin typeface="Times New Roman" pitchFamily="18" charset="0"/>
              <a:cs typeface="Times New Roman" pitchFamily="18" charset="0"/>
            </a:endParaRPr>
          </a:p>
          <a:p>
            <a:pPr marL="76200" lvl="0" indent="0" algn="just" rtl="0">
              <a:lnSpc>
                <a:spcPct val="90000"/>
              </a:lnSpc>
              <a:spcBef>
                <a:spcPts val="1000"/>
              </a:spcBef>
              <a:spcAft>
                <a:spcPts val="0"/>
              </a:spcAft>
              <a:buSzPts val="2400"/>
              <a:buNone/>
            </a:pPr>
            <a:r>
              <a:rPr lang="en-US" sz="2400" dirty="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Font typeface="Noto Sans Symbols"/>
              <a:buNone/>
            </a:pPr>
            <a:endParaRPr/>
          </a:p>
          <a:p>
            <a:pPr marL="228600" lvl="0" indent="-50800" algn="l" rtl="0">
              <a:lnSpc>
                <a:spcPct val="90000"/>
              </a:lnSpc>
              <a:spcBef>
                <a:spcPts val="1000"/>
              </a:spcBef>
              <a:spcAft>
                <a:spcPts val="0"/>
              </a:spcAft>
              <a:buClr>
                <a:schemeClr val="dk1"/>
              </a:buClr>
              <a:buSzPts val="2800"/>
              <a:buFont typeface="Noto Sans Symbols"/>
              <a:buNone/>
            </a:pPr>
            <a:endParaRPr>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800"/>
              <a:buNone/>
            </a:pPr>
            <a:r>
              <a:rPr lang="en-US" dirty="0">
                <a:latin typeface="Times New Roman"/>
                <a:ea typeface="Times New Roman"/>
                <a:cs typeface="Times New Roman"/>
                <a:sym typeface="Times New Roman"/>
              </a:rPr>
              <a:t> </a:t>
            </a:r>
            <a:endParaRPr/>
          </a:p>
        </p:txBody>
      </p:sp>
      <p:sp>
        <p:nvSpPr>
          <p:cNvPr id="110" name="Google Shape;1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111" name="Google Shape;111;p15"/>
          <p:cNvSpPr txBox="1">
            <a:spLocks noGrp="1"/>
          </p:cNvSpPr>
          <p:nvPr>
            <p:ph type="ftr" idx="11"/>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25/04/2024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0" y="13648"/>
            <a:ext cx="12192000" cy="12036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US" sz="3600" b="1" dirty="0">
                <a:latin typeface="Times New Roman"/>
                <a:ea typeface="Times New Roman"/>
                <a:cs typeface="Times New Roman"/>
                <a:sym typeface="Times New Roman"/>
              </a:rPr>
              <a:t>LITERATURE SURVEY</a:t>
            </a:r>
            <a:endParaRPr sz="4000"/>
          </a:p>
        </p:txBody>
      </p:sp>
      <p:graphicFrame>
        <p:nvGraphicFramePr>
          <p:cNvPr id="117" name="Google Shape;117;p16"/>
          <p:cNvGraphicFramePr/>
          <p:nvPr/>
        </p:nvGraphicFramePr>
        <p:xfrm>
          <a:off x="185050" y="1484378"/>
          <a:ext cx="11821900" cy="5918426"/>
        </p:xfrm>
        <a:graphic>
          <a:graphicData uri="http://schemas.openxmlformats.org/drawingml/2006/table">
            <a:tbl>
              <a:tblPr firstRow="1" bandRow="1">
                <a:noFill/>
                <a:tableStyleId>{0844A113-3366-447A-93CC-19DACB616F2A}</a:tableStyleId>
              </a:tblPr>
              <a:tblGrid>
                <a:gridCol w="982500">
                  <a:extLst>
                    <a:ext uri="{9D8B030D-6E8A-4147-A177-3AD203B41FA5}">
                      <a16:colId xmlns:a16="http://schemas.microsoft.com/office/drawing/2014/main" val="20000"/>
                    </a:ext>
                  </a:extLst>
                </a:gridCol>
                <a:gridCol w="2466625">
                  <a:extLst>
                    <a:ext uri="{9D8B030D-6E8A-4147-A177-3AD203B41FA5}">
                      <a16:colId xmlns:a16="http://schemas.microsoft.com/office/drawing/2014/main" val="20001"/>
                    </a:ext>
                  </a:extLst>
                </a:gridCol>
                <a:gridCol w="3627475">
                  <a:extLst>
                    <a:ext uri="{9D8B030D-6E8A-4147-A177-3AD203B41FA5}">
                      <a16:colId xmlns:a16="http://schemas.microsoft.com/office/drawing/2014/main" val="20002"/>
                    </a:ext>
                  </a:extLst>
                </a:gridCol>
                <a:gridCol w="1526225">
                  <a:extLst>
                    <a:ext uri="{9D8B030D-6E8A-4147-A177-3AD203B41FA5}">
                      <a16:colId xmlns:a16="http://schemas.microsoft.com/office/drawing/2014/main" val="20003"/>
                    </a:ext>
                  </a:extLst>
                </a:gridCol>
                <a:gridCol w="3219075">
                  <a:extLst>
                    <a:ext uri="{9D8B030D-6E8A-4147-A177-3AD203B41FA5}">
                      <a16:colId xmlns:a16="http://schemas.microsoft.com/office/drawing/2014/main" val="20004"/>
                    </a:ext>
                  </a:extLst>
                </a:gridCol>
              </a:tblGrid>
              <a:tr h="3635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Times New Roman"/>
                          <a:ea typeface="Times New Roman"/>
                          <a:cs typeface="Times New Roman"/>
                          <a:sym typeface="Times New Roman"/>
                        </a:rPr>
                        <a:t>S. No</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Author</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Title</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Year</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b="1" u="none" strike="noStrike" cap="none">
                          <a:solidFill>
                            <a:schemeClr val="dk1"/>
                          </a:solidFill>
                          <a:latin typeface="Times New Roman"/>
                          <a:ea typeface="Times New Roman"/>
                          <a:cs typeface="Times New Roman"/>
                          <a:sym typeface="Times New Roman"/>
                        </a:rPr>
                        <a:t>Contributions</a:t>
                      </a:r>
                      <a:endParaRPr sz="180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235775">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1.</a:t>
                      </a:r>
                      <a:endParaRPr sz="18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chemeClr val="dk1"/>
                        </a:buClr>
                        <a:buSzPts val="1800"/>
                        <a:buFont typeface="Times New Roman"/>
                        <a:buNone/>
                      </a:pPr>
                      <a:r>
                        <a:rPr lang="en-US" sz="1800" dirty="0" err="1">
                          <a:latin typeface="Times New Roman"/>
                          <a:ea typeface="Times New Roman"/>
                          <a:cs typeface="Times New Roman"/>
                          <a:sym typeface="Times New Roman"/>
                        </a:rPr>
                        <a:t>Chamandeep</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Kaur</a:t>
                      </a:r>
                      <a:r>
                        <a:rPr lang="en-US" sz="1800" dirty="0">
                          <a:latin typeface="Times New Roman"/>
                          <a:ea typeface="Times New Roman"/>
                          <a:cs typeface="Times New Roman"/>
                          <a:sym typeface="Times New Roman"/>
                        </a:rPr>
                        <a:t> 1 , M. Sunil Kumar 2 , </a:t>
                      </a:r>
                      <a:r>
                        <a:rPr lang="en-US" sz="1800" dirty="0" err="1">
                          <a:latin typeface="Times New Roman"/>
                          <a:ea typeface="Times New Roman"/>
                          <a:cs typeface="Times New Roman"/>
                          <a:sym typeface="Times New Roman"/>
                        </a:rPr>
                        <a:t>Afsana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Anjum</a:t>
                      </a:r>
                      <a:r>
                        <a:rPr lang="en-US" sz="1800" dirty="0">
                          <a:latin typeface="Times New Roman"/>
                          <a:ea typeface="Times New Roman"/>
                          <a:cs typeface="Times New Roman"/>
                          <a:sym typeface="Times New Roman"/>
                        </a:rPr>
                        <a:t> 1 , M. B. </a:t>
                      </a:r>
                      <a:r>
                        <a:rPr lang="en-US" sz="1800" dirty="0" err="1">
                          <a:latin typeface="Times New Roman"/>
                          <a:ea typeface="Times New Roman"/>
                          <a:cs typeface="Times New Roman"/>
                          <a:sym typeface="Times New Roman"/>
                        </a:rPr>
                        <a:t>Binda</a:t>
                      </a:r>
                      <a:r>
                        <a:rPr lang="en-US" sz="1800" dirty="0">
                          <a:latin typeface="Times New Roman"/>
                          <a:ea typeface="Times New Roman"/>
                          <a:cs typeface="Times New Roman"/>
                          <a:sym typeface="Times New Roman"/>
                        </a:rPr>
                        <a:t> 3 , </a:t>
                      </a:r>
                      <a:r>
                        <a:rPr lang="en-US" sz="1800" dirty="0" err="1">
                          <a:latin typeface="Times New Roman"/>
                          <a:ea typeface="Times New Roman"/>
                          <a:cs typeface="Times New Roman"/>
                          <a:sym typeface="Times New Roman"/>
                        </a:rPr>
                        <a:t>Maheswara</a:t>
                      </a:r>
                      <a:r>
                        <a:rPr lang="en-US" sz="1800" dirty="0">
                          <a:latin typeface="Times New Roman"/>
                          <a:ea typeface="Times New Roman"/>
                          <a:cs typeface="Times New Roman"/>
                          <a:sym typeface="Times New Roman"/>
                        </a:rPr>
                        <a:t> Reddy </a:t>
                      </a:r>
                      <a:r>
                        <a:rPr lang="en-US" sz="1800" dirty="0" err="1">
                          <a:latin typeface="Times New Roman"/>
                          <a:ea typeface="Times New Roman"/>
                          <a:cs typeface="Times New Roman"/>
                          <a:sym typeface="Times New Roman"/>
                        </a:rPr>
                        <a:t>Mallu</a:t>
                      </a:r>
                      <a:r>
                        <a:rPr lang="en-US" sz="1800" dirty="0">
                          <a:latin typeface="Times New Roman"/>
                          <a:ea typeface="Times New Roman"/>
                          <a:cs typeface="Times New Roman"/>
                          <a:sym typeface="Times New Roman"/>
                        </a:rPr>
                        <a:t> 4 , and Mohammed </a:t>
                      </a:r>
                      <a:r>
                        <a:rPr lang="en-US" sz="1800" dirty="0" err="1">
                          <a:latin typeface="Times New Roman"/>
                          <a:ea typeface="Times New Roman"/>
                          <a:cs typeface="Times New Roman"/>
                          <a:sym typeface="Times New Roman"/>
                        </a:rPr>
                        <a:t>Saleh</a:t>
                      </a:r>
                      <a:r>
                        <a:rPr lang="en-US" sz="1800" dirty="0">
                          <a:latin typeface="Times New Roman"/>
                          <a:ea typeface="Times New Roman"/>
                          <a:cs typeface="Times New Roman"/>
                          <a:sym typeface="Times New Roman"/>
                        </a:rPr>
                        <a:t> Al </a:t>
                      </a:r>
                      <a:r>
                        <a:rPr lang="en-US" sz="1800" dirty="0" err="1">
                          <a:latin typeface="Times New Roman"/>
                          <a:ea typeface="Times New Roman"/>
                          <a:cs typeface="Times New Roman"/>
                          <a:sym typeface="Times New Roman"/>
                        </a:rPr>
                        <a:t>Ansari</a:t>
                      </a:r>
                      <a:r>
                        <a:rPr lang="en-US" sz="1800" dirty="0">
                          <a:latin typeface="Times New Roman"/>
                          <a:ea typeface="Times New Roman"/>
                          <a:cs typeface="Times New Roman"/>
                          <a:sym typeface="Times New Roman"/>
                        </a:rPr>
                        <a:t> 5,*</a:t>
                      </a:r>
                      <a:endParaRPr sz="1800" b="0" u="none" strike="noStrike" cap="none">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Chronic Kidney Disease Prediction Using Machine Learning</a:t>
                      </a:r>
                      <a:endParaRPr sz="1800" b="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202</a:t>
                      </a:r>
                      <a:r>
                        <a:rPr lang="en-US" sz="1800">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They used machine learning to predict the disease like, logistic regression,decision tree,svm .</a:t>
                      </a:r>
                      <a:endParaRPr sz="1800" b="0" i="0" u="none" strike="noStrike" cap="none">
                        <a:solidFill>
                          <a:schemeClr val="dk1"/>
                        </a:solidFill>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097425">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2.</a:t>
                      </a:r>
                      <a:endParaRPr sz="1800"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Baswaraj D,Chatrapathy K,Mudarakola Lakshmi Prasad, Pughazendi N, Ajmeera Kiran,Partheeban N, Pundru Chandra Shaker Reddy.</a:t>
                      </a:r>
                      <a:endParaRPr sz="1800">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800"/>
                        <a:buFont typeface="Times New Roman"/>
                        <a:buNone/>
                      </a:pPr>
                      <a:r>
                        <a:rPr lang="en-US" sz="1800" u="none" strike="noStrike" cap="none">
                          <a:solidFill>
                            <a:schemeClr val="dk1"/>
                          </a:solidFi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Chronic Kidney Disease Risk Prediction Using Machine Learning Techniques</a:t>
                      </a:r>
                      <a:endParaRPr sz="1800" b="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800"/>
                        <a:buFont typeface="Arial"/>
                        <a:buNone/>
                      </a:pPr>
                      <a:r>
                        <a:rPr lang="en-US" sz="1800" u="none" strike="noStrike" cap="none">
                          <a:solidFill>
                            <a:schemeClr val="dk1"/>
                          </a:solidFill>
                          <a:latin typeface="Times New Roman"/>
                          <a:ea typeface="Times New Roman"/>
                          <a:cs typeface="Times New Roman"/>
                          <a:sym typeface="Times New Roman"/>
                        </a:rPr>
                        <a:t>2023</a:t>
                      </a:r>
                      <a:endParaRPr sz="18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just" rtl="0">
                        <a:lnSpc>
                          <a:spcPct val="115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They used ML Techniques to predict the disease in real life parameters.Algorithms like  ,SVM,Decision</a:t>
                      </a:r>
                      <a:r>
                        <a:rPr lang="en-US" sz="1800">
                          <a:latin typeface="Times New Roman"/>
                          <a:ea typeface="Times New Roman"/>
                          <a:cs typeface="Times New Roman"/>
                          <a:sym typeface="Times New Roman"/>
                        </a:rPr>
                        <a:t> </a:t>
                      </a:r>
                      <a:r>
                        <a:rPr lang="en-US" sz="1800" u="none" strike="noStrike" cap="none">
                          <a:latin typeface="Times New Roman"/>
                          <a:ea typeface="Times New Roman"/>
                          <a:cs typeface="Times New Roman"/>
                          <a:sym typeface="Times New Roman"/>
                        </a:rPr>
                        <a:t>tree,Random forest.</a:t>
                      </a:r>
                      <a:endParaRPr sz="1800" u="none" strike="noStrike" cap="none">
                        <a:latin typeface="Times New Roman"/>
                        <a:ea typeface="Times New Roman"/>
                        <a:cs typeface="Times New Roman"/>
                        <a:sym typeface="Times New Roman"/>
                      </a:endParaRPr>
                    </a:p>
                  </a:txBody>
                  <a:tcPr marL="68575" marR="68575"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186650">
                <a:tc gridSpan="5">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   </a:t>
                      </a:r>
                      <a:endParaRPr sz="1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18" name="Google Shape;118;p16"/>
          <p:cNvSpPr txBox="1">
            <a:spLocks noGrp="1"/>
          </p:cNvSpPr>
          <p:nvPr>
            <p:ph type="sldNum" idx="12"/>
          </p:nvPr>
        </p:nvSpPr>
        <p:spPr>
          <a:xfrm>
            <a:off x="8610600" y="6369998"/>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119" name="Google Shape;119;p16"/>
          <p:cNvSpPr txBox="1">
            <a:spLocks noGrp="1"/>
          </p:cNvSpPr>
          <p:nvPr>
            <p:ph type="ftr" idx="11"/>
          </p:nvPr>
        </p:nvSpPr>
        <p:spPr>
          <a:xfrm>
            <a:off x="-1074576" y="6369998"/>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25/04/2024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0" y="626165"/>
            <a:ext cx="12192000" cy="61044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Times New Roman"/>
              <a:buNone/>
            </a:pPr>
            <a:r>
              <a:rPr lang="en-US" sz="3600" b="1" dirty="0">
                <a:latin typeface="Times New Roman" pitchFamily="18" charset="0"/>
                <a:ea typeface="Times New Roman"/>
                <a:cs typeface="Times New Roman" pitchFamily="18" charset="0"/>
                <a:sym typeface="Times New Roman"/>
              </a:rPr>
              <a:t>EXISTING SYSTEM</a:t>
            </a:r>
            <a:br>
              <a:rPr lang="en-US" sz="3600" dirty="0">
                <a:latin typeface="Times New Roman" pitchFamily="18" charset="0"/>
                <a:ea typeface="Times New Roman"/>
                <a:cs typeface="Times New Roman" pitchFamily="18" charset="0"/>
                <a:sym typeface="Times New Roman"/>
              </a:rPr>
            </a:br>
            <a:endParaRPr sz="3600" b="1">
              <a:latin typeface="Times New Roman" pitchFamily="18" charset="0"/>
              <a:ea typeface="Times New Roman"/>
              <a:cs typeface="Times New Roman" pitchFamily="18" charset="0"/>
              <a:sym typeface="Times New Roman"/>
            </a:endParaRPr>
          </a:p>
        </p:txBody>
      </p:sp>
      <p:sp>
        <p:nvSpPr>
          <p:cNvPr id="125" name="Google Shape;125;p17"/>
          <p:cNvSpPr txBox="1">
            <a:spLocks noGrp="1"/>
          </p:cNvSpPr>
          <p:nvPr>
            <p:ph type="body" idx="1"/>
          </p:nvPr>
        </p:nvSpPr>
        <p:spPr>
          <a:xfrm>
            <a:off x="984075" y="1493900"/>
            <a:ext cx="10224000" cy="4293900"/>
          </a:xfrm>
          <a:prstGeom prst="rect">
            <a:avLst/>
          </a:prstGeom>
          <a:noFill/>
          <a:ln>
            <a:noFill/>
          </a:ln>
        </p:spPr>
        <p:txBody>
          <a:bodyPr spcFirstLastPara="1" wrap="square" lIns="91425" tIns="45700" rIns="91425" bIns="45700" anchor="t" anchorCtr="0">
            <a:normAutofit/>
          </a:bodyPr>
          <a:lstStyle/>
          <a:p>
            <a:pPr marL="228600" lvl="0" indent="-228600" algn="just">
              <a:spcBef>
                <a:spcPts val="0"/>
              </a:spcBef>
              <a:buSzPts val="2400"/>
            </a:pPr>
            <a:r>
              <a:rPr lang="en-US" sz="2400" b="1" dirty="0">
                <a:latin typeface="Times New Roman"/>
                <a:ea typeface="Times New Roman"/>
                <a:cs typeface="Times New Roman"/>
                <a:sym typeface="Times New Roman"/>
              </a:rPr>
              <a:t> </a:t>
            </a:r>
            <a:r>
              <a:rPr lang="en-GB" sz="2400" dirty="0">
                <a:latin typeface="Times New Roman"/>
                <a:ea typeface="Times New Roman"/>
                <a:cs typeface="Times New Roman"/>
                <a:sym typeface="Times New Roman"/>
              </a:rPr>
              <a:t>Existing systems for CKD prediction typically employ models such as Logistic Regression, </a:t>
            </a:r>
            <a:r>
              <a:rPr lang="en-GB" sz="2400" dirty="0" err="1">
                <a:latin typeface="Times New Roman"/>
                <a:ea typeface="Times New Roman"/>
                <a:cs typeface="Times New Roman"/>
                <a:sym typeface="Times New Roman"/>
              </a:rPr>
              <a:t>Feedforward</a:t>
            </a:r>
            <a:r>
              <a:rPr lang="en-GB" sz="2400" dirty="0">
                <a:latin typeface="Times New Roman"/>
                <a:ea typeface="Times New Roman"/>
                <a:cs typeface="Times New Roman"/>
                <a:sym typeface="Times New Roman"/>
              </a:rPr>
              <a:t> Neural Networks, and Ensemble Methods. </a:t>
            </a:r>
          </a:p>
          <a:p>
            <a:pPr marL="228600" lvl="0" indent="-228600" algn="just">
              <a:spcBef>
                <a:spcPts val="0"/>
              </a:spcBef>
              <a:buSzPts val="2400"/>
            </a:pPr>
            <a:endParaRPr lang="en-GB" sz="2400" dirty="0">
              <a:latin typeface="Times New Roman"/>
              <a:ea typeface="Times New Roman"/>
              <a:cs typeface="Times New Roman"/>
              <a:sym typeface="Times New Roman"/>
            </a:endParaRPr>
          </a:p>
          <a:p>
            <a:pPr marL="228600" lvl="0" indent="-228600" algn="just">
              <a:spcBef>
                <a:spcPts val="0"/>
              </a:spcBef>
              <a:buSzPts val="2400"/>
            </a:pPr>
            <a:r>
              <a:rPr lang="en-GB" sz="2400" dirty="0">
                <a:latin typeface="Times New Roman"/>
                <a:ea typeface="Times New Roman"/>
                <a:cs typeface="Times New Roman"/>
                <a:sym typeface="Times New Roman"/>
              </a:rPr>
              <a:t>While these techniques have shown promise, they often struggle with capturing complex patterns in medical data, leading to variable performance. </a:t>
            </a:r>
          </a:p>
          <a:p>
            <a:pPr marL="228600" lvl="0" indent="-228600" algn="just">
              <a:spcBef>
                <a:spcPts val="0"/>
              </a:spcBef>
              <a:buSzPts val="2400"/>
            </a:pPr>
            <a:endParaRPr lang="en-GB" sz="2400" dirty="0">
              <a:latin typeface="Times New Roman"/>
              <a:ea typeface="Times New Roman"/>
              <a:cs typeface="Times New Roman"/>
              <a:sym typeface="Times New Roman"/>
            </a:endParaRPr>
          </a:p>
          <a:p>
            <a:pPr marL="228600" lvl="0" indent="-228600" algn="just">
              <a:spcBef>
                <a:spcPts val="0"/>
              </a:spcBef>
              <a:buSzPts val="2400"/>
            </a:pPr>
            <a:r>
              <a:rPr lang="en-GB" sz="2400" dirty="0">
                <a:latin typeface="Times New Roman"/>
                <a:ea typeface="Times New Roman"/>
                <a:cs typeface="Times New Roman"/>
                <a:sym typeface="Times New Roman"/>
              </a:rPr>
              <a:t>The traditional models may require extensive domain expertise and rigorous data </a:t>
            </a:r>
            <a:r>
              <a:rPr lang="en-GB" sz="2400" dirty="0" err="1">
                <a:latin typeface="Times New Roman"/>
                <a:ea typeface="Times New Roman"/>
                <a:cs typeface="Times New Roman"/>
                <a:sym typeface="Times New Roman"/>
              </a:rPr>
              <a:t>preprocessing</a:t>
            </a:r>
            <a:r>
              <a:rPr lang="en-GB" sz="2400" dirty="0">
                <a:latin typeface="Times New Roman"/>
                <a:ea typeface="Times New Roman"/>
                <a:cs typeface="Times New Roman"/>
                <a:sym typeface="Times New Roman"/>
              </a:rPr>
              <a:t> to achieve reliable results. </a:t>
            </a:r>
          </a:p>
          <a:p>
            <a:pPr marL="228600" lvl="0" indent="-228600" algn="just">
              <a:spcBef>
                <a:spcPts val="0"/>
              </a:spcBef>
              <a:buSzPts val="2400"/>
            </a:pPr>
            <a:endParaRPr lang="en-GB" sz="2400" dirty="0">
              <a:latin typeface="Times New Roman"/>
              <a:ea typeface="Times New Roman"/>
              <a:cs typeface="Times New Roman"/>
              <a:sym typeface="Times New Roman"/>
            </a:endParaRPr>
          </a:p>
          <a:p>
            <a:pPr marL="228600" lvl="0" indent="-228600" algn="just">
              <a:spcBef>
                <a:spcPts val="0"/>
              </a:spcBef>
              <a:buSzPts val="2400"/>
            </a:pPr>
            <a:r>
              <a:rPr lang="en-GB" sz="2400" dirty="0">
                <a:latin typeface="Times New Roman"/>
                <a:ea typeface="Times New Roman"/>
                <a:cs typeface="Times New Roman"/>
                <a:sym typeface="Times New Roman"/>
              </a:rPr>
              <a:t>The limitations of these existing systems highlight the need for more advanced approaches to enhance prediction accuracy.</a:t>
            </a:r>
          </a:p>
          <a:p>
            <a:pPr marL="228600" lvl="0" indent="-228600" algn="just" rtl="0">
              <a:lnSpc>
                <a:spcPct val="90000"/>
              </a:lnSpc>
              <a:spcBef>
                <a:spcPts val="0"/>
              </a:spcBef>
              <a:spcAft>
                <a:spcPts val="0"/>
              </a:spcAft>
              <a:buClr>
                <a:schemeClr val="dk1"/>
              </a:buClr>
              <a:buSzPts val="2400"/>
              <a:buChar char="•"/>
            </a:pPr>
            <a:endParaRPr sz="2400">
              <a:latin typeface="Times New Roman" pitchFamily="18" charset="0"/>
              <a:ea typeface="Times New Roman"/>
              <a:cs typeface="Times New Roman" pitchFamily="18" charset="0"/>
              <a:sym typeface="Times New Roman"/>
            </a:endParaRPr>
          </a:p>
        </p:txBody>
      </p:sp>
      <p:sp>
        <p:nvSpPr>
          <p:cNvPr id="126" name="Google Shape;1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127" name="Google Shape;127;p17"/>
          <p:cNvSpPr txBox="1">
            <a:spLocks noGrp="1"/>
          </p:cNvSpPr>
          <p:nvPr>
            <p:ph type="ftr" idx="11"/>
          </p:nvPr>
        </p:nvSpPr>
        <p:spPr>
          <a:xfrm>
            <a:off x="-897293" y="6326351"/>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25/04/2024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                   </a:t>
            </a:r>
            <a:r>
              <a:rPr lang="en-US" sz="3600" b="1" dirty="0">
                <a:latin typeface="Times New Roman"/>
                <a:ea typeface="Times New Roman"/>
                <a:cs typeface="Times New Roman"/>
                <a:sym typeface="Times New Roman"/>
              </a:rPr>
              <a:t>DISADVANTAGES </a:t>
            </a:r>
            <a:endParaRPr sz="3600"/>
          </a:p>
        </p:txBody>
      </p:sp>
      <p:sp>
        <p:nvSpPr>
          <p:cNvPr id="133" name="Google Shape;13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just" rtl="0">
              <a:spcBef>
                <a:spcPts val="1000"/>
              </a:spcBef>
              <a:spcAft>
                <a:spcPts val="0"/>
              </a:spcAft>
              <a:buClr>
                <a:srgbClr val="111111"/>
              </a:buClr>
              <a:buSzPts val="2400"/>
              <a:buFont typeface="Noto Sans Symbols"/>
              <a:buChar char="⮚"/>
            </a:pPr>
            <a:r>
              <a:rPr lang="en-US" sz="2400" dirty="0">
                <a:latin typeface="Times New Roman" pitchFamily="18" charset="0"/>
                <a:ea typeface="Arial"/>
                <a:cs typeface="Times New Roman" pitchFamily="18" charset="0"/>
                <a:sym typeface="Arial"/>
              </a:rPr>
              <a:t>Lower Accuracy</a:t>
            </a:r>
            <a:endParaRPr sz="2400">
              <a:latin typeface="Times New Roman" pitchFamily="18" charset="0"/>
              <a:ea typeface="Arial"/>
              <a:cs typeface="Times New Roman" pitchFamily="18" charset="0"/>
              <a:sym typeface="Arial"/>
            </a:endParaRPr>
          </a:p>
          <a:p>
            <a:pPr marL="457200" lvl="0" indent="0" algn="just" rtl="0">
              <a:spcBef>
                <a:spcPts val="1000"/>
              </a:spcBef>
              <a:spcAft>
                <a:spcPts val="0"/>
              </a:spcAft>
              <a:buNone/>
            </a:pPr>
            <a:endParaRPr sz="2400">
              <a:latin typeface="Times New Roman" pitchFamily="18" charset="0"/>
              <a:ea typeface="Arial"/>
              <a:cs typeface="Times New Roman" pitchFamily="18" charset="0"/>
              <a:sym typeface="Arial"/>
            </a:endParaRPr>
          </a:p>
          <a:p>
            <a:pPr marL="457200" lvl="0" indent="-381000" algn="just" rtl="0">
              <a:spcBef>
                <a:spcPts val="1000"/>
              </a:spcBef>
              <a:spcAft>
                <a:spcPts val="0"/>
              </a:spcAft>
              <a:buClr>
                <a:srgbClr val="111111"/>
              </a:buClr>
              <a:buSzPts val="2400"/>
              <a:buFont typeface="Noto Sans Symbols"/>
              <a:buChar char="⮚"/>
            </a:pPr>
            <a:r>
              <a:rPr lang="en-US" sz="2400" dirty="0">
                <a:latin typeface="Times New Roman" pitchFamily="18" charset="0"/>
                <a:ea typeface="Arial"/>
                <a:cs typeface="Times New Roman" pitchFamily="18" charset="0"/>
                <a:sym typeface="Arial"/>
              </a:rPr>
              <a:t>High Data Prep Needs</a:t>
            </a:r>
            <a:endParaRPr sz="2400">
              <a:latin typeface="Times New Roman" pitchFamily="18" charset="0"/>
              <a:ea typeface="Arial"/>
              <a:cs typeface="Times New Roman" pitchFamily="18" charset="0"/>
              <a:sym typeface="Arial"/>
            </a:endParaRPr>
          </a:p>
          <a:p>
            <a:pPr marL="457200" lvl="0" indent="0" algn="just" rtl="0">
              <a:spcBef>
                <a:spcPts val="1000"/>
              </a:spcBef>
              <a:spcAft>
                <a:spcPts val="0"/>
              </a:spcAft>
              <a:buNone/>
            </a:pPr>
            <a:endParaRPr sz="2400">
              <a:latin typeface="Times New Roman" pitchFamily="18" charset="0"/>
              <a:ea typeface="Arial"/>
              <a:cs typeface="Times New Roman" pitchFamily="18" charset="0"/>
              <a:sym typeface="Arial"/>
            </a:endParaRPr>
          </a:p>
          <a:p>
            <a:pPr marL="457200" lvl="0" indent="-381000" algn="just" rtl="0">
              <a:spcBef>
                <a:spcPts val="1000"/>
              </a:spcBef>
              <a:spcAft>
                <a:spcPts val="0"/>
              </a:spcAft>
              <a:buClr>
                <a:srgbClr val="111111"/>
              </a:buClr>
              <a:buSzPts val="2400"/>
              <a:buFont typeface="Noto Sans Symbols"/>
              <a:buChar char="⮚"/>
            </a:pPr>
            <a:r>
              <a:rPr lang="en-US" sz="2400" dirty="0">
                <a:latin typeface="Times New Roman" pitchFamily="18" charset="0"/>
                <a:ea typeface="Arial"/>
                <a:cs typeface="Times New Roman" pitchFamily="18" charset="0"/>
                <a:sym typeface="Arial"/>
              </a:rPr>
              <a:t>Poor at Complex Patterns</a:t>
            </a:r>
            <a:endParaRPr sz="2400">
              <a:latin typeface="Times New Roman" pitchFamily="18" charset="0"/>
              <a:ea typeface="Arial"/>
              <a:cs typeface="Times New Roman" pitchFamily="18" charset="0"/>
              <a:sym typeface="Arial"/>
            </a:endParaRPr>
          </a:p>
          <a:p>
            <a:pPr marL="457200" lvl="0" indent="0" algn="just" rtl="0">
              <a:spcBef>
                <a:spcPts val="1000"/>
              </a:spcBef>
              <a:spcAft>
                <a:spcPts val="0"/>
              </a:spcAft>
              <a:buNone/>
            </a:pPr>
            <a:endParaRPr sz="2400">
              <a:latin typeface="Times New Roman" pitchFamily="18" charset="0"/>
              <a:ea typeface="Arial"/>
              <a:cs typeface="Times New Roman" pitchFamily="18" charset="0"/>
              <a:sym typeface="Arial"/>
            </a:endParaRPr>
          </a:p>
          <a:p>
            <a:pPr marL="457200" lvl="0" indent="-381000" algn="just" rtl="0">
              <a:spcBef>
                <a:spcPts val="1000"/>
              </a:spcBef>
              <a:spcAft>
                <a:spcPts val="0"/>
              </a:spcAft>
              <a:buClr>
                <a:srgbClr val="111111"/>
              </a:buClr>
              <a:buSzPts val="2400"/>
              <a:buFont typeface="Noto Sans Symbols"/>
              <a:buChar char="⮚"/>
            </a:pPr>
            <a:r>
              <a:rPr lang="en-US" sz="2400" dirty="0">
                <a:latin typeface="Times New Roman" pitchFamily="18" charset="0"/>
                <a:ea typeface="Arial"/>
                <a:cs typeface="Times New Roman" pitchFamily="18" charset="0"/>
                <a:sym typeface="Arial"/>
              </a:rPr>
              <a:t>Less Robust</a:t>
            </a:r>
            <a:endParaRPr sz="2400">
              <a:solidFill>
                <a:srgbClr val="111111"/>
              </a:solidFill>
              <a:highlight>
                <a:schemeClr val="lt1"/>
              </a:highlight>
              <a:latin typeface="Times New Roman" pitchFamily="18" charset="0"/>
              <a:ea typeface="Times New Roman"/>
              <a:cs typeface="Times New Roman" pitchFamily="18" charset="0"/>
              <a:sym typeface="Times New Roman"/>
            </a:endParaRPr>
          </a:p>
          <a:p>
            <a:pPr marL="457200" lvl="0" indent="0" algn="just" rtl="0">
              <a:spcBef>
                <a:spcPts val="1000"/>
              </a:spcBef>
              <a:spcAft>
                <a:spcPts val="0"/>
              </a:spcAft>
              <a:buNone/>
            </a:pPr>
            <a:endParaRPr sz="2400">
              <a:solidFill>
                <a:srgbClr val="111111"/>
              </a:solidFill>
              <a:highlight>
                <a:srgbClr val="FFFFFF"/>
              </a:highlight>
              <a:latin typeface="Times New Roman"/>
              <a:ea typeface="Times New Roman"/>
              <a:cs typeface="Times New Roman"/>
              <a:sym typeface="Times New Roman"/>
            </a:endParaRPr>
          </a:p>
          <a:p>
            <a:pPr marL="228600" lvl="0" indent="-76200" algn="just" rtl="0">
              <a:lnSpc>
                <a:spcPct val="90000"/>
              </a:lnSpc>
              <a:spcBef>
                <a:spcPts val="1000"/>
              </a:spcBef>
              <a:spcAft>
                <a:spcPts val="0"/>
              </a:spcAft>
              <a:buClr>
                <a:schemeClr val="dk1"/>
              </a:buClr>
              <a:buSzPts val="2400"/>
              <a:buFont typeface="Noto Sans Symbols"/>
              <a:buNone/>
            </a:pPr>
            <a:endParaRPr sz="2400">
              <a:solidFill>
                <a:srgbClr val="111111"/>
              </a:solidFill>
              <a:highlight>
                <a:srgbClr val="FFFFFF"/>
              </a:highlight>
              <a:latin typeface="Times New Roman"/>
              <a:ea typeface="Times New Roman"/>
              <a:cs typeface="Times New Roman"/>
              <a:sym typeface="Times New Roman"/>
            </a:endParaRPr>
          </a:p>
          <a:p>
            <a:pPr marL="0" lvl="0" indent="0" algn="just" rtl="0">
              <a:lnSpc>
                <a:spcPct val="90000"/>
              </a:lnSpc>
              <a:spcBef>
                <a:spcPts val="1000"/>
              </a:spcBef>
              <a:spcAft>
                <a:spcPts val="0"/>
              </a:spcAft>
              <a:buClr>
                <a:srgbClr val="111111"/>
              </a:buClr>
              <a:buSzPts val="2400"/>
              <a:buNone/>
            </a:pPr>
            <a:endParaRPr sz="2400">
              <a:latin typeface="Times New Roman"/>
              <a:ea typeface="Times New Roman"/>
              <a:cs typeface="Times New Roman"/>
              <a:sym typeface="Times New Roman"/>
            </a:endParaRPr>
          </a:p>
        </p:txBody>
      </p:sp>
      <p:sp>
        <p:nvSpPr>
          <p:cNvPr id="134" name="Google Shape;1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23/01/2024 </a:t>
            </a:r>
            <a:endParaRPr/>
          </a:p>
        </p:txBody>
      </p:sp>
      <p:sp>
        <p:nvSpPr>
          <p:cNvPr id="135" name="Google Shape;1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Times New Roman"/>
              <a:buNone/>
            </a:pPr>
            <a:r>
              <a:rPr lang="en-US" sz="3600" b="1" dirty="0">
                <a:latin typeface="Times New Roman"/>
                <a:ea typeface="Times New Roman"/>
                <a:cs typeface="Times New Roman"/>
                <a:sym typeface="Times New Roman"/>
              </a:rPr>
              <a:t>PROPOSED SYSTEM</a:t>
            </a:r>
            <a:endParaRPr/>
          </a:p>
        </p:txBody>
      </p:sp>
      <p:sp>
        <p:nvSpPr>
          <p:cNvPr id="141" name="Google Shape;141;p19"/>
          <p:cNvSpPr txBox="1">
            <a:spLocks noGrp="1"/>
          </p:cNvSpPr>
          <p:nvPr>
            <p:ph type="body" idx="1"/>
          </p:nvPr>
        </p:nvSpPr>
        <p:spPr>
          <a:xfrm>
            <a:off x="838200" y="1455576"/>
            <a:ext cx="10515600" cy="4721387"/>
          </a:xfrm>
          <a:prstGeom prst="rect">
            <a:avLst/>
          </a:prstGeom>
          <a:noFill/>
          <a:ln>
            <a:noFill/>
          </a:ln>
        </p:spPr>
        <p:txBody>
          <a:bodyPr spcFirstLastPara="1" wrap="square" lIns="91425" tIns="45700" rIns="91425" bIns="45700" anchor="t" anchorCtr="0">
            <a:noAutofit/>
          </a:bodyPr>
          <a:lstStyle/>
          <a:p>
            <a:pPr marL="457200" lvl="0" indent="-381000" algn="just" rtl="0">
              <a:lnSpc>
                <a:spcPct val="115000"/>
              </a:lnSpc>
              <a:spcBef>
                <a:spcPts val="1200"/>
              </a:spcBef>
              <a:spcAft>
                <a:spcPts val="0"/>
              </a:spcAft>
              <a:buSzPts val="2400"/>
              <a:buChar char="•"/>
            </a:pPr>
            <a:r>
              <a:rPr lang="en-US" sz="2400" dirty="0">
                <a:latin typeface="Times New Roman"/>
                <a:ea typeface="Times New Roman"/>
                <a:cs typeface="Times New Roman"/>
                <a:sym typeface="Times New Roman"/>
              </a:rPr>
              <a:t>The proposed system employs advanced machine learning techniques, specifically integrating the </a:t>
            </a:r>
            <a:r>
              <a:rPr lang="en-US" sz="2400" dirty="0" err="1">
                <a:latin typeface="Times New Roman"/>
                <a:ea typeface="Times New Roman"/>
                <a:cs typeface="Times New Roman"/>
                <a:sym typeface="Times New Roman"/>
              </a:rPr>
              <a:t>XGBoost</a:t>
            </a:r>
            <a:r>
              <a:rPr lang="en-US" sz="2400" dirty="0">
                <a:latin typeface="Times New Roman"/>
                <a:ea typeface="Times New Roman"/>
                <a:cs typeface="Times New Roman"/>
                <a:sym typeface="Times New Roman"/>
              </a:rPr>
              <a:t> algorithm to enhance CKD prediction. </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Char char="•"/>
            </a:pPr>
            <a:r>
              <a:rPr lang="en-US" sz="2400" dirty="0" err="1">
                <a:latin typeface="Times New Roman"/>
                <a:ea typeface="Times New Roman"/>
                <a:cs typeface="Times New Roman"/>
                <a:sym typeface="Times New Roman"/>
              </a:rPr>
              <a:t>XGBoost</a:t>
            </a:r>
            <a:r>
              <a:rPr lang="en-US" sz="2400" dirty="0">
                <a:latin typeface="Times New Roman"/>
                <a:ea typeface="Times New Roman"/>
                <a:cs typeface="Times New Roman"/>
                <a:sym typeface="Times New Roman"/>
              </a:rPr>
              <a:t> is known for its high performance and accuracy in classification tasks. by incorporating </a:t>
            </a:r>
            <a:r>
              <a:rPr lang="en-US" sz="2400" dirty="0" err="1">
                <a:latin typeface="Times New Roman"/>
                <a:ea typeface="Times New Roman"/>
                <a:cs typeface="Times New Roman"/>
                <a:sym typeface="Times New Roman"/>
              </a:rPr>
              <a:t>XGBoost</a:t>
            </a:r>
            <a:r>
              <a:rPr lang="en-US" sz="2400" dirty="0">
                <a:latin typeface="Times New Roman"/>
                <a:ea typeface="Times New Roman"/>
                <a:cs typeface="Times New Roman"/>
                <a:sym typeface="Times New Roman"/>
              </a:rPr>
              <a:t>, the system aims to improve prediction accuracy and handle complex patterns in CKD data more effectively. </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Char char="•"/>
            </a:pPr>
            <a:r>
              <a:rPr lang="en-US" sz="2400" dirty="0">
                <a:latin typeface="Times New Roman"/>
                <a:ea typeface="Times New Roman"/>
                <a:cs typeface="Times New Roman"/>
                <a:sym typeface="Times New Roman"/>
              </a:rPr>
              <a:t>This approach directly addresses the limitations of existing models by providing more reliable and accurate predictions for CKD.</a:t>
            </a:r>
            <a:endParaRPr sz="2400">
              <a:latin typeface="Times New Roman"/>
              <a:ea typeface="Times New Roman"/>
              <a:cs typeface="Times New Roman"/>
              <a:sym typeface="Times New Roman"/>
            </a:endParaRPr>
          </a:p>
          <a:p>
            <a:pPr marL="457200" lvl="0" indent="-381000" algn="just" rtl="0">
              <a:lnSpc>
                <a:spcPct val="115000"/>
              </a:lnSpc>
              <a:spcBef>
                <a:spcPts val="0"/>
              </a:spcBef>
              <a:spcAft>
                <a:spcPts val="0"/>
              </a:spcAft>
              <a:buSzPts val="2400"/>
              <a:buFont typeface="Times New Roman"/>
              <a:buChar char="•"/>
            </a:pPr>
            <a:r>
              <a:rPr lang="en-US" sz="2400" dirty="0">
                <a:latin typeface="Times New Roman"/>
                <a:ea typeface="Times New Roman"/>
                <a:cs typeface="Times New Roman"/>
                <a:sym typeface="Times New Roman"/>
              </a:rPr>
              <a:t> It implements Machine Learning algorithms under the Gradient Boosting framework.</a:t>
            </a:r>
            <a:endParaRPr sz="2400">
              <a:latin typeface="Times New Roman"/>
              <a:ea typeface="Times New Roman"/>
              <a:cs typeface="Times New Roman"/>
              <a:sym typeface="Times New Roman"/>
            </a:endParaRPr>
          </a:p>
          <a:p>
            <a:pPr marL="457200" lvl="0" indent="0" algn="just" rtl="0">
              <a:lnSpc>
                <a:spcPct val="90000"/>
              </a:lnSpc>
              <a:spcBef>
                <a:spcPts val="1200"/>
              </a:spcBef>
              <a:spcAft>
                <a:spcPts val="0"/>
              </a:spcAft>
              <a:buNone/>
            </a:pPr>
            <a:endParaRPr sz="2400">
              <a:latin typeface="Times New Roman"/>
              <a:ea typeface="Times New Roman"/>
              <a:cs typeface="Times New Roman"/>
              <a:sym typeface="Times New Roman"/>
            </a:endParaRPr>
          </a:p>
        </p:txBody>
      </p:sp>
      <p:sp>
        <p:nvSpPr>
          <p:cNvPr id="142" name="Google Shape;14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23/01/2024 </a:t>
            </a:r>
            <a:endParaRPr/>
          </a:p>
        </p:txBody>
      </p:sp>
      <p:sp>
        <p:nvSpPr>
          <p:cNvPr id="143" name="Google Shape;1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Times New Roman"/>
              <a:buNone/>
            </a:pPr>
            <a:r>
              <a:rPr lang="en-US" sz="3600" b="1" dirty="0">
                <a:latin typeface="Times New Roman"/>
                <a:ea typeface="Times New Roman"/>
                <a:cs typeface="Times New Roman"/>
                <a:sym typeface="Times New Roman"/>
              </a:rPr>
              <a:t>                   ADVANTAGES</a:t>
            </a:r>
            <a:endParaRPr sz="3600"/>
          </a:p>
        </p:txBody>
      </p:sp>
      <p:sp>
        <p:nvSpPr>
          <p:cNvPr id="157" name="Google Shape;15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81000" algn="just" rtl="0">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High Accuracy</a:t>
            </a:r>
            <a:endParaRPr sz="2400">
              <a:latin typeface="Times New Roman"/>
              <a:ea typeface="Times New Roman"/>
              <a:cs typeface="Times New Roman"/>
              <a:sym typeface="Times New Roman"/>
            </a:endParaRPr>
          </a:p>
          <a:p>
            <a:pPr marL="457200" lvl="0" indent="0" algn="just" rtl="0">
              <a:spcBef>
                <a:spcPts val="0"/>
              </a:spcBef>
              <a:spcAft>
                <a:spcPts val="0"/>
              </a:spcAft>
              <a:buNone/>
            </a:pP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Complexity</a:t>
            </a:r>
            <a:endParaRPr sz="2400">
              <a:latin typeface="Times New Roman"/>
              <a:ea typeface="Times New Roman"/>
              <a:cs typeface="Times New Roman"/>
              <a:sym typeface="Times New Roman"/>
            </a:endParaRPr>
          </a:p>
          <a:p>
            <a:pPr marL="457200" lvl="0" indent="0" algn="just" rtl="0">
              <a:spcBef>
                <a:spcPts val="0"/>
              </a:spcBef>
              <a:spcAft>
                <a:spcPts val="0"/>
              </a:spcAft>
              <a:buNone/>
            </a:pP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Robustness</a:t>
            </a:r>
            <a:endParaRPr sz="2400">
              <a:latin typeface="Times New Roman"/>
              <a:ea typeface="Times New Roman"/>
              <a:cs typeface="Times New Roman"/>
              <a:sym typeface="Times New Roman"/>
            </a:endParaRPr>
          </a:p>
          <a:p>
            <a:pPr marL="457200" lvl="0" indent="0" algn="just" rtl="0">
              <a:spcBef>
                <a:spcPts val="0"/>
              </a:spcBef>
              <a:spcAft>
                <a:spcPts val="0"/>
              </a:spcAft>
              <a:buNone/>
            </a:pPr>
            <a:endParaRPr sz="2400">
              <a:latin typeface="Times New Roman"/>
              <a:ea typeface="Times New Roman"/>
              <a:cs typeface="Times New Roman"/>
              <a:sym typeface="Times New Roman"/>
            </a:endParaRPr>
          </a:p>
          <a:p>
            <a:pPr marL="457200" lvl="0" indent="-381000" algn="just" rtl="0">
              <a:spcBef>
                <a:spcPts val="0"/>
              </a:spcBef>
              <a:spcAft>
                <a:spcPts val="0"/>
              </a:spcAft>
              <a:buSzPts val="2400"/>
              <a:buFont typeface="Noto Sans Symbols"/>
              <a:buChar char="⮚"/>
            </a:pPr>
            <a:r>
              <a:rPr lang="en-US" sz="2400" dirty="0">
                <a:latin typeface="Times New Roman"/>
                <a:ea typeface="Times New Roman"/>
                <a:cs typeface="Times New Roman"/>
                <a:sym typeface="Times New Roman"/>
              </a:rPr>
              <a:t>Efficiency</a:t>
            </a:r>
            <a:endParaRPr sz="2400">
              <a:latin typeface="Times New Roman"/>
              <a:ea typeface="Times New Roman"/>
              <a:cs typeface="Times New Roman"/>
              <a:sym typeface="Times New Roman"/>
            </a:endParaRPr>
          </a:p>
          <a:p>
            <a:pPr marL="457200" lvl="0" indent="0" algn="just" rtl="0">
              <a:lnSpc>
                <a:spcPct val="90000"/>
              </a:lnSpc>
              <a:spcBef>
                <a:spcPts val="0"/>
              </a:spcBef>
              <a:spcAft>
                <a:spcPts val="0"/>
              </a:spcAft>
              <a:buNone/>
            </a:pPr>
            <a:endParaRPr sz="2400">
              <a:latin typeface="Times New Roman"/>
              <a:ea typeface="Times New Roman"/>
              <a:cs typeface="Times New Roman"/>
              <a:sym typeface="Times New Roman"/>
            </a:endParaRPr>
          </a:p>
        </p:txBody>
      </p:sp>
      <p:sp>
        <p:nvSpPr>
          <p:cNvPr id="158" name="Google Shape;15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23/01/2024 </a:t>
            </a:r>
            <a:endParaRPr/>
          </a:p>
        </p:txBody>
      </p:sp>
      <p:sp>
        <p:nvSpPr>
          <p:cNvPr id="159" name="Google Shape;15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1519</Words>
  <Application>Microsoft Office PowerPoint</Application>
  <PresentationFormat>Widescreen</PresentationFormat>
  <Paragraphs>195</Paragraphs>
  <Slides>21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Noto Sans Symbols</vt:lpstr>
      <vt:lpstr>Times New Roman</vt:lpstr>
      <vt:lpstr>Office Theme</vt:lpstr>
      <vt:lpstr>PowerPoint Presentation</vt:lpstr>
      <vt:lpstr>OUTLINE </vt:lpstr>
      <vt:lpstr>                                  ABSTRACT</vt:lpstr>
      <vt:lpstr>INTRODUCTION</vt:lpstr>
      <vt:lpstr>LITERATURE SURVEY</vt:lpstr>
      <vt:lpstr>EXISTING SYSTEM </vt:lpstr>
      <vt:lpstr>                   DISADVANTAGES </vt:lpstr>
      <vt:lpstr>PROPOSED SYSTEM</vt:lpstr>
      <vt:lpstr>                   ADVANTAGES</vt:lpstr>
      <vt:lpstr>Algorithms Used:</vt:lpstr>
      <vt:lpstr>SYSTEM REQUIREMENTS</vt:lpstr>
      <vt:lpstr>BLOCK DIAGRAM</vt:lpstr>
      <vt:lpstr>TESTING</vt:lpstr>
      <vt:lpstr>PowerPoint Presentation</vt:lpstr>
      <vt:lpstr>RESULTS</vt:lpstr>
      <vt:lpstr>PowerPoint Presentation</vt:lpstr>
      <vt:lpstr>FUTURE SCOPE </vt:lpstr>
      <vt:lpstr>                          REFERENCES</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Anjali</dc:creator>
  <cp:lastModifiedBy>srikanthakuthota.97@gmail.com</cp:lastModifiedBy>
  <cp:revision>35</cp:revision>
  <dcterms:modified xsi:type="dcterms:W3CDTF">2024-08-12T17:31:40Z</dcterms:modified>
</cp:coreProperties>
</file>