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6" r:id="rId1"/>
  </p:sldMasterIdLst>
  <p:notesMasterIdLst>
    <p:notesMasterId r:id="rId13"/>
  </p:notesMasterIdLst>
  <p:sldIdLst>
    <p:sldId id="257" r:id="rId2"/>
    <p:sldId id="256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A2F2EC-5333-4B85-A71F-183CC3C5FF90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EED9210-B94D-4E9A-B055-6636C5C2DA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6516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8" name="Rectangle 7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 rot="5400000">
            <a:off x="10089390" y="1792223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/>
                </a:solidFill>
              </a:defRPr>
            </a:lvl1pPr>
          </a:lstStyle>
          <a:p>
            <a:fld id="{16C263AC-3740-4A20-9DC0-C710E80A663D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 rot="5400000">
            <a:off x="8959592" y="3226820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SUPER COMPUTER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1008" y="292608"/>
            <a:ext cx="838199" cy="767687"/>
          </a:xfrm>
        </p:spPr>
        <p:txBody>
          <a:bodyPr/>
          <a:lstStyle>
            <a:lvl1pPr>
              <a:defRPr sz="2800" b="0" i="0">
                <a:latin typeface="+mj-lt"/>
              </a:defRPr>
            </a:lvl1pPr>
          </a:lstStyle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91619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966674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6" y="553666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FC099-9383-42CA-9FC1-6F2155C8B62E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04661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063416"/>
            <a:ext cx="8825659" cy="1379755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213682-0D92-4075-8AD5-BA3CEA131408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062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5" name="Rectangle 14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3" name="TextBox 12"/>
          <p:cNvSpPr txBox="1"/>
          <p:nvPr/>
        </p:nvSpPr>
        <p:spPr>
          <a:xfrm>
            <a:off x="9719438" y="2631815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”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98295" y="591093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cs typeface="Arial"/>
              </a:defRPr>
            </a:lvl1pPr>
          </a:lstStyle>
          <a:p>
            <a:pPr lvl="0"/>
            <a:r>
              <a:rPr lang="en-US" sz="9600" dirty="0"/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0517"/>
            <a:ext cx="8453906" cy="2698249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25772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380C5-04B0-447B-BD02-2C04EA547745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32" name="Rectangle 3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25346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hd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33068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9F4937-DAC3-4DB0-BCAA-149745211C30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237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17299"/>
            <a:ext cx="312916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4" y="3193561"/>
            <a:ext cx="3129168" cy="283349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2"/>
            <a:ext cx="314538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93561"/>
            <a:ext cx="3145380" cy="283349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6700" y="2617299"/>
            <a:ext cx="3161029" cy="576261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6700" y="3193561"/>
            <a:ext cx="3164719" cy="28334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22" name="Straight Connector 21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1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0C4731-600F-44D5-8F5B-F892199A0B45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8565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2" y="4532845"/>
            <a:ext cx="30504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2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3" y="5109107"/>
            <a:ext cx="3050437" cy="91794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72537" y="4532846"/>
            <a:ext cx="3046766" cy="651156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3" y="2603500"/>
            <a:ext cx="2691241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68865" y="5184002"/>
            <a:ext cx="3050438" cy="84305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3434" y="4532847"/>
            <a:ext cx="3050438" cy="65115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3434" y="5184001"/>
            <a:ext cx="3050437" cy="843054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388153" y="2603500"/>
            <a:ext cx="0" cy="3517594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801905" y="2603500"/>
            <a:ext cx="0" cy="34925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79C46-FC3C-498C-AAA8-5B5B48856D8B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84816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973668"/>
            <a:ext cx="8825660" cy="706964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723C7-54B1-4A1E-995A-94D724DC834A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43399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Rectangle 7"/>
            <p:cNvSpPr/>
            <p:nvPr/>
          </p:nvSpPr>
          <p:spPr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76756" y="1278468"/>
            <a:ext cx="1413933" cy="4748589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8"/>
            <a:ext cx="6247546" cy="474859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04B695-A77B-4BC4-B210-39E24E40CE8B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4678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9B0173-E343-4040-A65C-745906FE42C1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234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677645"/>
            <a:ext cx="4351023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8" y="2677644"/>
            <a:ext cx="3755379" cy="2283823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3124F-2369-455B-8BB1-9A1255986580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439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6D4926-3299-4832-8020-185B4039FD3A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3986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0" y="3179762"/>
            <a:ext cx="4825159" cy="2840039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C024E-AD69-4936-87EE-0875EDE807F8}" type="datetime1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306427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6BF9C9-6479-40B3-91D0-F0157605AF89}" type="datetime1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8642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F7C10A-78D7-4E03-8C6E-4276BC5C5E7D}" type="datetime1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98387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295400"/>
            <a:ext cx="2793159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5" cy="45720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2895600"/>
            <a:ext cx="2793158" cy="312927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0586FD-FC17-45D0-B58F-BF22DCC5F01D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531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8" name="Rectangle 7"/>
            <p:cNvSpPr/>
            <p:nvPr/>
          </p:nvSpPr>
          <p:spPr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693332"/>
            <a:ext cx="3860260" cy="173566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5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6E18E8-A450-47AF-958B-37A1C1114949}" type="datetime1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2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-2373"/>
            <a:ext cx="12192000" cy="6867027"/>
            <a:chOff x="0" y="-2373"/>
            <a:chExt cx="12192000" cy="6867027"/>
          </a:xfrm>
        </p:grpSpPr>
        <p:sp>
          <p:nvSpPr>
            <p:cNvPr id="26" name="Rectangle 25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2000"/>
                    <a:hueMod val="108000"/>
                    <a:satMod val="164000"/>
                    <a:lumMod val="69000"/>
                  </a:schemeClr>
                  <a:schemeClr val="dk2">
                    <a:tint val="96000"/>
                    <a:hueMod val="90000"/>
                    <a:satMod val="130000"/>
                    <a:lumMod val="134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322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1000"/>
                  </a:schemeClr>
                </a:gs>
                <a:gs pos="75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175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8000"/>
                  </a:schemeClr>
                </a:gs>
                <a:gs pos="72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7000"/>
                  </a:schemeClr>
                </a:gs>
                <a:gs pos="69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7999412" y="-2373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73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74054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bg2">
                    <a:lumMod val="40000"/>
                    <a:lumOff val="60000"/>
                    <a:alpha val="14000"/>
                  </a:schemeClr>
                </a:gs>
                <a:gs pos="66000">
                  <a:schemeClr val="bg2">
                    <a:lumMod val="40000"/>
                    <a:lumOff val="60000"/>
                    <a:alpha val="0"/>
                  </a:schemeClr>
                </a:gs>
                <a:gs pos="36000">
                  <a:schemeClr val="bg2">
                    <a:lumMod val="40000"/>
                    <a:lumOff val="60000"/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0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1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3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2603500"/>
            <a:ext cx="8761412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0938" y="639406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BB5380C5-04B0-447B-BD02-2C04EA547745}" type="datetime1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8358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 b="1" i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  <a:latin typeface="+mn-lt"/>
              </a:defRPr>
            </a:lvl1pPr>
          </a:lstStyle>
          <a:p>
            <a:fld id="{F349D754-E913-4542-B1E3-39921B5A3D8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54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27" r:id="rId1"/>
    <p:sldLayoutId id="2147484028" r:id="rId2"/>
    <p:sldLayoutId id="2147484029" r:id="rId3"/>
    <p:sldLayoutId id="2147484030" r:id="rId4"/>
    <p:sldLayoutId id="2147484031" r:id="rId5"/>
    <p:sldLayoutId id="2147484032" r:id="rId6"/>
    <p:sldLayoutId id="2147484033" r:id="rId7"/>
    <p:sldLayoutId id="2147484034" r:id="rId8"/>
    <p:sldLayoutId id="2147484035" r:id="rId9"/>
    <p:sldLayoutId id="2147484036" r:id="rId10"/>
    <p:sldLayoutId id="2147484037" r:id="rId11"/>
    <p:sldLayoutId id="2147484038" r:id="rId12"/>
    <p:sldLayoutId id="2147484039" r:id="rId13"/>
    <p:sldLayoutId id="2147484040" r:id="rId14"/>
    <p:sldLayoutId id="2147484041" r:id="rId15"/>
    <p:sldLayoutId id="2147484042" r:id="rId16"/>
    <p:sldLayoutId id="2147484043" r:id="rId17"/>
  </p:sldLayoutIdLst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hf hd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microsoft.com/office/2007/relationships/hdphoto" Target="../media/hdphoto2.wdp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>
            <a:off x="244710" y="133631"/>
            <a:ext cx="405487" cy="324196"/>
          </a:xfrm>
        </p:spPr>
        <p:txBody>
          <a:bodyPr/>
          <a:lstStyle/>
          <a:p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31098" y="3153191"/>
            <a:ext cx="9256919" cy="2314727"/>
          </a:xfrm>
        </p:spPr>
      </p:pic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2070161" y="29721"/>
            <a:ext cx="373992" cy="207819"/>
          </a:xfrm>
        </p:spPr>
        <p:txBody>
          <a:bodyPr/>
          <a:lstStyle/>
          <a:p>
            <a:r>
              <a:rPr lang="en-US" sz="800" dirty="0" smtClean="0">
                <a:solidFill>
                  <a:schemeClr val="bg1"/>
                </a:solidFill>
              </a:rPr>
              <a:t>.</a:t>
            </a:r>
            <a:endParaRPr lang="en-US" sz="8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1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1204316" y="62575"/>
            <a:ext cx="2487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014864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 flipH="1" flipV="1">
            <a:off x="760099" y="295729"/>
            <a:ext cx="45719" cy="45719"/>
          </a:xfrm>
        </p:spPr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.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10</a:t>
            </a:fld>
            <a:endParaRPr lang="en-US"/>
          </a:p>
        </p:txBody>
      </p:sp>
      <p:pic>
        <p:nvPicPr>
          <p:cNvPr id="6148" name="Picture 4" descr="Any Questions&quot; Images – Browse 448 Stock Photos, Vectors, and Video | Adobe  Sto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5600" y="2599267"/>
            <a:ext cx="8806940" cy="32854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1635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7878" y="134170"/>
            <a:ext cx="183396" cy="323117"/>
          </a:xfrm>
        </p:spPr>
        <p:txBody>
          <a:bodyPr/>
          <a:lstStyle/>
          <a:p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-70659"/>
            <a:ext cx="91954" cy="141317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sz="800" dirty="0" smtClean="0"/>
              <a:t>.</a:t>
            </a:r>
            <a:endParaRPr lang="en-US" sz="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bg1"/>
                </a:solidFill>
              </a:rPr>
              <a:t>SUPER COMPUTER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11</a:t>
            </a:fld>
            <a:endParaRPr lang="en-US"/>
          </a:p>
        </p:txBody>
      </p:sp>
      <p:pic>
        <p:nvPicPr>
          <p:cNvPr id="1028" name="Picture 4" descr="Thank you illustration, YouTube, thank you, blue, text, trademark png |  PNGW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3323" y="2712105"/>
            <a:ext cx="6359419" cy="35806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24421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6868" y="676451"/>
            <a:ext cx="5577840" cy="953527"/>
          </a:xfrm>
        </p:spPr>
        <p:txBody>
          <a:bodyPr/>
          <a:lstStyle/>
          <a:p>
            <a:r>
              <a:rPr lang="en-US" sz="4800" b="1" dirty="0" smtClean="0"/>
              <a:t>SUPER COMPUTER</a:t>
            </a:r>
            <a:endParaRPr lang="en-US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49041" y="1851486"/>
            <a:ext cx="4879570" cy="3792856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Introduction to </a:t>
            </a:r>
            <a:r>
              <a:rPr lang="en-US" b="1" dirty="0" smtClean="0">
                <a:solidFill>
                  <a:schemeClr val="bg1"/>
                </a:solidFill>
              </a:rPr>
              <a:t>Supercomputers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Key Features of </a:t>
            </a:r>
            <a:r>
              <a:rPr lang="en-US" b="1" dirty="0" smtClean="0">
                <a:solidFill>
                  <a:schemeClr val="bg1"/>
                </a:solidFill>
              </a:rPr>
              <a:t>Supercomputers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How Supercomputers </a:t>
            </a:r>
            <a:r>
              <a:rPr lang="en-US" b="1" dirty="0" smtClean="0">
                <a:solidFill>
                  <a:schemeClr val="bg1"/>
                </a:solidFill>
              </a:rPr>
              <a:t>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Applications of </a:t>
            </a:r>
            <a:r>
              <a:rPr lang="en-US" b="1" dirty="0" smtClean="0">
                <a:solidFill>
                  <a:schemeClr val="bg1"/>
                </a:solidFill>
              </a:rPr>
              <a:t>Supercomputers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Famous </a:t>
            </a:r>
            <a:r>
              <a:rPr lang="en-US" b="1" dirty="0" smtClean="0">
                <a:solidFill>
                  <a:schemeClr val="bg1"/>
                </a:solidFill>
              </a:rPr>
              <a:t>Supercomputers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Challenges of </a:t>
            </a:r>
            <a:r>
              <a:rPr lang="en-US" b="1" dirty="0" smtClean="0">
                <a:solidFill>
                  <a:schemeClr val="bg1"/>
                </a:solidFill>
              </a:rPr>
              <a:t>Supercomputers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bg1"/>
                </a:solidFill>
              </a:rPr>
              <a:t>The Future of Supercomputers</a:t>
            </a:r>
          </a:p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147769" y="6360718"/>
            <a:ext cx="3859795" cy="304801"/>
          </a:xfrm>
        </p:spPr>
        <p:txBody>
          <a:bodyPr/>
          <a:lstStyle/>
          <a:p>
            <a:r>
              <a:rPr lang="en-US" b="1" dirty="0" smtClean="0"/>
              <a:t>SUPER COMPUTER</a:t>
            </a:r>
            <a:endParaRPr lang="en-US" b="1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0737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19007" y="928428"/>
            <a:ext cx="7997360" cy="706964"/>
          </a:xfrm>
        </p:spPr>
        <p:txBody>
          <a:bodyPr/>
          <a:lstStyle/>
          <a:p>
            <a:r>
              <a:rPr lang="en-US" b="1" dirty="0"/>
              <a:t>Introduction to Supercomputers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18521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What is a </a:t>
            </a:r>
            <a:r>
              <a:rPr lang="en-US" b="1" dirty="0" smtClean="0">
                <a:solidFill>
                  <a:schemeClr val="tx1"/>
                </a:solidFill>
              </a:rPr>
              <a:t>Supercomputer: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A supercomputer is a high-performance computing machine designed to perform tasks that require massive computational power.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sz="1600" dirty="0">
                <a:solidFill>
                  <a:schemeClr val="tx1"/>
                </a:solidFill>
              </a:rPr>
              <a:t>It has much more processing power than standard computers.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3</a:t>
            </a:fld>
            <a:endParaRPr lang="en-US"/>
          </a:p>
        </p:txBody>
      </p:sp>
      <p:pic>
        <p:nvPicPr>
          <p:cNvPr id="1027" name="Picture 3" descr="Supercomputer png images | PNGEg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1556" y1="6118" x2="23444" y2="1891"/>
                        <a14:foregroundMark x1="23444" y1="84872" x2="23111" y2="33815"/>
                        <a14:foregroundMark x1="68000" y1="5117" x2="77333" y2="2225"/>
                        <a14:foregroundMark x1="77333" y1="2225" x2="99556" y2="6563"/>
                        <a14:foregroundMark x1="77000" y1="84538" x2="76556" y2="2558"/>
                        <a14:foregroundMark x1="82667" y1="57620" x2="82667" y2="57620"/>
                        <a14:foregroundMark x1="98111" y1="39933" x2="99556" y2="37486"/>
                        <a14:foregroundMark x1="94556" y1="48943" x2="94556" y2="48943"/>
                        <a14:foregroundMark x1="99556" y1="40378" x2="99556" y2="40378"/>
                        <a14:foregroundMark x1="98111" y1="43159" x2="98111" y2="43159"/>
                        <a14:foregroundMark x1="99556" y1="44605" x2="99556" y2="4460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4262" y="4147025"/>
            <a:ext cx="2431042" cy="2428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52193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0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4979" y="949210"/>
            <a:ext cx="7332857" cy="706964"/>
          </a:xfrm>
        </p:spPr>
        <p:txBody>
          <a:bodyPr/>
          <a:lstStyle/>
          <a:p>
            <a:r>
              <a:rPr lang="en-US" b="1" dirty="0"/>
              <a:t>Key Features of Supercomputers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9792908" cy="189368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High Processing </a:t>
            </a:r>
            <a:r>
              <a:rPr lang="en-US" b="1" dirty="0" smtClean="0">
                <a:solidFill>
                  <a:schemeClr val="tx1"/>
                </a:solidFill>
              </a:rPr>
              <a:t>Power: </a:t>
            </a:r>
            <a:r>
              <a:rPr lang="en-US" sz="1600" dirty="0" smtClean="0">
                <a:solidFill>
                  <a:schemeClr val="tx1"/>
                </a:solidFill>
              </a:rPr>
              <a:t>Able </a:t>
            </a:r>
            <a:r>
              <a:rPr lang="en-US" sz="1600" dirty="0">
                <a:solidFill>
                  <a:schemeClr val="tx1"/>
                </a:solidFill>
              </a:rPr>
              <a:t>to perform billions or even trillions of calculations per </a:t>
            </a:r>
            <a:r>
              <a:rPr lang="en-US" dirty="0"/>
              <a:t>second.</a:t>
            </a:r>
            <a:endParaRPr lang="en-US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Parallel </a:t>
            </a:r>
            <a:r>
              <a:rPr lang="en-US" b="1" dirty="0" smtClean="0">
                <a:solidFill>
                  <a:schemeClr val="tx1"/>
                </a:solidFill>
              </a:rPr>
              <a:t>Processing: </a:t>
            </a:r>
            <a:r>
              <a:rPr lang="en-US" sz="1600" dirty="0" smtClean="0">
                <a:solidFill>
                  <a:schemeClr val="tx1"/>
                </a:solidFill>
              </a:rPr>
              <a:t>Uses </a:t>
            </a:r>
            <a:r>
              <a:rPr lang="en-US" sz="1600" dirty="0">
                <a:solidFill>
                  <a:schemeClr val="tx1"/>
                </a:solidFill>
              </a:rPr>
              <a:t>multiple processors simultaneously to handle large tasks.</a:t>
            </a:r>
            <a:endParaRPr lang="en-US" sz="1600" b="1" dirty="0" smtClean="0">
              <a:solidFill>
                <a:schemeClr val="tx1"/>
              </a:solidFill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Massive </a:t>
            </a:r>
            <a:r>
              <a:rPr lang="en-US" b="1" dirty="0" smtClean="0">
                <a:solidFill>
                  <a:schemeClr val="tx1"/>
                </a:solidFill>
              </a:rPr>
              <a:t>Storage: </a:t>
            </a:r>
            <a:r>
              <a:rPr lang="en-US" dirty="0" smtClean="0">
                <a:solidFill>
                  <a:schemeClr val="tx1"/>
                </a:solidFill>
              </a:rPr>
              <a:t>Can </a:t>
            </a:r>
            <a:r>
              <a:rPr lang="en-US" dirty="0">
                <a:solidFill>
                  <a:schemeClr val="tx1"/>
                </a:solidFill>
              </a:rPr>
              <a:t>store and process huge amounts of data</a:t>
            </a:r>
            <a:r>
              <a:rPr lang="en-US" dirty="0" smtClean="0">
                <a:solidFill>
                  <a:schemeClr val="tx1"/>
                </a:solidFill>
              </a:rPr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en-US" b="1" dirty="0">
              <a:solidFill>
                <a:schemeClr val="tx1"/>
              </a:solidFill>
            </a:endParaRPr>
          </a:p>
          <a:p>
            <a:pPr marL="0" indent="0">
              <a:lnSpc>
                <a:spcPct val="150000"/>
              </a:lnSpc>
              <a:buNone/>
            </a:pPr>
            <a:endParaRPr lang="en-US" b="1" dirty="0" smtClean="0">
              <a:solidFill>
                <a:schemeClr val="tx1"/>
              </a:solidFill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4</a:t>
            </a:fld>
            <a:endParaRPr lang="en-US"/>
          </a:p>
        </p:txBody>
      </p:sp>
      <p:pic>
        <p:nvPicPr>
          <p:cNvPr id="2052" name="Picture 4" descr="Supercomputer - an overview | ScienceDirect Topic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2812" y="4322618"/>
            <a:ext cx="3605694" cy="20692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22104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0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20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25563" y="983604"/>
            <a:ext cx="6659011" cy="706964"/>
          </a:xfrm>
        </p:spPr>
        <p:txBody>
          <a:bodyPr/>
          <a:lstStyle/>
          <a:p>
            <a:r>
              <a:rPr lang="en-US" b="1" dirty="0"/>
              <a:t>How Supercomputers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7464" y="2512060"/>
            <a:ext cx="8761412" cy="1802245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Parallel Architecture</a:t>
            </a:r>
            <a:r>
              <a:rPr lang="en-US" b="1" dirty="0" smtClean="0"/>
              <a:t>: </a:t>
            </a:r>
            <a:r>
              <a:rPr lang="en-US" sz="1600" dirty="0"/>
              <a:t>Supercomputers utilize thousands of processors working together.</a:t>
            </a:r>
            <a:endParaRPr lang="en-US" sz="1600" b="1" dirty="0" smtClean="0"/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/>
              <a:t>Complex </a:t>
            </a:r>
            <a:r>
              <a:rPr lang="en-US" b="1" dirty="0" smtClean="0"/>
              <a:t>Algorithms: </a:t>
            </a:r>
            <a:r>
              <a:rPr lang="en-US" sz="1600" dirty="0" smtClean="0"/>
              <a:t>Supercomputers </a:t>
            </a:r>
            <a:r>
              <a:rPr lang="en-US" sz="1600" dirty="0"/>
              <a:t>use sophisticated algorithms to solve highly complex problems.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5</a:t>
            </a:fld>
            <a:endParaRPr lang="en-US"/>
          </a:p>
        </p:txBody>
      </p:sp>
      <p:pic>
        <p:nvPicPr>
          <p:cNvPr id="3075" name="Picture 3" descr="Introduction to Parallel Computing Tutorial | HPC @ LLN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78040" y="4516754"/>
            <a:ext cx="4012298" cy="177598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7" name="Picture 5" descr="High Performance Computing Guide [Benefits &amp; Use Cases]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88636" y="4314304"/>
            <a:ext cx="3057913" cy="1957065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635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07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0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0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255" y="921585"/>
            <a:ext cx="7315716" cy="706964"/>
          </a:xfrm>
        </p:spPr>
        <p:txBody>
          <a:bodyPr/>
          <a:lstStyle/>
          <a:p>
            <a:r>
              <a:rPr lang="en-US" b="1" dirty="0" smtClean="0"/>
              <a:t>Applications of Supercomputers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5901" y="2512060"/>
            <a:ext cx="8761412" cy="1802245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Scientific Research</a:t>
            </a:r>
            <a:r>
              <a:rPr lang="en-US" dirty="0"/>
              <a:t>: </a:t>
            </a:r>
            <a:r>
              <a:rPr lang="en-US" sz="1600" dirty="0">
                <a:solidFill>
                  <a:schemeClr val="tx1"/>
                </a:solidFill>
              </a:rPr>
              <a:t>For simulations in physics, biology, and chemistry.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Weather Forecasting</a:t>
            </a:r>
            <a:r>
              <a:rPr lang="en-US" dirty="0"/>
              <a:t>: </a:t>
            </a:r>
            <a:r>
              <a:rPr lang="en-US" sz="1600" dirty="0">
                <a:solidFill>
                  <a:schemeClr val="tx1"/>
                </a:solidFill>
              </a:rPr>
              <a:t>Predicts weather patterns with high accuracy.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Medical Research</a:t>
            </a:r>
            <a:r>
              <a:rPr lang="en-US" dirty="0"/>
              <a:t>: </a:t>
            </a:r>
            <a:r>
              <a:rPr lang="en-US" sz="1600" dirty="0">
                <a:solidFill>
                  <a:schemeClr val="tx1"/>
                </a:solidFill>
              </a:rPr>
              <a:t>Used to simulate diseases and test drugs.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/>
              <a:t>Space Exploration</a:t>
            </a:r>
            <a:r>
              <a:rPr lang="en-US" sz="1600" dirty="0">
                <a:solidFill>
                  <a:schemeClr val="tx1"/>
                </a:solidFill>
              </a:rPr>
              <a:t>: Helps analyze data from space missions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6</a:t>
            </a:fld>
            <a:endParaRPr lang="en-US"/>
          </a:p>
        </p:txBody>
      </p:sp>
      <p:sp>
        <p:nvSpPr>
          <p:cNvPr id="6" name="AutoShape 2" descr="Partners - Jekyll Advance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7" name="AutoShape 4" descr="Partners - Jekyll Advance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102" name="Picture 6" descr="Partners - Jekyll Advance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32883" y="4536677"/>
            <a:ext cx="2339368" cy="1581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4" name="Picture 8" descr="Computer Science png images | PNGEgg"/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587" b="100000" l="575" r="100000">
                        <a14:foregroundMark x1="28161" y1="53666" x2="28736" y2="46041"/>
                        <a14:foregroundMark x1="21264" y1="55718" x2="12931" y2="53959"/>
                        <a14:foregroundMark x1="13506" y1="54252" x2="14080" y2="47214"/>
                        <a14:foregroundMark x1="17241" y1="55132" x2="32471" y2="34018"/>
                        <a14:foregroundMark x1="30460" y1="45748" x2="33908" y2="34311"/>
                        <a14:foregroundMark x1="37069" y1="38123" x2="38506" y2="28152"/>
                        <a14:foregroundMark x1="30172" y1="39883" x2="27874" y2="38123"/>
                        <a14:foregroundMark x1="23851" y1="39003" x2="22414" y2="29619"/>
                        <a14:foregroundMark x1="20977" y1="34604" x2="39368" y2="25513"/>
                        <a14:foregroundMark x1="39080" y1="19941" x2="25862" y2="31672"/>
                        <a14:foregroundMark x1="41092" y1="23167" x2="77874" y2="43109"/>
                        <a14:foregroundMark x1="19540" y1="60704" x2="79023" y2="70674"/>
                        <a14:foregroundMark x1="45115" y1="85337" x2="34195" y2="68328"/>
                        <a14:foregroundMark x1="66954" y1="69208" x2="41092" y2="85044"/>
                        <a14:foregroundMark x1="13506" y1="68622" x2="45690" y2="87097"/>
                        <a14:foregroundMark x1="19828" y1="60997" x2="13218" y2="69208"/>
                        <a14:foregroundMark x1="15230" y1="65982" x2="57759" y2="71554"/>
                        <a14:foregroundMark x1="49713" y1="85924" x2="58333" y2="83578"/>
                        <a14:foregroundMark x1="64368" y1="81525" x2="65805" y2="78592"/>
                        <a14:foregroundMark x1="71839" y1="75953" x2="61782" y2="77713"/>
                        <a14:foregroundMark x1="89368" y1="46041" x2="60920" y2="61877"/>
                        <a14:foregroundMark x1="65805" y1="21994" x2="70977" y2="58651"/>
                        <a14:foregroundMark x1="44540" y1="14956" x2="60057" y2="26979"/>
                        <a14:foregroundMark x1="58621" y1="17302" x2="52874" y2="20821"/>
                        <a14:foregroundMark x1="72701" y1="24340" x2="72989" y2="22287"/>
                        <a14:foregroundMark x1="67816" y1="22287" x2="73276" y2="24927"/>
                        <a14:foregroundMark x1="78736" y1="28739" x2="60920" y2="35484"/>
                        <a14:foregroundMark x1="52011" y1="43695" x2="64655" y2="36657"/>
                        <a14:foregroundMark x1="71552" y1="65689" x2="77299" y2="50733"/>
                        <a14:foregroundMark x1="81897" y1="53959" x2="81897" y2="59824"/>
                        <a14:foregroundMark x1="74425" y1="32258" x2="74425" y2="32258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4463" y="4432213"/>
            <a:ext cx="1879523" cy="18417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258912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10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4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4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4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61041" y="975906"/>
            <a:ext cx="5936520" cy="706964"/>
          </a:xfrm>
        </p:spPr>
        <p:txBody>
          <a:bodyPr/>
          <a:lstStyle/>
          <a:p>
            <a:r>
              <a:rPr lang="en-US" b="1" dirty="0"/>
              <a:t>Famous Supercomputers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5" y="2603500"/>
            <a:ext cx="8761412" cy="1394922"/>
          </a:xfrm>
        </p:spPr>
        <p:txBody>
          <a:bodyPr/>
          <a:lstStyle/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Fugaku (Japan): </a:t>
            </a:r>
            <a:r>
              <a:rPr lang="en-US" sz="1600" dirty="0">
                <a:solidFill>
                  <a:schemeClr val="tx1"/>
                </a:solidFill>
              </a:rPr>
              <a:t>Currently the fastest supercomputer in the world.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Summit (USA): </a:t>
            </a:r>
            <a:r>
              <a:rPr lang="en-US" sz="1600" dirty="0">
                <a:solidFill>
                  <a:schemeClr val="tx1"/>
                </a:solidFill>
              </a:rPr>
              <a:t>Used for research in AI, health, and climate change.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Sierra (USA): </a:t>
            </a:r>
            <a:r>
              <a:rPr lang="en-US" sz="1600" dirty="0">
                <a:solidFill>
                  <a:schemeClr val="tx1"/>
                </a:solidFill>
              </a:rPr>
              <a:t>Designed for nuclear </a:t>
            </a:r>
            <a:r>
              <a:rPr lang="en-US" sz="1600" dirty="0" smtClean="0">
                <a:solidFill>
                  <a:schemeClr val="tx1"/>
                </a:solidFill>
              </a:rPr>
              <a:t>weapons simulations.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7</a:t>
            </a:fld>
            <a:endParaRPr lang="en-US"/>
          </a:p>
        </p:txBody>
      </p:sp>
      <p:pic>
        <p:nvPicPr>
          <p:cNvPr id="5122" name="Picture 2" descr="FUGAKU｜Fugaku is made in Japan, blades, handle of the 3D knife, Carpentry  tools, Garden Tools, Cooking Tools, Tailor's Shears, Mikikajiya-Mura bran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4953" y="4156405"/>
            <a:ext cx="1743488" cy="15297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Summit Materials logo in transparent PNG and vectorized SVG formats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7114" y="4535118"/>
            <a:ext cx="2232187" cy="1002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ierra Official Site | Shop Active &amp; Outdoor Apparel, Footwear &amp; Gear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07220" y="4448233"/>
            <a:ext cx="2845320" cy="1493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230674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51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51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51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1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51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91753" y="920892"/>
            <a:ext cx="7506909" cy="706964"/>
          </a:xfrm>
        </p:spPr>
        <p:txBody>
          <a:bodyPr/>
          <a:lstStyle/>
          <a:p>
            <a:r>
              <a:rPr lang="en-US" b="1" dirty="0"/>
              <a:t>Challenges of Supercomputers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61881" cy="3416300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High Cost:</a:t>
            </a:r>
            <a:r>
              <a:rPr lang="en-US" dirty="0">
                <a:solidFill>
                  <a:schemeClr val="tx1"/>
                </a:solidFill>
              </a:rPr>
              <a:t> Building and maintaining supercomputers is extremely expensive.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Energy Consumption: </a:t>
            </a:r>
            <a:r>
              <a:rPr lang="en-US" dirty="0">
                <a:solidFill>
                  <a:schemeClr val="tx1"/>
                </a:solidFill>
              </a:rPr>
              <a:t>Supercomputers consume massive amounts of electricity.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Cooling Systems: </a:t>
            </a:r>
            <a:r>
              <a:rPr lang="en-US" dirty="0">
                <a:solidFill>
                  <a:schemeClr val="tx1"/>
                </a:solidFill>
              </a:rPr>
              <a:t>They require advanced cooling technology to prevent overheating.</a:t>
            </a:r>
          </a:p>
          <a:p>
            <a:pPr>
              <a:buFont typeface="Wingdings" panose="05000000000000000000" pitchFamily="2" charset="2"/>
              <a:buChar char="Ø"/>
            </a:pP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49138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58255" y="981980"/>
            <a:ext cx="7199338" cy="706964"/>
          </a:xfrm>
        </p:spPr>
        <p:txBody>
          <a:bodyPr/>
          <a:lstStyle/>
          <a:p>
            <a:r>
              <a:rPr lang="en-US" b="1" dirty="0"/>
              <a:t>The Future of Supercomputers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62773" y="2686628"/>
            <a:ext cx="8761412" cy="3190471"/>
          </a:xfrm>
        </p:spPr>
        <p:txBody>
          <a:bodyPr/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Quantum Computing: </a:t>
            </a:r>
            <a:r>
              <a:rPr lang="en-US" sz="1600" dirty="0">
                <a:solidFill>
                  <a:schemeClr val="tx1"/>
                </a:solidFill>
              </a:rPr>
              <a:t>Next-generation supercomputers could use quantum bits (qubits) to solve problems faster than ever before.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Increased Efficiency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New materials and design techniques may make supercomputers more energy-efficient and affordable.</a:t>
            </a: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b="1" dirty="0">
                <a:solidFill>
                  <a:schemeClr val="tx1"/>
                </a:solidFill>
              </a:rPr>
              <a:t>AI and Machine Learning: </a:t>
            </a:r>
            <a:r>
              <a:rPr lang="en-US" sz="1600" dirty="0">
                <a:solidFill>
                  <a:schemeClr val="tx1"/>
                </a:solidFill>
              </a:rPr>
              <a:t>Supercomputers will play a crucial role in advancing artificial intelligence and machine learning.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SUPER COMPUTER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9D754-E913-4542-B1E3-39921B5A3D8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1916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A3AB87EF-B655-4FFF-8D05-F333AD7F278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143</TotalTime>
  <Words>349</Words>
  <Application>Microsoft Office PowerPoint</Application>
  <PresentationFormat>Widescreen</PresentationFormat>
  <Paragraphs>64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Gothic</vt:lpstr>
      <vt:lpstr>Wingdings</vt:lpstr>
      <vt:lpstr>Wingdings 3</vt:lpstr>
      <vt:lpstr>Ion Boardroom</vt:lpstr>
      <vt:lpstr>.</vt:lpstr>
      <vt:lpstr>SUPER COMPUTER</vt:lpstr>
      <vt:lpstr>Introduction to Supercomputers</vt:lpstr>
      <vt:lpstr>Key Features of Supercomputers</vt:lpstr>
      <vt:lpstr>How Supercomputers Work</vt:lpstr>
      <vt:lpstr>Applications of Supercomputers</vt:lpstr>
      <vt:lpstr>Famous Supercomputers</vt:lpstr>
      <vt:lpstr>Challenges of Supercomputers</vt:lpstr>
      <vt:lpstr>The Future of Supercomputers</vt:lpstr>
      <vt:lpstr>.</vt:lpstr>
      <vt:lpstr>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AK</dc:creator>
  <cp:lastModifiedBy>AK</cp:lastModifiedBy>
  <cp:revision>17</cp:revision>
  <dcterms:created xsi:type="dcterms:W3CDTF">2025-01-28T09:23:21Z</dcterms:created>
  <dcterms:modified xsi:type="dcterms:W3CDTF">2025-01-29T08:19:04Z</dcterms:modified>
</cp:coreProperties>
</file>