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26"/>
  </p:notesMasterIdLst>
  <p:sldIdLst>
    <p:sldId id="256" r:id="rId5"/>
    <p:sldId id="318" r:id="rId6"/>
    <p:sldId id="300" r:id="rId7"/>
    <p:sldId id="320" r:id="rId8"/>
    <p:sldId id="310" r:id="rId9"/>
    <p:sldId id="304" r:id="rId10"/>
    <p:sldId id="306" r:id="rId11"/>
    <p:sldId id="307" r:id="rId12"/>
    <p:sldId id="308" r:id="rId13"/>
    <p:sldId id="323" r:id="rId14"/>
    <p:sldId id="309" r:id="rId15"/>
    <p:sldId id="321" r:id="rId16"/>
    <p:sldId id="311" r:id="rId17"/>
    <p:sldId id="313" r:id="rId18"/>
    <p:sldId id="315" r:id="rId19"/>
    <p:sldId id="322" r:id="rId20"/>
    <p:sldId id="312" r:id="rId21"/>
    <p:sldId id="314" r:id="rId22"/>
    <p:sldId id="316" r:id="rId23"/>
    <p:sldId id="317" r:id="rId24"/>
    <p:sldId id="319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Fira Code" panose="020B0809050000020004" pitchFamily="49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993"/>
    <a:srgbClr val="A067A0"/>
    <a:srgbClr val="FE0000"/>
    <a:srgbClr val="222030"/>
    <a:srgbClr val="478D77"/>
    <a:srgbClr val="035D9E"/>
    <a:srgbClr val="3E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235B33-DAC1-486A-8744-EABD18F88383}">
  <a:tblStyle styleId="{C9235B33-DAC1-486A-8744-EABD18F883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3" autoAdjust="0"/>
    <p:restoredTop sz="94227" autoAdjust="0"/>
  </p:normalViewPr>
  <p:slideViewPr>
    <p:cSldViewPr snapToGrid="0">
      <p:cViewPr>
        <p:scale>
          <a:sx n="90" d="100"/>
          <a:sy n="90" d="100"/>
        </p:scale>
        <p:origin x="64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Win % with Each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Method</a:t>
            </a:r>
            <a:endParaRPr lang="en-US" sz="2400" b="0" i="0" u="none" strike="noStrike" cap="none" dirty="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Civilians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 Voting</c:v>
                </c:pt>
                <c:pt idx="1">
                  <c:v>Voting by History</c:v>
                </c:pt>
                <c:pt idx="2">
                  <c:v>Voting Mechanism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0.60599999999999998</c:v>
                </c:pt>
                <c:pt idx="1">
                  <c:v>0.61150000000000004</c:v>
                </c:pt>
                <c:pt idx="2">
                  <c:v>0.53680000000000005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7-4B27-A2E2-7DA3B1E502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 Voting</c:v>
                </c:pt>
                <c:pt idx="1">
                  <c:v>Voting by History</c:v>
                </c:pt>
                <c:pt idx="2">
                  <c:v>Voting Mechanism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0.39400000000000002</c:v>
                </c:pt>
                <c:pt idx="1">
                  <c:v>0.38850000000000001</c:v>
                </c:pt>
                <c:pt idx="2">
                  <c:v>0.4632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87-4B27-A2E2-7DA3B1E50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1790127"/>
        <c:axId val="1663641775"/>
      </c:barChart>
      <c:catAx>
        <c:axId val="132179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pPr>
            <a:endParaRPr lang="en-US"/>
          </a:p>
        </c:txPr>
        <c:crossAx val="1663641775"/>
        <c:crosses val="autoZero"/>
        <c:auto val="1"/>
        <c:lblAlgn val="ctr"/>
        <c:lblOffset val="100"/>
        <c:noMultiLvlLbl val="0"/>
      </c:catAx>
      <c:valAx>
        <c:axId val="1663641775"/>
        <c:scaling>
          <c:orientation val="minMax"/>
          <c:max val="0.99"/>
          <c:min val="0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pPr>
            <a:endParaRPr lang="en-US"/>
          </a:p>
        </c:txPr>
        <c:crossAx val="132179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21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97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71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1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964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4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63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377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105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01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16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08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72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02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2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3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61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21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1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62" r:id="rId6"/>
    <p:sldLayoutId id="2147483669" r:id="rId7"/>
    <p:sldLayoutId id="2147483670" r:id="rId8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477701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Spy </a:t>
            </a:r>
            <a:r>
              <a:rPr lang="en" dirty="0">
                <a:solidFill>
                  <a:schemeClr val="accent2"/>
                </a:solidFill>
              </a:rPr>
              <a:t>‘Game’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80025" y="2884163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Muzammil Babar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4" y="4694725"/>
            <a:ext cx="5988388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# Presented to Professor Bruschi &amp; Professor Rana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59112" y="2208846"/>
            <a:ext cx="561382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[IT in Finance] 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2147568"/>
            <a:ext cx="506100" cy="2288593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the_code</a:t>
            </a:r>
            <a:r>
              <a:rPr lang="en" sz="1400" dirty="0">
                <a:solidFill>
                  <a:schemeClr val="accent3"/>
                </a:solidFill>
              </a:rPr>
              <a:t>.ipynb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game_explanation.ipynb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16" name="Picture 15" descr="A poster of a person with a hat and a bridge&#10;&#10;Description automatically generated">
            <a:extLst>
              <a:ext uri="{FF2B5EF4-FFF2-40B4-BE49-F238E27FC236}">
                <a16:creationId xmlns:a16="http://schemas.microsoft.com/office/drawing/2014/main" id="{A4785B3B-B1E0-FDF4-9190-D127A42682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t="14705" b="31742"/>
          <a:stretch/>
        </p:blipFill>
        <p:spPr>
          <a:xfrm>
            <a:off x="5344905" y="1157937"/>
            <a:ext cx="3634740" cy="2754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330929" y="448825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Output;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189386" y="3689657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330929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442436" y="1390435"/>
            <a:ext cx="760587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 1:['Player 2', 'Player 5', 'Player 3']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 voted out: Player 5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 2:['Player 2', 'Player 4', 'Player 3']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 3:['Player 4', 'Player 6', 'Player 1', 'Player 2']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 voted out: Player 1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 4:['Player 6', 'Player 4', 'Player 2', 'Player 3']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 5:['Player 3', 'Player 2', 'Player 4', 'Player 7', 'Player 6']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Spies wins: 3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Civilians wins: 2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Spies win the game!</a:t>
            </a:r>
          </a:p>
        </p:txBody>
      </p:sp>
    </p:spTree>
    <p:extLst>
      <p:ext uri="{BB962C8B-B14F-4D97-AF65-F5344CB8AC3E}">
        <p14:creationId xmlns:p14="http://schemas.microsoft.com/office/powerpoint/2010/main" val="166906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98362" y="647999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Results;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3073403" y="2140631"/>
            <a:ext cx="54634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Percentage of Spy wins: 39.40% </a:t>
            </a:r>
          </a:p>
          <a:p>
            <a:endParaRPr lang="en-US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Percentage of Civilian wins: 60.60%</a:t>
            </a:r>
            <a:endParaRPr lang="en-US" sz="1400" b="0" i="0" u="none" strike="noStrike" dirty="0">
              <a:solidFill>
                <a:srgbClr val="C76B29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" name="Google Shape;650;p34">
            <a:extLst>
              <a:ext uri="{FF2B5EF4-FFF2-40B4-BE49-F238E27FC236}">
                <a16:creationId xmlns:a16="http://schemas.microsoft.com/office/drawing/2014/main" id="{6E166FCA-CF25-D76F-A54C-DFF6C3CAF06E}"/>
              </a:ext>
            </a:extLst>
          </p:cNvPr>
          <p:cNvCxnSpPr>
            <a:cxnSpLocks/>
          </p:cNvCxnSpPr>
          <p:nvPr/>
        </p:nvCxnSpPr>
        <p:spPr>
          <a:xfrm>
            <a:off x="1414645" y="2276200"/>
            <a:ext cx="1658758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650;p34">
            <a:extLst>
              <a:ext uri="{FF2B5EF4-FFF2-40B4-BE49-F238E27FC236}">
                <a16:creationId xmlns:a16="http://schemas.microsoft.com/office/drawing/2014/main" id="{2A716683-FFC1-98AD-6C1F-C8D52CF0EA9E}"/>
              </a:ext>
            </a:extLst>
          </p:cNvPr>
          <p:cNvCxnSpPr>
            <a:cxnSpLocks/>
          </p:cNvCxnSpPr>
          <p:nvPr/>
        </p:nvCxnSpPr>
        <p:spPr>
          <a:xfrm>
            <a:off x="1408449" y="2733400"/>
            <a:ext cx="1664954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717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98362" y="647999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Adding Player History;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414645" y="1703120"/>
            <a:ext cx="71222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3D8FD1"/>
                </a:solidFill>
                <a:effectLst/>
                <a:latin typeface="Consolas" panose="020B0609020204030204" pitchFamily="49" charset="0"/>
              </a:rPr>
              <a:t>history_strategy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u="none" strike="noStrike" dirty="0" err="1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num_of_players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u="none" strike="noStrike" dirty="0" err="1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num_spies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, rounds)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players = [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"Player "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+ str(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num_of_players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US" sz="1400" b="0" i="0" u="none" strike="noStrike" dirty="0">
                <a:solidFill>
                  <a:srgbClr val="898EA4"/>
                </a:solidFill>
                <a:effectLst/>
                <a:latin typeface="Consolas" panose="020B0609020204030204" pitchFamily="49" charset="0"/>
              </a:rPr>
              <a:t>#iterating over the players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spies =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random.sample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(players,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num_spies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history = []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932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98362" y="647999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Recording Information in history</a:t>
            </a:r>
            <a:r>
              <a:rPr lang="en" sz="2400" dirty="0"/>
              <a:t>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414645" y="1703120"/>
            <a:ext cx="71222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   history = []</a:t>
            </a:r>
          </a:p>
          <a:p>
            <a:endParaRPr lang="en-US" sz="1400" b="0" i="0" u="none" strike="noStrike" dirty="0">
              <a:solidFill>
                <a:srgbClr val="979D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history.append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{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'round'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 round,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'players'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playing_players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'cards'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submitted_cards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}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endParaRPr lang="en-US" sz="1400" b="0" i="0" u="none" strike="noStrike" dirty="0">
              <a:solidFill>
                <a:srgbClr val="979DB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4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98362" y="647999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Identifying And Eliminating Suspects</a:t>
            </a:r>
            <a:r>
              <a:rPr lang="en" sz="2400" dirty="0"/>
              <a:t>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414645" y="1703120"/>
            <a:ext cx="71222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intersection_of_spywin_rounds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list(set(player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history_round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history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"Picture"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history_round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'cards'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player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history_round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'players'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]).intersection(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playing_players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intersection_of_spywin_rounds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suspect =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random.choice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intersection_of_spywin_rounds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players.remove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(suspect)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voted_out.append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(suspect)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endParaRPr lang="en-US" sz="1400" b="0" i="0" u="none" strike="noStrike" dirty="0">
              <a:solidFill>
                <a:srgbClr val="979DB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3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98362" y="647999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Results;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3073403" y="2140631"/>
            <a:ext cx="54634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Percentage of Spy wins: 38.85% </a:t>
            </a:r>
          </a:p>
          <a:p>
            <a:endParaRPr lang="en-US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Percentage of Civilian wins: 61.15%</a:t>
            </a:r>
            <a:endParaRPr lang="en-US" sz="1400" b="0" i="0" u="none" strike="noStrike" dirty="0">
              <a:solidFill>
                <a:srgbClr val="C76B29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" name="Google Shape;650;p34">
            <a:extLst>
              <a:ext uri="{FF2B5EF4-FFF2-40B4-BE49-F238E27FC236}">
                <a16:creationId xmlns:a16="http://schemas.microsoft.com/office/drawing/2014/main" id="{6E166FCA-CF25-D76F-A54C-DFF6C3CAF06E}"/>
              </a:ext>
            </a:extLst>
          </p:cNvPr>
          <p:cNvCxnSpPr>
            <a:cxnSpLocks/>
          </p:cNvCxnSpPr>
          <p:nvPr/>
        </p:nvCxnSpPr>
        <p:spPr>
          <a:xfrm>
            <a:off x="1414645" y="2276200"/>
            <a:ext cx="1658758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650;p34">
            <a:extLst>
              <a:ext uri="{FF2B5EF4-FFF2-40B4-BE49-F238E27FC236}">
                <a16:creationId xmlns:a16="http://schemas.microsoft.com/office/drawing/2014/main" id="{2A716683-FFC1-98AD-6C1F-C8D52CF0EA9E}"/>
              </a:ext>
            </a:extLst>
          </p:cNvPr>
          <p:cNvCxnSpPr>
            <a:cxnSpLocks/>
          </p:cNvCxnSpPr>
          <p:nvPr/>
        </p:nvCxnSpPr>
        <p:spPr>
          <a:xfrm>
            <a:off x="1408449" y="2733400"/>
            <a:ext cx="1664954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2645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98362" y="647999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Adding Player Behavior</a:t>
            </a:r>
            <a:r>
              <a:rPr lang="en" sz="2400" dirty="0"/>
              <a:t>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414645" y="1703120"/>
            <a:ext cx="71222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3D8FD1"/>
                </a:solidFill>
                <a:effectLst/>
                <a:latin typeface="Consolas" panose="020B0609020204030204" pitchFamily="49" charset="0"/>
              </a:rPr>
              <a:t>voting_mechanism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u="none" strike="noStrike" dirty="0" err="1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num_of_players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u="none" strike="noStrike" dirty="0" err="1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num_spies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, rounds)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players = [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"Player "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+ str(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num_of_players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spies =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random.sample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(players,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num_spies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spies_wins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civilians_wins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voted_out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[]</a:t>
            </a:r>
          </a:p>
        </p:txBody>
      </p:sp>
    </p:spTree>
    <p:extLst>
      <p:ext uri="{BB962C8B-B14F-4D97-AF65-F5344CB8AC3E}">
        <p14:creationId xmlns:p14="http://schemas.microsoft.com/office/powerpoint/2010/main" val="132698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330928" y="418500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Voting Mechanism</a:t>
            </a:r>
            <a:r>
              <a:rPr lang="en" sz="2400" dirty="0"/>
              <a:t>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208931" y="3821089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330929" y="1455913"/>
            <a:ext cx="0" cy="236517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330927" y="1192542"/>
            <a:ext cx="72059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votes = []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player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players: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vote_choices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list(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round_playing_players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# players will not vote themselves as suspects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player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vote_choices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vote_choices.remove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(player)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# spies will not vote out the other spies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player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spies: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vote_choices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[x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vote_choices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spies]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votes.append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random.choice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vote_choices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endParaRPr lang="en-US" sz="1400" b="0" i="0" u="none" strike="noStrike" dirty="0">
              <a:solidFill>
                <a:srgbClr val="979DB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5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330929" y="439566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Counting Votes</a:t>
            </a:r>
            <a:r>
              <a:rPr lang="en" sz="2400" dirty="0"/>
              <a:t>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742377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300679"/>
            <a:ext cx="0" cy="244169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414645" y="1300679"/>
            <a:ext cx="71222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count_dict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{}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vote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votes: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vote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count_dict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count_dict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[vote] +=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count_dict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[vote] = 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endParaRPr lang="en-US" dirty="0">
              <a:solidFill>
                <a:srgbClr val="C76B29"/>
              </a:solidFill>
              <a:latin typeface="Consolas" panose="020B0609020204030204" pitchFamily="49" charset="0"/>
            </a:endParaRPr>
          </a:p>
          <a:p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max_count_vote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max(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count_dict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, key=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count_dict.get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max_count_vote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endParaRPr lang="en-US" sz="1400" b="0" i="0" u="none" strike="noStrike" dirty="0">
              <a:solidFill>
                <a:srgbClr val="979DB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4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98362" y="647999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Results;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3073403" y="2140631"/>
            <a:ext cx="54634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Percentage of Spy wins: 46.32% </a:t>
            </a:r>
          </a:p>
          <a:p>
            <a:endParaRPr lang="en-US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Percentage of Civilian wins: 53.68%</a:t>
            </a:r>
            <a:endParaRPr lang="en-US" sz="1400" b="0" i="0" u="none" strike="noStrike" dirty="0">
              <a:solidFill>
                <a:srgbClr val="C76B29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" name="Google Shape;650;p34">
            <a:extLst>
              <a:ext uri="{FF2B5EF4-FFF2-40B4-BE49-F238E27FC236}">
                <a16:creationId xmlns:a16="http://schemas.microsoft.com/office/drawing/2014/main" id="{6E166FCA-CF25-D76F-A54C-DFF6C3CAF06E}"/>
              </a:ext>
            </a:extLst>
          </p:cNvPr>
          <p:cNvCxnSpPr>
            <a:cxnSpLocks/>
          </p:cNvCxnSpPr>
          <p:nvPr/>
        </p:nvCxnSpPr>
        <p:spPr>
          <a:xfrm>
            <a:off x="1414645" y="2276200"/>
            <a:ext cx="1658758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650;p34">
            <a:extLst>
              <a:ext uri="{FF2B5EF4-FFF2-40B4-BE49-F238E27FC236}">
                <a16:creationId xmlns:a16="http://schemas.microsoft.com/office/drawing/2014/main" id="{2A716683-FFC1-98AD-6C1F-C8D52CF0EA9E}"/>
              </a:ext>
            </a:extLst>
          </p:cNvPr>
          <p:cNvCxnSpPr>
            <a:cxnSpLocks/>
          </p:cNvCxnSpPr>
          <p:nvPr/>
        </p:nvCxnSpPr>
        <p:spPr>
          <a:xfrm>
            <a:off x="1408449" y="2733400"/>
            <a:ext cx="1664954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01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65438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Two Teams;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the_code.ipynb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game_explanation.ipynb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pic>
        <p:nvPicPr>
          <p:cNvPr id="23" name="Picture 22" descr="A black rectangle with a white background&#10;&#10;Description automatically generated">
            <a:extLst>
              <a:ext uri="{FF2B5EF4-FFF2-40B4-BE49-F238E27FC236}">
                <a16:creationId xmlns:a16="http://schemas.microsoft.com/office/drawing/2014/main" id="{F8FC718E-3CE0-C378-8E0E-F89F947FE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82" t="5112" r="21086" b="5067"/>
          <a:stretch/>
        </p:blipFill>
        <p:spPr>
          <a:xfrm>
            <a:off x="2280025" y="1257775"/>
            <a:ext cx="1878904" cy="2765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6" name="Picture 25" descr="A black rectangle with a white background&#10;&#10;Description automatically generated">
            <a:extLst>
              <a:ext uri="{FF2B5EF4-FFF2-40B4-BE49-F238E27FC236}">
                <a16:creationId xmlns:a16="http://schemas.microsoft.com/office/drawing/2014/main" id="{074E8FD8-12D1-3CC3-C591-6BFA9EED5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82" t="5112" r="21086" b="5067"/>
          <a:stretch/>
        </p:blipFill>
        <p:spPr>
          <a:xfrm>
            <a:off x="5656099" y="1257775"/>
            <a:ext cx="1878904" cy="2765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85C1A5-2ACA-4398-663B-732F5BABCA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06" t="1413" r="40211"/>
          <a:stretch/>
        </p:blipFill>
        <p:spPr>
          <a:xfrm flipH="1">
            <a:off x="2445247" y="1369984"/>
            <a:ext cx="1548459" cy="2110022"/>
          </a:xfrm>
          <a:prstGeom prst="rect">
            <a:avLst/>
          </a:prstGeom>
        </p:spPr>
      </p:pic>
      <p:pic>
        <p:nvPicPr>
          <p:cNvPr id="36" name="Picture 35" descr="A cartoon of a person in a top hat&#10;&#10;Description automatically generated">
            <a:extLst>
              <a:ext uri="{FF2B5EF4-FFF2-40B4-BE49-F238E27FC236}">
                <a16:creationId xmlns:a16="http://schemas.microsoft.com/office/drawing/2014/main" id="{9C4B2A91-B1F6-6230-0B78-3FE0436390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A38A61"/>
              </a:clrFrom>
              <a:clrTo>
                <a:srgbClr val="A38A61">
                  <a:alpha val="0"/>
                </a:srgbClr>
              </a:clrTo>
            </a:clrChange>
          </a:blip>
          <a:srcRect t="549" r="2420"/>
          <a:stretch/>
        </p:blipFill>
        <p:spPr>
          <a:xfrm>
            <a:off x="5791066" y="1358282"/>
            <a:ext cx="1608967" cy="212172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D49C64E-9ED0-73E0-379F-6C75D04D50F5}"/>
              </a:ext>
            </a:extLst>
          </p:cNvPr>
          <p:cNvSpPr txBox="1"/>
          <p:nvPr/>
        </p:nvSpPr>
        <p:spPr>
          <a:xfrm>
            <a:off x="5920866" y="3602493"/>
            <a:ext cx="1349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A067A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Spies</a:t>
            </a:r>
            <a:endParaRPr lang="en-US" b="1" dirty="0">
              <a:solidFill>
                <a:srgbClr val="A067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B86929-762A-E2B2-1BC3-0BAE33FFC7BC}"/>
              </a:ext>
            </a:extLst>
          </p:cNvPr>
          <p:cNvSpPr txBox="1"/>
          <p:nvPr/>
        </p:nvSpPr>
        <p:spPr>
          <a:xfrm>
            <a:off x="2421512" y="3592215"/>
            <a:ext cx="159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2E8993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Civilians</a:t>
            </a:r>
            <a:endParaRPr lang="en-US" sz="1800" b="1" dirty="0">
              <a:solidFill>
                <a:srgbClr val="2E89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9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the_code.ipynb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game_explanation.ipynb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A0E73B-CEB4-C17B-09A5-ED23ECA59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038810"/>
              </p:ext>
            </p:extLst>
          </p:nvPr>
        </p:nvGraphicFramePr>
        <p:xfrm>
          <a:off x="1267691" y="706582"/>
          <a:ext cx="7356763" cy="361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703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1457017" y="1194150"/>
            <a:ext cx="6340498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</a:t>
            </a:r>
            <a:r>
              <a:rPr lang="en" sz="6000" dirty="0">
                <a:solidFill>
                  <a:schemeClr val="bg1"/>
                </a:solidFill>
              </a:rPr>
              <a:t>You;</a:t>
            </a:r>
            <a:r>
              <a:rPr lang="en" sz="5000" dirty="0">
                <a:solidFill>
                  <a:schemeClr val="bg1"/>
                </a:solidFill>
              </a:rPr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1529867" y="335514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cxnSpLocks/>
            <a:endCxn id="824" idx="0"/>
          </p:cNvCxnSpPr>
          <p:nvPr/>
        </p:nvCxnSpPr>
        <p:spPr>
          <a:xfrm>
            <a:off x="1782917" y="2571750"/>
            <a:ext cx="0" cy="78339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2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139591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&lt; T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" dirty="0">
                <a:solidFill>
                  <a:schemeClr val="bg1"/>
                </a:solidFill>
              </a:rPr>
              <a:t>e civilans can only submit number cards&gt;</a:t>
            </a:r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695794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&lt; </a:t>
            </a:r>
            <a:r>
              <a:rPr lang="en-US" dirty="0">
                <a:solidFill>
                  <a:schemeClr val="bg1"/>
                </a:solidFill>
              </a:rPr>
              <a:t>5 rounds in total </a:t>
            </a:r>
            <a:r>
              <a:rPr lang="en" dirty="0">
                <a:solidFill>
                  <a:schemeClr val="bg1"/>
                </a:solidFill>
              </a:rPr>
              <a:t>&gt;</a:t>
            </a:r>
          </a:p>
          <a:p>
            <a:pPr marL="0" indent="0"/>
            <a:r>
              <a:rPr lang="en" dirty="0">
                <a:solidFill>
                  <a:schemeClr val="bg1"/>
                </a:solidFill>
              </a:rPr>
              <a:t>&lt; </a:t>
            </a:r>
            <a:r>
              <a:rPr lang="en-US" dirty="0">
                <a:solidFill>
                  <a:schemeClr val="bg1"/>
                </a:solidFill>
              </a:rPr>
              <a:t>Players submit one card per round </a:t>
            </a:r>
            <a:r>
              <a:rPr lang="en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139591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35D9E"/>
                </a:solidFill>
              </a:rPr>
              <a:t>The Civilians</a:t>
            </a:r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E8993"/>
                </a:solidFill>
              </a:rPr>
              <a:t>Rounds</a:t>
            </a:r>
            <a:endParaRPr dirty="0">
              <a:solidFill>
                <a:srgbClr val="2E8993"/>
              </a:solidFill>
            </a:endParaRPr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5596231" y="3478390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&lt; S</a:t>
            </a:r>
            <a:r>
              <a:rPr lang="en-US" dirty="0">
                <a:solidFill>
                  <a:schemeClr val="bg1"/>
                </a:solidFill>
              </a:rPr>
              <a:t>pies win if any submitted card is a picture card </a:t>
            </a:r>
            <a:r>
              <a:rPr lang="en" dirty="0">
                <a:solidFill>
                  <a:schemeClr val="bg1"/>
                </a:solidFill>
              </a:rPr>
              <a:t>&gt;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087473" y="3350265"/>
            <a:ext cx="2583043" cy="870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&lt; </a:t>
            </a:r>
            <a:r>
              <a:rPr lang="en-US" dirty="0">
                <a:solidFill>
                  <a:schemeClr val="bg1"/>
                </a:solidFill>
              </a:rPr>
              <a:t>After each round, players vote out a suspected individual </a:t>
            </a:r>
            <a:r>
              <a:rPr lang="en" dirty="0">
                <a:solidFill>
                  <a:schemeClr val="bg1"/>
                </a:solidFill>
              </a:rPr>
              <a:t>&gt;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143614" y="3066467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E0000"/>
                </a:solidFill>
              </a:rPr>
              <a:t>Voting</a:t>
            </a:r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5596225" y="3100499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Round Outcomes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Rules Of The </a:t>
            </a:r>
            <a:r>
              <a:rPr lang="en-US" sz="2400" dirty="0">
                <a:solidFill>
                  <a:schemeClr val="bg1"/>
                </a:solidFill>
              </a:rPr>
              <a:t>Game;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br>
              <a:rPr lang="en-US" sz="2400" dirty="0">
                <a:solidFill>
                  <a:schemeClr val="accent6"/>
                </a:solidFill>
              </a:rPr>
            </a:br>
            <a:endParaRPr sz="2400"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7" name="Google Shape;727;p36"/>
          <p:cNvSpPr/>
          <p:nvPr/>
        </p:nvSpPr>
        <p:spPr>
          <a:xfrm>
            <a:off x="1800081" y="1856824"/>
            <a:ext cx="16892" cy="14101"/>
          </a:xfrm>
          <a:custGeom>
            <a:avLst/>
            <a:gdLst/>
            <a:ahLst/>
            <a:cxnLst/>
            <a:rect l="l" t="t" r="r" b="b"/>
            <a:pathLst>
              <a:path w="797" h="666" extrusionOk="0">
                <a:moveTo>
                  <a:pt x="437" y="0"/>
                </a:moveTo>
                <a:cubicBezTo>
                  <a:pt x="133" y="0"/>
                  <a:pt x="1" y="360"/>
                  <a:pt x="209" y="569"/>
                </a:cubicBezTo>
                <a:cubicBezTo>
                  <a:pt x="282" y="635"/>
                  <a:pt x="368" y="665"/>
                  <a:pt x="451" y="665"/>
                </a:cubicBezTo>
                <a:cubicBezTo>
                  <a:pt x="630" y="665"/>
                  <a:pt x="797" y="529"/>
                  <a:pt x="797" y="322"/>
                </a:cubicBezTo>
                <a:cubicBezTo>
                  <a:pt x="778" y="133"/>
                  <a:pt x="645" y="0"/>
                  <a:pt x="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36"/>
          <p:cNvGrpSpPr/>
          <p:nvPr/>
        </p:nvGrpSpPr>
        <p:grpSpPr>
          <a:xfrm>
            <a:off x="1489638" y="1681513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4871188" y="3365936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1490016" y="3334286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the_code.ipynb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game_explanation.ipynb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pic>
        <p:nvPicPr>
          <p:cNvPr id="5" name="Picture 4" descr="A black and white logo of a person in a hat and sunglasses&#10;&#10;Description automatically generated">
            <a:extLst>
              <a:ext uri="{FF2B5EF4-FFF2-40B4-BE49-F238E27FC236}">
                <a16:creationId xmlns:a16="http://schemas.microsoft.com/office/drawing/2014/main" id="{8FA0B5F3-5F97-13CF-7C92-1A385A13A0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8007" y="1585674"/>
            <a:ext cx="661955" cy="661955"/>
          </a:xfrm>
          <a:prstGeom prst="rect">
            <a:avLst/>
          </a:prstGeom>
        </p:spPr>
      </p:pic>
      <p:pic>
        <p:nvPicPr>
          <p:cNvPr id="7" name="Picture 6" descr="A black chess piece of a horse&#10;&#10;Description automatically generated">
            <a:extLst>
              <a:ext uri="{FF2B5EF4-FFF2-40B4-BE49-F238E27FC236}">
                <a16:creationId xmlns:a16="http://schemas.microsoft.com/office/drawing/2014/main" id="{FC6C59F9-327E-EE9D-1691-8AA474FE0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11765"/>
          <a:stretch/>
        </p:blipFill>
        <p:spPr>
          <a:xfrm>
            <a:off x="4845477" y="1575265"/>
            <a:ext cx="638205" cy="563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C270C7-FBD4-051C-2A7F-5441CA1705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451068" y="3269699"/>
            <a:ext cx="647014" cy="647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0FE50D-8B9B-0B85-4CE2-158C598FE8A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858179" y="3202037"/>
            <a:ext cx="611473" cy="8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0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1485535" y="2305747"/>
            <a:ext cx="4426887" cy="870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Civilians aim to identify and eliminate spies, while spies try to deceive and avoid detection.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If spies win the majority of rounds (3 out of 5), they win.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If civilians win the majority, they win.</a:t>
            </a:r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337875" y="933946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Game Objective</a:t>
            </a:r>
            <a:r>
              <a:rPr lang="en-US" sz="2400" dirty="0">
                <a:solidFill>
                  <a:schemeClr val="bg1"/>
                </a:solidFill>
              </a:rPr>
              <a:t>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br>
              <a:rPr lang="en-US" sz="2400" dirty="0">
                <a:solidFill>
                  <a:schemeClr val="accent6"/>
                </a:solidFill>
              </a:rPr>
            </a:br>
            <a:endParaRPr sz="2400"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600200"/>
            <a:ext cx="506100" cy="262035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the_code.ipynb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game_explanation.ipynb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pic>
        <p:nvPicPr>
          <p:cNvPr id="31" name="Picture 30" descr="A white arrow in the center of a target&#10;&#10;Description automatically generated">
            <a:extLst>
              <a:ext uri="{FF2B5EF4-FFF2-40B4-BE49-F238E27FC236}">
                <a16:creationId xmlns:a16="http://schemas.microsoft.com/office/drawing/2014/main" id="{9083FACA-0978-CB2B-BE60-4A7335526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4" t="26882" r="32664" b="23117"/>
          <a:stretch/>
        </p:blipFill>
        <p:spPr>
          <a:xfrm>
            <a:off x="5818909" y="1101437"/>
            <a:ext cx="2535379" cy="24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98362" y="647999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Variable Initialization;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498362" y="2054588"/>
            <a:ext cx="71222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num_of_players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num_spies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num_civilians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num_of_players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num_spies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rounds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num_of_outputs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60733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14643" y="632648"/>
            <a:ext cx="7491128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First Attempt;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414643" y="1737248"/>
            <a:ext cx="712223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3D8FD1"/>
                </a:solidFill>
                <a:effectLst/>
                <a:latin typeface="Consolas" panose="020B0609020204030204" pitchFamily="49" charset="0"/>
              </a:rPr>
              <a:t>random_strategy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u="none" strike="noStrike" dirty="0" err="1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num_of_players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u="none" strike="noStrike" dirty="0" err="1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num_spies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, rounds)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players = [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"Player "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+ str(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num_of_players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spies =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random.sample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(players,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num_spies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spies_wins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civilians_wins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voted_out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215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14642" y="604435"/>
            <a:ext cx="687032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Loop for Rounds;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837029" y="1703120"/>
            <a:ext cx="66998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round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, rounds +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round &lt;=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round &lt;=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53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98362" y="647999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Player Selection + Card Submission;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414644" y="1703120"/>
            <a:ext cx="72721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playing_players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random.sample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(players,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num_players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submitted_cards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= [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"Picture"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((player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spies)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"Number"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player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playing_players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863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98362" y="647999"/>
            <a:ext cx="749728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Outcome Determination;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330929" y="364866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414645" y="1455913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the_code.ipynb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</a:rPr>
              <a:t>game_explanation.ipynb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0B8EB8-8298-6A5F-5F03-324E82A2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180207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39DB39-C01B-FD2E-6F87-570C00E8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29" y="20961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FC95F-2D67-EAD4-7E29-E8CD323D31A4}"/>
              </a:ext>
            </a:extLst>
          </p:cNvPr>
          <p:cNvSpPr txBox="1"/>
          <p:nvPr/>
        </p:nvSpPr>
        <p:spPr>
          <a:xfrm>
            <a:off x="1414645" y="1703120"/>
            <a:ext cx="71222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AC9739"/>
                </a:solidFill>
                <a:effectLst/>
                <a:latin typeface="Consolas" panose="020B0609020204030204" pitchFamily="49" charset="0"/>
              </a:rPr>
              <a:t>"Picture"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submitted_cards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spies_wins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suspect =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random.choice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playing_players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players.remove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(suspect)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voted_out.append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(suspect)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0" u="none" strike="noStrike" dirty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i="0" u="none" strike="noStrike" dirty="0" err="1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civilians_wins</a:t>
            </a:r>
            <a:r>
              <a:rPr lang="en-US" sz="1400" b="0" i="0" u="none" strike="noStrike" dirty="0">
                <a:solidFill>
                  <a:srgbClr val="979DB4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sz="1400" b="0" i="0" u="none" strike="noStrike" dirty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569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FDAA3BF57F464F80F12D7A883378E8" ma:contentTypeVersion="11" ma:contentTypeDescription="Creare un nuovo documento." ma:contentTypeScope="" ma:versionID="e48231991dcc9368dda8bd50cd28225f">
  <xsd:schema xmlns:xsd="http://www.w3.org/2001/XMLSchema" xmlns:xs="http://www.w3.org/2001/XMLSchema" xmlns:p="http://schemas.microsoft.com/office/2006/metadata/properties" xmlns:ns3="d9273a01-cf3c-4d09-9c00-3a1d2ca7e28e" xmlns:ns4="db59b949-d0f2-4a06-a493-02362768ac99" targetNamespace="http://schemas.microsoft.com/office/2006/metadata/properties" ma:root="true" ma:fieldsID="c0d59b8bc2c0956f5200e3df58a81f0e" ns3:_="" ns4:_="">
    <xsd:import namespace="d9273a01-cf3c-4d09-9c00-3a1d2ca7e28e"/>
    <xsd:import namespace="db59b949-d0f2-4a06-a493-02362768ac99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73a01-cf3c-4d09-9c00-3a1d2ca7e28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9b949-d0f2-4a06-a493-02362768ac99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9273a01-cf3c-4d09-9c00-3a1d2ca7e28e" xsi:nil="true"/>
  </documentManagement>
</p:properties>
</file>

<file path=customXml/itemProps1.xml><?xml version="1.0" encoding="utf-8"?>
<ds:datastoreItem xmlns:ds="http://schemas.openxmlformats.org/officeDocument/2006/customXml" ds:itemID="{7BC671CB-9202-4A51-A245-F1DC8121FE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273a01-cf3c-4d09-9c00-3a1d2ca7e28e"/>
    <ds:schemaRef ds:uri="db59b949-d0f2-4a06-a493-02362768ac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CA5418-5561-4BC5-AB1F-E4C724D41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36F5C8-BD7B-402A-80C9-F78B712D0649}">
  <ds:schemaRefs>
    <ds:schemaRef ds:uri="http://purl.org/dc/terms/"/>
    <ds:schemaRef ds:uri="http://schemas.microsoft.com/office/2006/metadata/properties"/>
    <ds:schemaRef ds:uri="http://purl.org/dc/elements/1.1/"/>
    <ds:schemaRef ds:uri="d9273a01-cf3c-4d09-9c00-3a1d2ca7e28e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b59b949-d0f2-4a06-a493-02362768ac9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1356</Words>
  <Application>Microsoft Office PowerPoint</Application>
  <PresentationFormat>On-screen Show (16:9)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Fira Code</vt:lpstr>
      <vt:lpstr>Courier New</vt:lpstr>
      <vt:lpstr>Programming Language Workshop for Beginners by Slidesgo</vt:lpstr>
      <vt:lpstr>Spy ‘Game’ {</vt:lpstr>
      <vt:lpstr>The Two Teams;</vt:lpstr>
      <vt:lpstr>Rules Of The Game; { </vt:lpstr>
      <vt:lpstr>Game Objective; { </vt:lpstr>
      <vt:lpstr>Variable Initialization; {</vt:lpstr>
      <vt:lpstr>The First Attempt; {</vt:lpstr>
      <vt:lpstr>Loop for Rounds; {</vt:lpstr>
      <vt:lpstr>Player Selection + Card Submission; {</vt:lpstr>
      <vt:lpstr>Outcome Determination; {</vt:lpstr>
      <vt:lpstr>The Output; {</vt:lpstr>
      <vt:lpstr>Results; {</vt:lpstr>
      <vt:lpstr>Adding Player History; {</vt:lpstr>
      <vt:lpstr>Recording Information in history; {</vt:lpstr>
      <vt:lpstr>Identifying And Eliminating Suspects; {</vt:lpstr>
      <vt:lpstr>Results; {</vt:lpstr>
      <vt:lpstr>Adding Player Behavior; {</vt:lpstr>
      <vt:lpstr>The Voting Mechanism; {</vt:lpstr>
      <vt:lpstr>Counting Votes; {</vt:lpstr>
      <vt:lpstr>Results; {</vt:lpstr>
      <vt:lpstr>PowerPoint Presentation</vt:lpstr>
      <vt:lpstr>Thank You; {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 ‘Game’ {</dc:title>
  <dc:creator>Muzammil Babar</dc:creator>
  <cp:lastModifiedBy>Muzammil Babar</cp:lastModifiedBy>
  <cp:revision>9</cp:revision>
  <dcterms:modified xsi:type="dcterms:W3CDTF">2023-12-20T11:10:13Z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0x0101001AFDAA3BF57F464F80F12D7A883378E8</vt:lpwstr>
  </property>
</Properties>
</file>