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9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938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8430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5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12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7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3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8D12A6-918A-48BD-8CB9-CA713993B0EA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3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9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FA2B21-3FCD-4721-B95C-427943F61125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89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br.org/2002/09/pricing-and-the-psychology-of-consump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zammil1124/Google-Cyclistic/blob/main/Google%20Data%20Analytics%20Case%20Study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222" y="2365081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344529"/>
                </a:solidFill>
              </a:rPr>
              <a:t>Cyclistic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446" y="3995988"/>
            <a:ext cx="4775075" cy="559656"/>
          </a:xfrm>
        </p:spPr>
        <p:txBody>
          <a:bodyPr>
            <a:normAutofit fontScale="40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344529"/>
                </a:solidFill>
              </a:rPr>
              <a:t>Muzammil Ahmed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344529"/>
                </a:solidFill>
              </a:rPr>
              <a:t>Updated on 29.12.2021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0692-80FD-4A0C-9187-FEEFA155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Observation</a:t>
            </a:r>
            <a:br>
              <a:rPr lang="en-GB" dirty="0"/>
            </a:br>
            <a:r>
              <a:rPr lang="en-GB" sz="2400" dirty="0"/>
              <a:t>Seasonal riders</a:t>
            </a:r>
            <a:endParaRPr lang="en-GB" dirty="0"/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B21A4E31-957B-4F2B-8ADB-C3CE038F8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3670" y="1904986"/>
            <a:ext cx="7075619" cy="4022725"/>
          </a:xfrm>
          <a:ln>
            <a:solidFill>
              <a:srgbClr val="344529"/>
            </a:solidFill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B67157-7E80-41CF-B23B-CCC0775E93ED}"/>
              </a:ext>
            </a:extLst>
          </p:cNvPr>
          <p:cNvSpPr txBox="1">
            <a:spLocks/>
          </p:cNvSpPr>
          <p:nvPr/>
        </p:nvSpPr>
        <p:spPr>
          <a:xfrm>
            <a:off x="829734" y="2312989"/>
            <a:ext cx="386111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It was also noticed that the number of rides by casual riders picks up around April peaking in July and remains high until September</a:t>
            </a:r>
          </a:p>
          <a:p>
            <a:endParaRPr lang="en-GB" dirty="0"/>
          </a:p>
          <a:p>
            <a:r>
              <a:rPr lang="en-GB" dirty="0"/>
              <a:t>We believe that casual riders should be targeted during this period</a:t>
            </a:r>
          </a:p>
        </p:txBody>
      </p:sp>
    </p:spTree>
    <p:extLst>
      <p:ext uri="{BB962C8B-B14F-4D97-AF65-F5344CB8AC3E}">
        <p14:creationId xmlns:p14="http://schemas.microsoft.com/office/powerpoint/2010/main" val="360119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0692-80FD-4A0C-9187-FEEFA155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Observation</a:t>
            </a:r>
            <a:br>
              <a:rPr lang="en-GB" dirty="0"/>
            </a:br>
            <a:r>
              <a:rPr lang="en-GB" sz="2400" dirty="0"/>
              <a:t>Hotspots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C459B5-0AE4-4D8E-9CC6-ADB0133F7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1725" y="1937857"/>
            <a:ext cx="6845416" cy="3984771"/>
          </a:xfrm>
          <a:ln>
            <a:solidFill>
              <a:srgbClr val="344529"/>
            </a:solidFill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B67157-7E80-41CF-B23B-CCC0775E93ED}"/>
              </a:ext>
            </a:extLst>
          </p:cNvPr>
          <p:cNvSpPr txBox="1">
            <a:spLocks/>
          </p:cNvSpPr>
          <p:nvPr/>
        </p:nvSpPr>
        <p:spPr>
          <a:xfrm>
            <a:off x="829734" y="2312989"/>
            <a:ext cx="386111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We have identified some stations as being hotspot for casual riders</a:t>
            </a:r>
          </a:p>
          <a:p>
            <a:endParaRPr lang="en-GB" dirty="0"/>
          </a:p>
          <a:p>
            <a:r>
              <a:rPr lang="en-GB" dirty="0"/>
              <a:t>We believe,  campaigns such as road show running in these location will have better chance of attracting casual riders to subscribe to annual membership</a:t>
            </a:r>
          </a:p>
        </p:txBody>
      </p:sp>
    </p:spTree>
    <p:extLst>
      <p:ext uri="{BB962C8B-B14F-4D97-AF65-F5344CB8AC3E}">
        <p14:creationId xmlns:p14="http://schemas.microsoft.com/office/powerpoint/2010/main" val="752792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0692-80FD-4A0C-9187-FEEFA155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Observation</a:t>
            </a:r>
            <a:br>
              <a:rPr lang="en-GB" dirty="0"/>
            </a:br>
            <a:r>
              <a:rPr lang="en-GB" sz="2400" dirty="0"/>
              <a:t>Subscription tiering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B67157-7E80-41CF-B23B-CCC0775E93ED}"/>
              </a:ext>
            </a:extLst>
          </p:cNvPr>
          <p:cNvSpPr txBox="1">
            <a:spLocks/>
          </p:cNvSpPr>
          <p:nvPr/>
        </p:nvSpPr>
        <p:spPr>
          <a:xfrm>
            <a:off x="829733" y="2312989"/>
            <a:ext cx="923705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As per </a:t>
            </a:r>
            <a:r>
              <a:rPr lang="en-GB" dirty="0">
                <a:hlinkClick r:id="rId2"/>
              </a:rPr>
              <a:t>Harvard Business Review </a:t>
            </a:r>
            <a:r>
              <a:rPr lang="en-GB" dirty="0"/>
              <a:t>website, it has been proven that people are more inclined towards a monthly membership than annual membership</a:t>
            </a:r>
          </a:p>
          <a:p>
            <a:endParaRPr lang="en-GB" dirty="0"/>
          </a:p>
          <a:p>
            <a:r>
              <a:rPr lang="en-GB" dirty="0"/>
              <a:t>Our recommendation is we should introduce a monthly or periodical membership tier</a:t>
            </a:r>
          </a:p>
        </p:txBody>
      </p:sp>
    </p:spTree>
    <p:extLst>
      <p:ext uri="{BB962C8B-B14F-4D97-AF65-F5344CB8AC3E}">
        <p14:creationId xmlns:p14="http://schemas.microsoft.com/office/powerpoint/2010/main" val="377946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0692-80FD-4A0C-9187-FEEFA155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810DFD-5888-4EC6-B216-A501F7BE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As shown in previous slides, our recommendations are: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Campaigns targeting casual riders should be run as it may give a boost in annual members</a:t>
            </a:r>
          </a:p>
          <a:p>
            <a:endParaRPr lang="en-GB" dirty="0"/>
          </a:p>
          <a:p>
            <a:r>
              <a:rPr lang="en-GB" dirty="0"/>
              <a:t>Campaigns should be run during April to September period as it will reach a greater number of casual riders and non-members of Cyclistic</a:t>
            </a:r>
          </a:p>
          <a:p>
            <a:endParaRPr lang="en-GB" dirty="0"/>
          </a:p>
          <a:p>
            <a:r>
              <a:rPr lang="en-GB" dirty="0"/>
              <a:t>Cyclistic must target below locations to have a better chance of reaching out to casual riders and non-members</a:t>
            </a:r>
          </a:p>
          <a:p>
            <a:endParaRPr lang="en-GB" dirty="0"/>
          </a:p>
          <a:p>
            <a:r>
              <a:rPr lang="en-GB" dirty="0"/>
              <a:t>Introduction of monthly or periodical membership tier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96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81A3-0007-4479-8723-D266C52C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A2903-BDAC-449E-86D3-ECF6ED991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Background</a:t>
            </a:r>
          </a:p>
          <a:p>
            <a:r>
              <a:rPr lang="en-GB" dirty="0"/>
              <a:t>Business case</a:t>
            </a:r>
          </a:p>
          <a:p>
            <a:r>
              <a:rPr lang="en-GB" dirty="0"/>
              <a:t>Roadmap</a:t>
            </a:r>
          </a:p>
          <a:p>
            <a:r>
              <a:rPr lang="en-GB" dirty="0"/>
              <a:t>Analysis</a:t>
            </a:r>
          </a:p>
          <a:p>
            <a:r>
              <a:rPr lang="en-GB" dirty="0"/>
              <a:t>Data cleaning</a:t>
            </a:r>
          </a:p>
          <a:p>
            <a:r>
              <a:rPr lang="en-GB" dirty="0"/>
              <a:t>Observation</a:t>
            </a:r>
          </a:p>
          <a:p>
            <a:r>
              <a:rPr lang="en-GB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03875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E88B-78CA-48C0-A8D2-64E85880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FE9A7-7EE5-4CDF-957E-B32A3F054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Cyclistic is a bike sharing company</a:t>
            </a:r>
          </a:p>
          <a:p>
            <a:r>
              <a:rPr lang="en-GB" dirty="0"/>
              <a:t>It has around 5800 bikes available in ~600 docking stations in Chicago</a:t>
            </a:r>
          </a:p>
          <a:p>
            <a:r>
              <a:rPr lang="en-GB" dirty="0"/>
              <a:t>Cyclistic has a variety of bikes available keeping accessibility in mind</a:t>
            </a:r>
          </a:p>
          <a:p>
            <a:r>
              <a:rPr lang="en-GB" dirty="0"/>
              <a:t>Cyclistic have both casual riders and annual members </a:t>
            </a:r>
          </a:p>
          <a:p>
            <a:r>
              <a:rPr lang="en-GB" dirty="0"/>
              <a:t>Moreno, director of Marketing, is our business sponsor and is responsible for the development of campaigns and initiatives to promote the bike-share program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284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4E2C-4196-475F-9B9F-8BB5E755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80DED-EB03-49A9-92AF-66055AD5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Business believes that maximizing the number of annual members will be key to future growth. A campaign should be run targeting casual riders to convert to annual members.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order to run a campaign Cyclistic wants to </a:t>
            </a:r>
          </a:p>
          <a:p>
            <a:r>
              <a:rPr lang="en-GB" dirty="0"/>
              <a:t>understand how are their bikes being used by casual riders and annual members</a:t>
            </a:r>
          </a:p>
          <a:p>
            <a:r>
              <a:rPr lang="en-GB" dirty="0"/>
              <a:t>increase annual members</a:t>
            </a:r>
          </a:p>
          <a:p>
            <a:r>
              <a:rPr lang="en-GB" dirty="0"/>
              <a:t>convert casual riders to annual members</a:t>
            </a:r>
          </a:p>
        </p:txBody>
      </p:sp>
    </p:spTree>
    <p:extLst>
      <p:ext uri="{BB962C8B-B14F-4D97-AF65-F5344CB8AC3E}">
        <p14:creationId xmlns:p14="http://schemas.microsoft.com/office/powerpoint/2010/main" val="178088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FEBF-33F5-4A13-8EA4-C467E952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13596-61B5-408D-A218-BADD9AFD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order to create campaigns, understand riding habits of casual riders and annual members are very important.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we can identify</a:t>
            </a:r>
          </a:p>
          <a:p>
            <a:r>
              <a:rPr lang="en-GB" dirty="0"/>
              <a:t>times when there is a huge bike sharing demand by casual riders</a:t>
            </a:r>
          </a:p>
          <a:p>
            <a:r>
              <a:rPr lang="en-GB" dirty="0"/>
              <a:t>places where most of the casual riders start their rides from or ends their ride at</a:t>
            </a:r>
          </a:p>
          <a:p>
            <a:pPr marL="0" indent="0">
              <a:buNone/>
            </a:pPr>
            <a:r>
              <a:rPr lang="en-GB" dirty="0"/>
              <a:t>we will be able to create a more productive campaign.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122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4C17-6665-4842-8192-40A49C89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2EFD-E1DE-481E-BB08-06DBE7937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 was provided with a 12 month worth of data with information such as: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Start time for a ride = time when a casual rider /annual member takes a bike</a:t>
            </a:r>
          </a:p>
          <a:p>
            <a:r>
              <a:rPr lang="en-GB" dirty="0"/>
              <a:t>End time for a ride = time when a casual rider /annual member returns the bike</a:t>
            </a:r>
          </a:p>
          <a:p>
            <a:r>
              <a:rPr lang="en-GB" dirty="0"/>
              <a:t>Start location = location where the rider took the bike</a:t>
            </a:r>
          </a:p>
          <a:p>
            <a:r>
              <a:rPr lang="en-GB" dirty="0"/>
              <a:t>End location = location where the rider returned the bike to a docking station</a:t>
            </a:r>
          </a:p>
        </p:txBody>
      </p:sp>
    </p:spTree>
    <p:extLst>
      <p:ext uri="{BB962C8B-B14F-4D97-AF65-F5344CB8AC3E}">
        <p14:creationId xmlns:p14="http://schemas.microsoft.com/office/powerpoint/2010/main" val="6220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EF61-5FB3-45DB-8639-4BE460BA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F53B4-B2F8-425F-BDF6-854BE917A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Since data was collected by Cyclistic, it was reliable however there were some cleaning exercise done to the data such as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there were instances where ride duration was in negative digits. That constituted only 150 rows out of ~5.5 million rows of data. Instances with negative timelines were removed for data analysis purposes</a:t>
            </a:r>
          </a:p>
          <a:p>
            <a:r>
              <a:rPr lang="en-GB" dirty="0"/>
              <a:t>data was available in 12 spreadsheets. I was able to use data analytic tool ‘R’ to combine these 12 files into a very large file and perform data cleaning and calculation</a:t>
            </a:r>
          </a:p>
          <a:p>
            <a:r>
              <a:rPr lang="en-GB" dirty="0"/>
              <a:t>My code is available in </a:t>
            </a:r>
            <a:r>
              <a:rPr lang="en-GB" dirty="0">
                <a:hlinkClick r:id="rId2"/>
              </a:rPr>
              <a:t>github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75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F890-B5E1-4AF8-89D0-0A13FEDF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0E472-20A0-44C4-864D-CAB50B17F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From the data provided, my team was able to find out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Duration of the ride= time lapse between rider taking a bike from a docking station and returning the bike to a docking station</a:t>
            </a:r>
          </a:p>
          <a:p>
            <a:r>
              <a:rPr lang="en-GB" dirty="0"/>
              <a:t>Month during which the bike was ridden</a:t>
            </a:r>
          </a:p>
          <a:p>
            <a:r>
              <a:rPr lang="en-GB" dirty="0"/>
              <a:t>Day of the week when the bike was ridden</a:t>
            </a:r>
          </a:p>
        </p:txBody>
      </p:sp>
    </p:spTree>
    <p:extLst>
      <p:ext uri="{BB962C8B-B14F-4D97-AF65-F5344CB8AC3E}">
        <p14:creationId xmlns:p14="http://schemas.microsoft.com/office/powerpoint/2010/main" val="222376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0692-80FD-4A0C-9187-FEEFA155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Observation</a:t>
            </a:r>
            <a:br>
              <a:rPr lang="en-GB" dirty="0"/>
            </a:br>
            <a:r>
              <a:rPr lang="en-GB" sz="2400" dirty="0"/>
              <a:t>Casual riders vs Annual members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B67157-7E80-41CF-B23B-CCC0775E93ED}"/>
              </a:ext>
            </a:extLst>
          </p:cNvPr>
          <p:cNvSpPr txBox="1">
            <a:spLocks/>
          </p:cNvSpPr>
          <p:nvPr/>
        </p:nvSpPr>
        <p:spPr>
          <a:xfrm>
            <a:off x="829734" y="2312989"/>
            <a:ext cx="386111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We noticed that casual riders rode Cyclistic bikes much more than annual members</a:t>
            </a:r>
          </a:p>
          <a:p>
            <a:endParaRPr lang="en-GB" dirty="0"/>
          </a:p>
          <a:p>
            <a:r>
              <a:rPr lang="en-GB" dirty="0"/>
              <a:t>This could be a good reason for targeting casual riders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669B61-5C98-4444-8EA7-018A21953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57"/>
          <a:stretch/>
        </p:blipFill>
        <p:spPr>
          <a:xfrm>
            <a:off x="4630724" y="1921078"/>
            <a:ext cx="7310220" cy="4127383"/>
          </a:xfrm>
          <a:prstGeom prst="rect">
            <a:avLst/>
          </a:prstGeom>
          <a:ln>
            <a:solidFill>
              <a:srgbClr val="344529"/>
            </a:solidFill>
          </a:ln>
        </p:spPr>
      </p:pic>
    </p:spTree>
    <p:extLst>
      <p:ext uri="{BB962C8B-B14F-4D97-AF65-F5344CB8AC3E}">
        <p14:creationId xmlns:p14="http://schemas.microsoft.com/office/powerpoint/2010/main" val="16432351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</TotalTime>
  <Words>659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 3</vt:lpstr>
      <vt:lpstr>Retrospect</vt:lpstr>
      <vt:lpstr>Cyclistic Case Study</vt:lpstr>
      <vt:lpstr>Agenda</vt:lpstr>
      <vt:lpstr>Background</vt:lpstr>
      <vt:lpstr>Business case</vt:lpstr>
      <vt:lpstr>Roadmap</vt:lpstr>
      <vt:lpstr>Data availability</vt:lpstr>
      <vt:lpstr>Data cleaning</vt:lpstr>
      <vt:lpstr>Data Analysis</vt:lpstr>
      <vt:lpstr>Observation Casual riders vs Annual members</vt:lpstr>
      <vt:lpstr>Observation Seasonal riders</vt:lpstr>
      <vt:lpstr>Observation Hotspots</vt:lpstr>
      <vt:lpstr>Observation Subscription tiering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User</dc:creator>
  <cp:lastModifiedBy>User</cp:lastModifiedBy>
  <cp:revision>6</cp:revision>
  <dcterms:created xsi:type="dcterms:W3CDTF">2021-12-29T09:56:04Z</dcterms:created>
  <dcterms:modified xsi:type="dcterms:W3CDTF">2021-12-29T12:13:52Z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