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62" r:id="rId5"/>
    <p:sldId id="263" r:id="rId6"/>
    <p:sldId id="259" r:id="rId7"/>
    <p:sldId id="261" r:id="rId8"/>
    <p:sldId id="260"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2927815-3EC9-4F47-B167-AB9A033B878F}">
          <p14:sldIdLst>
            <p14:sldId id="256"/>
            <p14:sldId id="257"/>
            <p14:sldId id="258"/>
            <p14:sldId id="262"/>
            <p14:sldId id="263"/>
            <p14:sldId id="259"/>
            <p14:sldId id="261"/>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FC4657B0-290A-41C8-9139-9CB475A77808}" type="datetimeFigureOut">
              <a:rPr lang="en-IN" smtClean="0"/>
              <a:t>21-01-2023</a:t>
            </a:fld>
            <a:endParaRPr lang="en-IN"/>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5FC9CF7E-16EC-4ADC-B897-CDDCB2CDB5C5}" type="slidenum">
              <a:rPr lang="en-IN" smtClean="0"/>
              <a:t>‹#›</a:t>
            </a:fld>
            <a:endParaRPr lang="en-IN"/>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IN"/>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4657B0-290A-41C8-9139-9CB475A77808}" type="datetimeFigureOut">
              <a:rPr lang="en-IN" smtClean="0"/>
              <a:t>21-01-2023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9CF7E-16EC-4ADC-B897-CDDCB2CDB5C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4657B0-290A-41C8-9139-9CB475A77808}" type="datetimeFigureOut">
              <a:rPr lang="en-IN" smtClean="0"/>
              <a:t>21-01-2023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5FC9CF7E-16EC-4ADC-B897-CDDCB2CDB5C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4657B0-290A-41C8-9139-9CB475A77808}" type="datetimeFigureOut">
              <a:rPr lang="en-IN" smtClean="0"/>
              <a:t>21-01-2023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9CF7E-16EC-4ADC-B897-CDDCB2CDB5C5}" type="slidenum">
              <a:rPr lang="en-IN" smtClean="0"/>
              <a:t>‹#›</a:t>
            </a:fld>
            <a:endParaRPr lang="en-IN"/>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FC4657B0-290A-41C8-9139-9CB475A77808}" type="datetimeFigureOut">
              <a:rPr lang="en-IN" smtClean="0"/>
              <a:t>21-01-2023</a:t>
            </a:fld>
            <a:endParaRPr lang="en-IN"/>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5FC9CF7E-16EC-4ADC-B897-CDDCB2CDB5C5}" type="slidenum">
              <a:rPr lang="en-IN" smtClean="0"/>
              <a:t>‹#›</a:t>
            </a:fld>
            <a:endParaRPr lang="en-IN"/>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IN"/>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4657B0-290A-41C8-9139-9CB475A77808}" type="datetimeFigureOut">
              <a:rPr lang="en-IN" smtClean="0"/>
              <a:t>21-01-2023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C9CF7E-16EC-4ADC-B897-CDDCB2CDB5C5}"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C4657B0-290A-41C8-9139-9CB475A77808}" type="datetimeFigureOut">
              <a:rPr lang="en-IN" smtClean="0"/>
              <a:t>21-01-2023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C9CF7E-16EC-4ADC-B897-CDDCB2CDB5C5}" type="slidenum">
              <a:rPr lang="en-IN" smtClean="0"/>
              <a:t>‹#›</a:t>
            </a:fld>
            <a:endParaRPr lang="en-IN"/>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C4657B0-290A-41C8-9139-9CB475A77808}" type="datetimeFigureOut">
              <a:rPr lang="en-IN" smtClean="0"/>
              <a:t>21-01-2023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C9CF7E-16EC-4ADC-B897-CDDCB2CDB5C5}" type="slidenum">
              <a:rPr lang="en-IN" smtClean="0"/>
              <a:t>‹#›</a:t>
            </a:fld>
            <a:endParaRPr lang="en-IN"/>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FC4657B0-290A-41C8-9139-9CB475A77808}" type="datetimeFigureOut">
              <a:rPr lang="en-IN" smtClean="0"/>
              <a:t>21-01-2023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FC9CF7E-16EC-4ADC-B897-CDDCB2CDB5C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4657B0-290A-41C8-9139-9CB475A77808}" type="datetimeFigureOut">
              <a:rPr lang="en-IN" smtClean="0"/>
              <a:t>21-01-2023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5FC9CF7E-16EC-4ADC-B897-CDDCB2CDB5C5}" type="slidenum">
              <a:rPr lang="en-IN" smtClean="0"/>
              <a:t>‹#›</a:t>
            </a:fld>
            <a:endParaRPr lang="en-IN"/>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4657B0-290A-41C8-9139-9CB475A77808}" type="datetimeFigureOut">
              <a:rPr lang="en-IN" smtClean="0"/>
              <a:t>21-01-2023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C9CF7E-16EC-4ADC-B897-CDDCB2CDB5C5}" type="slidenum">
              <a:rPr lang="en-IN" smtClean="0"/>
              <a:t>‹#›</a:t>
            </a:fld>
            <a:endParaRPr lang="en-IN"/>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FC4657B0-290A-41C8-9139-9CB475A77808}" type="datetimeFigureOut">
              <a:rPr lang="en-IN" smtClean="0"/>
              <a:t>21-01-2023</a:t>
            </a:fld>
            <a:endParaRPr lang="en-IN"/>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IN"/>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5FC9CF7E-16EC-4ADC-B897-CDDCB2CDB5C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96752"/>
            <a:ext cx="6646110" cy="2808312"/>
          </a:xfrm>
        </p:spPr>
        <p:txBody>
          <a:bodyPr/>
          <a:lstStyle/>
          <a:p>
            <a:pPr algn="ctr"/>
            <a:r>
              <a:rPr lang="en-US" sz="1600" b="1" dirty="0" err="1"/>
              <a:t>Gokaraju</a:t>
            </a:r>
            <a:r>
              <a:rPr lang="en-US" sz="1600" b="1" dirty="0"/>
              <a:t> </a:t>
            </a:r>
            <a:r>
              <a:rPr lang="en-US" sz="1600" b="1" dirty="0" err="1"/>
              <a:t>Rangaraju</a:t>
            </a:r>
            <a:r>
              <a:rPr lang="en-US" sz="1600" b="1" dirty="0"/>
              <a:t> Institute of Engineering and Technology</a:t>
            </a:r>
            <a:r>
              <a:rPr lang="en-IN" sz="1600" dirty="0"/>
              <a:t/>
            </a:r>
            <a:br>
              <a:rPr lang="en-IN" sz="1600" dirty="0"/>
            </a:br>
            <a:r>
              <a:rPr lang="en-US" sz="1600" b="1" dirty="0"/>
              <a:t>(Autonomous)</a:t>
            </a:r>
            <a:r>
              <a:rPr lang="en-IN" sz="1600" dirty="0"/>
              <a:t/>
            </a:r>
            <a:br>
              <a:rPr lang="en-IN" sz="1600" dirty="0"/>
            </a:br>
            <a:r>
              <a:rPr lang="en-US" sz="1600" dirty="0"/>
              <a:t>Department of Computer Science and Engineering</a:t>
            </a:r>
            <a:r>
              <a:rPr lang="en-IN" sz="1600" dirty="0"/>
              <a:t/>
            </a:r>
            <a:br>
              <a:rPr lang="en-IN" sz="1600" dirty="0"/>
            </a:br>
            <a:r>
              <a:rPr lang="en-US" sz="1600" dirty="0"/>
              <a:t>GR18A3116 -- Mini Project with Seminar </a:t>
            </a:r>
            <a:br>
              <a:rPr lang="en-US" sz="1600" dirty="0"/>
            </a:br>
            <a:r>
              <a:rPr lang="en-US" sz="1600" dirty="0"/>
              <a:t>III Year </a:t>
            </a:r>
            <a:r>
              <a:rPr lang="en-US" sz="1600" dirty="0" err="1"/>
              <a:t>B.Tech</a:t>
            </a:r>
            <a:r>
              <a:rPr lang="en-US" sz="1600" dirty="0"/>
              <a:t> II Sem. </a:t>
            </a:r>
            <a:br>
              <a:rPr lang="en-US" sz="1600" dirty="0"/>
            </a:br>
            <a:r>
              <a:rPr lang="en-US" sz="1600" dirty="0"/>
              <a:t>Academic year </a:t>
            </a:r>
            <a:r>
              <a:rPr lang="en-US" sz="1600" dirty="0" smtClean="0"/>
              <a:t>2021-2022</a:t>
            </a:r>
            <a:r>
              <a:rPr lang="en-US" sz="1800" dirty="0" smtClean="0"/>
              <a:t/>
            </a:r>
            <a:br>
              <a:rPr lang="en-US" sz="1800" dirty="0" smtClean="0"/>
            </a:br>
            <a:r>
              <a:rPr lang="en-US" sz="1800" dirty="0" smtClean="0"/>
              <a:t/>
            </a:r>
            <a:br>
              <a:rPr lang="en-US" sz="1800" dirty="0" smtClean="0"/>
            </a:br>
            <a:r>
              <a:rPr lang="en-US" sz="1800" dirty="0"/>
              <a:t/>
            </a:r>
            <a:br>
              <a:rPr lang="en-US" sz="1800" dirty="0"/>
            </a:br>
            <a:r>
              <a:rPr lang="en-US" sz="2800" dirty="0" smtClean="0">
                <a:solidFill>
                  <a:srgbClr val="92D050"/>
                </a:solidFill>
              </a:rPr>
              <a:t>Online Examination System</a:t>
            </a:r>
            <a:endParaRPr lang="en-IN" sz="2800" dirty="0">
              <a:solidFill>
                <a:srgbClr val="92D050"/>
              </a:solidFill>
            </a:endParaRPr>
          </a:p>
        </p:txBody>
      </p:sp>
      <p:pic>
        <p:nvPicPr>
          <p:cNvPr id="3" name="pic"/>
          <p:cNvPicPr/>
          <p:nvPr/>
        </p:nvPicPr>
        <p:blipFill>
          <a:blip r:embed="rId2"/>
          <a:stretch>
            <a:fillRect/>
          </a:stretch>
        </p:blipFill>
        <p:spPr>
          <a:xfrm>
            <a:off x="3419872" y="260648"/>
            <a:ext cx="826135" cy="850900"/>
          </a:xfrm>
          <a:prstGeom prst="rect">
            <a:avLst/>
          </a:prstGeom>
        </p:spPr>
      </p:pic>
      <p:sp>
        <p:nvSpPr>
          <p:cNvPr id="5" name="TextBox 4"/>
          <p:cNvSpPr txBox="1"/>
          <p:nvPr/>
        </p:nvSpPr>
        <p:spPr>
          <a:xfrm>
            <a:off x="7236296" y="4149080"/>
            <a:ext cx="1656184" cy="1908215"/>
          </a:xfrm>
          <a:prstGeom prst="rect">
            <a:avLst/>
          </a:prstGeom>
          <a:noFill/>
        </p:spPr>
        <p:txBody>
          <a:bodyPr wrap="square" rtlCol="0">
            <a:spAutoFit/>
          </a:bodyPr>
          <a:lstStyle/>
          <a:p>
            <a:r>
              <a:rPr lang="en-US" sz="1400" dirty="0" smtClean="0">
                <a:solidFill>
                  <a:srgbClr val="C00000"/>
                </a:solidFill>
              </a:rPr>
              <a:t>Team Members:</a:t>
            </a:r>
            <a:endParaRPr lang="en-US" sz="1400" dirty="0" smtClean="0"/>
          </a:p>
          <a:p>
            <a:r>
              <a:rPr lang="en-IN" sz="1400" dirty="0" err="1" smtClean="0"/>
              <a:t>Mohd</a:t>
            </a:r>
            <a:r>
              <a:rPr lang="en-IN" sz="1400" dirty="0" smtClean="0"/>
              <a:t> </a:t>
            </a:r>
            <a:r>
              <a:rPr lang="en-IN" sz="1400" dirty="0" err="1" smtClean="0"/>
              <a:t>Muzammil</a:t>
            </a:r>
            <a:r>
              <a:rPr lang="en-IN" sz="1400" dirty="0" smtClean="0"/>
              <a:t> </a:t>
            </a:r>
            <a:r>
              <a:rPr lang="en-IN" sz="1400" dirty="0" err="1"/>
              <a:t>Jakka</a:t>
            </a:r>
            <a:r>
              <a:rPr lang="en-IN" sz="1400" dirty="0"/>
              <a:t> </a:t>
            </a:r>
            <a:r>
              <a:rPr lang="en-IN" sz="1400" dirty="0" err="1" smtClean="0"/>
              <a:t>Arun</a:t>
            </a:r>
            <a:r>
              <a:rPr lang="en-IN" sz="1400" dirty="0" smtClean="0"/>
              <a:t> </a:t>
            </a:r>
            <a:r>
              <a:rPr lang="en-IN" sz="1400" dirty="0" err="1"/>
              <a:t>Sidharth</a:t>
            </a:r>
            <a:r>
              <a:rPr lang="en-IN" sz="1400" dirty="0"/>
              <a:t> </a:t>
            </a:r>
            <a:r>
              <a:rPr lang="en-IN" sz="1400" dirty="0" err="1" smtClean="0"/>
              <a:t>Nookala</a:t>
            </a:r>
            <a:r>
              <a:rPr lang="en-IN" sz="1400" dirty="0" smtClean="0"/>
              <a:t> </a:t>
            </a:r>
            <a:r>
              <a:rPr lang="en-IN" sz="1400" dirty="0"/>
              <a:t>Raj </a:t>
            </a:r>
            <a:r>
              <a:rPr lang="en-IN" sz="1400" dirty="0" smtClean="0"/>
              <a:t>Mohan</a:t>
            </a:r>
          </a:p>
          <a:p>
            <a:endParaRPr lang="en-US" sz="1400" dirty="0"/>
          </a:p>
          <a:p>
            <a:r>
              <a:rPr lang="en-US" sz="2000" dirty="0" smtClean="0"/>
              <a:t>Batch: B14</a:t>
            </a:r>
          </a:p>
          <a:p>
            <a:endParaRPr lang="en-IN" sz="1400" dirty="0"/>
          </a:p>
        </p:txBody>
      </p:sp>
      <p:sp>
        <p:nvSpPr>
          <p:cNvPr id="6" name="TextBox 5"/>
          <p:cNvSpPr txBox="1"/>
          <p:nvPr/>
        </p:nvSpPr>
        <p:spPr>
          <a:xfrm>
            <a:off x="467544" y="4581128"/>
            <a:ext cx="1440160" cy="523220"/>
          </a:xfrm>
          <a:prstGeom prst="rect">
            <a:avLst/>
          </a:prstGeom>
          <a:noFill/>
        </p:spPr>
        <p:txBody>
          <a:bodyPr wrap="square" rtlCol="0">
            <a:spAutoFit/>
          </a:bodyPr>
          <a:lstStyle/>
          <a:p>
            <a:r>
              <a:rPr lang="en-US" sz="1400" dirty="0" smtClean="0">
                <a:solidFill>
                  <a:srgbClr val="00B0F0"/>
                </a:solidFill>
              </a:rPr>
              <a:t>Guide:</a:t>
            </a:r>
          </a:p>
          <a:p>
            <a:r>
              <a:rPr lang="en-US" sz="1400" dirty="0" smtClean="0"/>
              <a:t>Dr. K </a:t>
            </a:r>
            <a:r>
              <a:rPr lang="en-US" sz="1400" dirty="0" err="1" smtClean="0"/>
              <a:t>Buchi</a:t>
            </a:r>
            <a:r>
              <a:rPr lang="en-US" sz="1400" dirty="0" smtClean="0"/>
              <a:t> </a:t>
            </a:r>
            <a:r>
              <a:rPr lang="en-US" sz="1400" dirty="0" err="1" smtClean="0"/>
              <a:t>Raju</a:t>
            </a:r>
            <a:endParaRPr lang="en-IN" sz="1400" dirty="0"/>
          </a:p>
        </p:txBody>
      </p:sp>
    </p:spTree>
    <p:extLst>
      <p:ext uri="{BB962C8B-B14F-4D97-AF65-F5344CB8AC3E}">
        <p14:creationId xmlns:p14="http://schemas.microsoft.com/office/powerpoint/2010/main" val="38553817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700808"/>
            <a:ext cx="8229600" cy="5001419"/>
          </a:xfrm>
        </p:spPr>
        <p:txBody>
          <a:bodyPr>
            <a:normAutofit/>
          </a:bodyPr>
          <a:lstStyle/>
          <a:p>
            <a:r>
              <a:rPr lang="en-IN" sz="1600" dirty="0"/>
              <a:t>An online examination system is a </a:t>
            </a:r>
            <a:r>
              <a:rPr lang="en-IN" sz="1600" dirty="0" smtClean="0"/>
              <a:t>Computer-based</a:t>
            </a:r>
            <a:r>
              <a:rPr lang="en-IN" sz="1600" b="1" dirty="0" smtClean="0"/>
              <a:t> </a:t>
            </a:r>
            <a:r>
              <a:rPr lang="en-IN" sz="1600" dirty="0"/>
              <a:t>online test simulator to take online examination .It is a web based solution which allows a particular school, college or any organization to arrange, conduct and manage examinations via an online environment.</a:t>
            </a:r>
          </a:p>
          <a:p>
            <a:r>
              <a:rPr lang="en-IN" sz="1600" dirty="0"/>
              <a:t> Online examination system helps students to offer a quick and easy way to appear for the test remotely from any location. It also provides the results quickly after the examination with 100% accuracy and security. Student can enter to take-up exam only with their valid username and password. This examination contains multiple choice questions and appropriate number of options. </a:t>
            </a:r>
          </a:p>
          <a:p>
            <a:r>
              <a:rPr lang="en-IN" sz="1600" dirty="0"/>
              <a:t>The whole process of assigning test and evaluating the scores offline consumes a lot of time. Chances of question paper leakage are more in this offline system . But the proposed </a:t>
            </a:r>
            <a:r>
              <a:rPr lang="en-IN" sz="1600" dirty="0" smtClean="0"/>
              <a:t>system is </a:t>
            </a:r>
            <a:r>
              <a:rPr lang="en-IN" sz="1600" dirty="0"/>
              <a:t>significantly better and is highly secured and robust.</a:t>
            </a:r>
          </a:p>
          <a:p>
            <a:r>
              <a:rPr lang="en-IN" sz="1600" dirty="0"/>
              <a:t>We propose the Online Examination System to improve the evaluation and reduce the consumption of time and cost. It also reduces the paper work .Results will be very precise, accurate and will be declared in very short span of time. The logs of candidates and their marks are stored for future use.</a:t>
            </a:r>
          </a:p>
          <a:p>
            <a:pPr marL="45720" indent="0">
              <a:buNone/>
            </a:pPr>
            <a:endParaRPr lang="en-US" sz="1600" dirty="0" smtClean="0">
              <a:latin typeface="Arial" pitchFamily="34" charset="0"/>
              <a:cs typeface="Arial" pitchFamily="34" charset="0"/>
            </a:endParaRPr>
          </a:p>
        </p:txBody>
      </p:sp>
      <p:sp>
        <p:nvSpPr>
          <p:cNvPr id="2" name="Title 1"/>
          <p:cNvSpPr>
            <a:spLocks noGrp="1"/>
          </p:cNvSpPr>
          <p:nvPr>
            <p:ph type="title"/>
          </p:nvPr>
        </p:nvSpPr>
        <p:spPr>
          <a:xfrm>
            <a:off x="457200" y="274638"/>
            <a:ext cx="3754760" cy="778098"/>
          </a:xfrm>
        </p:spPr>
        <p:txBody>
          <a:bodyPr>
            <a:normAutofit/>
          </a:bodyPr>
          <a:lstStyle/>
          <a:p>
            <a:pPr algn="l"/>
            <a:r>
              <a:rPr lang="en-US" sz="3200" dirty="0" smtClean="0"/>
              <a:t>Abstract : -</a:t>
            </a:r>
            <a:endParaRPr lang="en-IN" sz="3200" dirty="0"/>
          </a:p>
        </p:txBody>
      </p:sp>
    </p:spTree>
    <p:extLst>
      <p:ext uri="{BB962C8B-B14F-4D97-AF65-F5344CB8AC3E}">
        <p14:creationId xmlns:p14="http://schemas.microsoft.com/office/powerpoint/2010/main" val="34972955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700808"/>
            <a:ext cx="8407893" cy="4878281"/>
          </a:xfrm>
        </p:spPr>
        <p:txBody>
          <a:bodyPr/>
          <a:lstStyle/>
          <a:p>
            <a:pPr marL="45720" indent="0">
              <a:buNone/>
            </a:pPr>
            <a:r>
              <a:rPr lang="en-US" dirty="0" smtClean="0"/>
              <a:t>Hardware Requirement</a:t>
            </a:r>
          </a:p>
          <a:p>
            <a:pPr>
              <a:buFont typeface="Arial" pitchFamily="34" charset="0"/>
              <a:buChar char="•"/>
            </a:pPr>
            <a:r>
              <a:rPr lang="en-US" dirty="0" smtClean="0"/>
              <a:t>Laptop with Windows OS</a:t>
            </a:r>
          </a:p>
          <a:p>
            <a:pPr>
              <a:buFont typeface="Arial" pitchFamily="34" charset="0"/>
              <a:buChar char="•"/>
            </a:pPr>
            <a:r>
              <a:rPr lang="en-US" dirty="0" smtClean="0"/>
              <a:t>Intel processor i3</a:t>
            </a:r>
          </a:p>
          <a:p>
            <a:pPr>
              <a:buFont typeface="Arial" pitchFamily="34" charset="0"/>
              <a:buChar char="•"/>
            </a:pPr>
            <a:r>
              <a:rPr lang="en-US" dirty="0" smtClean="0"/>
              <a:t>4GB RAM</a:t>
            </a:r>
            <a:endParaRPr lang="en-US" dirty="0"/>
          </a:p>
          <a:p>
            <a:pPr>
              <a:buFont typeface="Arial" pitchFamily="34" charset="0"/>
              <a:buChar char="•"/>
            </a:pPr>
            <a:r>
              <a:rPr lang="en-US" dirty="0" smtClean="0"/>
              <a:t>Hardware 100 GB</a:t>
            </a:r>
          </a:p>
          <a:p>
            <a:pPr marL="45720" indent="0">
              <a:buNone/>
            </a:pPr>
            <a:endParaRPr lang="en-US" dirty="0"/>
          </a:p>
          <a:p>
            <a:pPr marL="45720" indent="0">
              <a:buNone/>
            </a:pPr>
            <a:endParaRPr lang="en-US" dirty="0"/>
          </a:p>
          <a:p>
            <a:pPr marL="45720" indent="0">
              <a:buNone/>
            </a:pPr>
            <a:r>
              <a:rPr lang="en-US" dirty="0" smtClean="0"/>
              <a:t>Software Requirement</a:t>
            </a:r>
          </a:p>
          <a:p>
            <a:pPr>
              <a:buFont typeface="Arial" pitchFamily="34" charset="0"/>
              <a:buChar char="•"/>
            </a:pPr>
            <a:r>
              <a:rPr lang="en-US" dirty="0" smtClean="0"/>
              <a:t>Visual Studio Code IDE</a:t>
            </a:r>
          </a:p>
          <a:p>
            <a:pPr>
              <a:buFont typeface="Arial" pitchFamily="34" charset="0"/>
              <a:buChar char="•"/>
            </a:pPr>
            <a:r>
              <a:rPr lang="en-US" dirty="0" smtClean="0"/>
              <a:t>MYSQL Database</a:t>
            </a:r>
          </a:p>
          <a:p>
            <a:pPr>
              <a:buFont typeface="Arial" pitchFamily="34" charset="0"/>
              <a:buChar char="•"/>
            </a:pPr>
            <a:r>
              <a:rPr lang="en-US" dirty="0" smtClean="0"/>
              <a:t>Tomcat Server or </a:t>
            </a:r>
            <a:r>
              <a:rPr lang="en-US" dirty="0" err="1" smtClean="0"/>
              <a:t>Xampp</a:t>
            </a:r>
            <a:endParaRPr lang="en-US" dirty="0" smtClean="0"/>
          </a:p>
          <a:p>
            <a:endParaRPr lang="en-IN" dirty="0"/>
          </a:p>
        </p:txBody>
      </p:sp>
      <p:sp>
        <p:nvSpPr>
          <p:cNvPr id="2" name="Title 1"/>
          <p:cNvSpPr>
            <a:spLocks noGrp="1"/>
          </p:cNvSpPr>
          <p:nvPr>
            <p:ph type="title"/>
          </p:nvPr>
        </p:nvSpPr>
        <p:spPr/>
        <p:txBody>
          <a:bodyPr/>
          <a:lstStyle/>
          <a:p>
            <a:r>
              <a:rPr lang="en-US" dirty="0" smtClean="0"/>
              <a:t>Hardware &amp; software configuration</a:t>
            </a:r>
            <a:endParaRPr lang="en-IN" dirty="0"/>
          </a:p>
        </p:txBody>
      </p:sp>
    </p:spTree>
    <p:extLst>
      <p:ext uri="{BB962C8B-B14F-4D97-AF65-F5344CB8AC3E}">
        <p14:creationId xmlns:p14="http://schemas.microsoft.com/office/powerpoint/2010/main" val="1052057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spcBef>
                <a:spcPts val="360"/>
              </a:spcBef>
              <a:buSzPts val="1800"/>
              <a:buFont typeface="Wingdings" pitchFamily="2" charset="2"/>
              <a:buChar char="§"/>
            </a:pPr>
            <a:r>
              <a:rPr lang="en-US" dirty="0"/>
              <a:t>In the present  system the process of assigning and evaluating scores after the test is  done manually so it is very time consuming.</a:t>
            </a:r>
          </a:p>
          <a:p>
            <a:pPr lvl="0">
              <a:spcBef>
                <a:spcPts val="360"/>
              </a:spcBef>
              <a:buSzPts val="1800"/>
              <a:buFont typeface="Wingdings" pitchFamily="2" charset="2"/>
              <a:buChar char="§"/>
            </a:pPr>
            <a:r>
              <a:rPr lang="en-US" dirty="0"/>
              <a:t>To take exam of more candidates more invigilators are required to monitor students.</a:t>
            </a:r>
          </a:p>
          <a:p>
            <a:pPr lvl="0">
              <a:spcBef>
                <a:spcPts val="360"/>
              </a:spcBef>
              <a:buSzPts val="1800"/>
              <a:buFont typeface="Wingdings" pitchFamily="2" charset="2"/>
              <a:buChar char="§"/>
            </a:pPr>
            <a:r>
              <a:rPr lang="en-US" dirty="0"/>
              <a:t>Once the answer is marked on the OMR sheet it can’t be </a:t>
            </a:r>
          </a:p>
          <a:p>
            <a:pPr marL="114300" lvl="0" indent="0">
              <a:spcBef>
                <a:spcPts val="0"/>
              </a:spcBef>
              <a:buSzPts val="1800"/>
              <a:buNone/>
            </a:pPr>
            <a:r>
              <a:rPr lang="en-US" dirty="0"/>
              <a:t>      changed.</a:t>
            </a:r>
          </a:p>
          <a:p>
            <a:pPr lvl="0">
              <a:spcBef>
                <a:spcPts val="0"/>
              </a:spcBef>
              <a:buSzPts val="1800"/>
              <a:buFont typeface="Wingdings" pitchFamily="2" charset="2"/>
              <a:buChar char="§"/>
            </a:pPr>
            <a:r>
              <a:rPr lang="en-US" dirty="0"/>
              <a:t>The chances of paper leakage are more in the current system.</a:t>
            </a:r>
          </a:p>
          <a:p>
            <a:pPr lvl="0">
              <a:spcBef>
                <a:spcPts val="0"/>
              </a:spcBef>
              <a:buSzPts val="1800"/>
              <a:buFont typeface="Wingdings" pitchFamily="2" charset="2"/>
              <a:buChar char="§"/>
            </a:pPr>
            <a:r>
              <a:rPr lang="en-US" dirty="0"/>
              <a:t>There are high chances of plagiarism.</a:t>
            </a:r>
          </a:p>
          <a:p>
            <a:pPr marL="45720" indent="0">
              <a:buNone/>
            </a:pPr>
            <a:endParaRPr lang="en-IN" dirty="0"/>
          </a:p>
        </p:txBody>
      </p:sp>
      <p:sp>
        <p:nvSpPr>
          <p:cNvPr id="3" name="Title 2"/>
          <p:cNvSpPr>
            <a:spLocks noGrp="1"/>
          </p:cNvSpPr>
          <p:nvPr>
            <p:ph type="title"/>
          </p:nvPr>
        </p:nvSpPr>
        <p:spPr/>
        <p:txBody>
          <a:bodyPr/>
          <a:lstStyle/>
          <a:p>
            <a:r>
              <a:rPr lang="en-US" dirty="0" smtClean="0"/>
              <a:t>Existing System</a:t>
            </a:r>
            <a:endParaRPr lang="en-IN" dirty="0"/>
          </a:p>
        </p:txBody>
      </p:sp>
    </p:spTree>
    <p:extLst>
      <p:ext uri="{BB962C8B-B14F-4D97-AF65-F5344CB8AC3E}">
        <p14:creationId xmlns:p14="http://schemas.microsoft.com/office/powerpoint/2010/main" val="920312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0" indent="0">
              <a:spcBef>
                <a:spcPts val="360"/>
              </a:spcBef>
              <a:buNone/>
            </a:pPr>
            <a:r>
              <a:rPr lang="en-US" dirty="0"/>
              <a:t>In the proposed system the exam is taken through online web application, Its features are :</a:t>
            </a:r>
          </a:p>
          <a:p>
            <a:pPr lvl="0">
              <a:spcBef>
                <a:spcPts val="360"/>
              </a:spcBef>
              <a:buSzPts val="1800"/>
              <a:buFont typeface="Wingdings" pitchFamily="2" charset="2"/>
              <a:buChar char="Ø"/>
            </a:pPr>
            <a:r>
              <a:rPr lang="en-US" dirty="0"/>
              <a:t>In comparison to the present system the proposed system will be less time consuming and is more efficient.</a:t>
            </a:r>
          </a:p>
          <a:p>
            <a:pPr lvl="0">
              <a:spcBef>
                <a:spcPts val="360"/>
              </a:spcBef>
              <a:buSzPts val="1800"/>
              <a:buFont typeface="Wingdings" pitchFamily="2" charset="2"/>
              <a:buChar char="Ø"/>
            </a:pPr>
            <a:r>
              <a:rPr lang="en-US" dirty="0"/>
              <a:t>This system is very secured as  no chances of leakage of question paper.</a:t>
            </a:r>
          </a:p>
          <a:p>
            <a:pPr lvl="0">
              <a:spcBef>
                <a:spcPts val="360"/>
              </a:spcBef>
              <a:buSzPts val="1800"/>
              <a:buFont typeface="Wingdings" pitchFamily="2" charset="2"/>
              <a:buChar char="Ø"/>
            </a:pPr>
            <a:r>
              <a:rPr lang="en-US" dirty="0"/>
              <a:t>A student can change his answer any time during the exam.</a:t>
            </a:r>
          </a:p>
          <a:p>
            <a:pPr lvl="0">
              <a:spcBef>
                <a:spcPts val="360"/>
              </a:spcBef>
              <a:buSzPts val="1800"/>
              <a:buFont typeface="Wingdings" pitchFamily="2" charset="2"/>
              <a:buChar char="Ø"/>
            </a:pPr>
            <a:r>
              <a:rPr lang="en-US" dirty="0"/>
              <a:t>The exam is window proctored.</a:t>
            </a:r>
          </a:p>
          <a:p>
            <a:pPr lvl="0">
              <a:spcBef>
                <a:spcPts val="360"/>
              </a:spcBef>
              <a:buSzPts val="1800"/>
              <a:buFont typeface="Wingdings" pitchFamily="2" charset="2"/>
              <a:buChar char="Ø"/>
            </a:pPr>
            <a:r>
              <a:rPr lang="en-US" dirty="0"/>
              <a:t>Every student is verified through his face by using the camera.</a:t>
            </a:r>
          </a:p>
          <a:p>
            <a:pPr lvl="0">
              <a:spcBef>
                <a:spcPts val="360"/>
              </a:spcBef>
              <a:buSzPts val="1800"/>
              <a:buFont typeface="Wingdings" pitchFamily="2" charset="2"/>
              <a:buChar char="Ø"/>
            </a:pPr>
            <a:r>
              <a:rPr lang="en-US" dirty="0"/>
              <a:t>The proposed system has less chances of error  occurrence than the offline system.</a:t>
            </a:r>
          </a:p>
          <a:p>
            <a:pPr marL="45720" indent="0">
              <a:buNone/>
            </a:pPr>
            <a:endParaRPr lang="en-IN" dirty="0"/>
          </a:p>
        </p:txBody>
      </p:sp>
      <p:sp>
        <p:nvSpPr>
          <p:cNvPr id="3" name="Title 2"/>
          <p:cNvSpPr>
            <a:spLocks noGrp="1"/>
          </p:cNvSpPr>
          <p:nvPr>
            <p:ph type="title"/>
          </p:nvPr>
        </p:nvSpPr>
        <p:spPr/>
        <p:txBody>
          <a:bodyPr/>
          <a:lstStyle/>
          <a:p>
            <a:r>
              <a:rPr lang="en-US" dirty="0" smtClean="0"/>
              <a:t>Proposed System</a:t>
            </a:r>
            <a:endParaRPr lang="en-IN" dirty="0"/>
          </a:p>
        </p:txBody>
      </p:sp>
    </p:spTree>
    <p:extLst>
      <p:ext uri="{BB962C8B-B14F-4D97-AF65-F5344CB8AC3E}">
        <p14:creationId xmlns:p14="http://schemas.microsoft.com/office/powerpoint/2010/main" val="753501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19" y="1719070"/>
            <a:ext cx="8537373" cy="4878281"/>
          </a:xfrm>
        </p:spPr>
        <p:txBody>
          <a:bodyPr/>
          <a:lstStyle/>
          <a:p>
            <a:pPr marL="45720" indent="0">
              <a:buNone/>
            </a:pPr>
            <a:r>
              <a:rPr lang="en-US" dirty="0" smtClean="0"/>
              <a:t>Scope of this project is very broad</a:t>
            </a:r>
          </a:p>
          <a:p>
            <a:pPr>
              <a:buFont typeface="Wingdings" pitchFamily="2" charset="2"/>
              <a:buChar char="§"/>
            </a:pPr>
            <a:r>
              <a:rPr lang="en-US" dirty="0" smtClean="0"/>
              <a:t>This can be used in educational institutions as well as in corporate world.</a:t>
            </a:r>
          </a:p>
          <a:p>
            <a:pPr>
              <a:buFont typeface="Wingdings" pitchFamily="2" charset="2"/>
              <a:buChar char="§"/>
            </a:pPr>
            <a:r>
              <a:rPr lang="en-US" dirty="0" smtClean="0"/>
              <a:t>It saves the time and is cost effective.</a:t>
            </a:r>
          </a:p>
          <a:p>
            <a:pPr>
              <a:buFont typeface="Wingdings" pitchFamily="2" charset="2"/>
              <a:buChar char="§"/>
            </a:pPr>
            <a:r>
              <a:rPr lang="en-US" dirty="0" smtClean="0"/>
              <a:t>The student can use the application from anywhere (user location doesn’t matter)</a:t>
            </a:r>
          </a:p>
          <a:p>
            <a:pPr>
              <a:buFont typeface="Wingdings" pitchFamily="2" charset="2"/>
              <a:buChar char="§"/>
            </a:pPr>
            <a:r>
              <a:rPr lang="en-US" dirty="0" smtClean="0"/>
              <a:t>Secured because of authentication.</a:t>
            </a:r>
          </a:p>
          <a:p>
            <a:pPr>
              <a:buFont typeface="Wingdings" pitchFamily="2" charset="2"/>
              <a:buChar char="§"/>
            </a:pPr>
            <a:r>
              <a:rPr lang="en-US" dirty="0" smtClean="0"/>
              <a:t>Can be easily accessed 24/7 over the open test period.</a:t>
            </a:r>
          </a:p>
          <a:p>
            <a:pPr>
              <a:buFont typeface="Wingdings" pitchFamily="2" charset="2"/>
              <a:buChar char="§"/>
            </a:pPr>
            <a:r>
              <a:rPr lang="en-US" dirty="0" smtClean="0"/>
              <a:t>No manual work is needed </a:t>
            </a:r>
          </a:p>
          <a:p>
            <a:pPr>
              <a:buFont typeface="Wingdings" pitchFamily="2" charset="2"/>
              <a:buChar char="§"/>
            </a:pPr>
            <a:r>
              <a:rPr lang="en-US" dirty="0" smtClean="0"/>
              <a:t>Results are released within short span of time.</a:t>
            </a:r>
          </a:p>
          <a:p>
            <a:pPr>
              <a:buFont typeface="Wingdings" pitchFamily="2" charset="2"/>
              <a:buChar char="§"/>
            </a:pPr>
            <a:r>
              <a:rPr lang="en-US" dirty="0" smtClean="0"/>
              <a:t>Designed for educational institutes to conduct </a:t>
            </a:r>
            <a:r>
              <a:rPr lang="en-US" dirty="0" err="1" smtClean="0"/>
              <a:t>mcq</a:t>
            </a:r>
            <a:r>
              <a:rPr lang="en-US" dirty="0" smtClean="0"/>
              <a:t> tests of their students on regular basis.</a:t>
            </a:r>
          </a:p>
          <a:p>
            <a:pPr>
              <a:buFont typeface="Wingdings" pitchFamily="2" charset="2"/>
              <a:buChar char="§"/>
            </a:pPr>
            <a:endParaRPr lang="en-US" dirty="0" smtClean="0"/>
          </a:p>
          <a:p>
            <a:pPr>
              <a:buFont typeface="Wingdings" pitchFamily="2" charset="2"/>
              <a:buChar char="§"/>
            </a:pPr>
            <a:endParaRPr lang="en-US" dirty="0" smtClean="0"/>
          </a:p>
          <a:p>
            <a:pPr>
              <a:buFont typeface="Wingdings" pitchFamily="2" charset="2"/>
              <a:buChar char="§"/>
            </a:pPr>
            <a:endParaRPr lang="en-US" dirty="0" smtClean="0"/>
          </a:p>
          <a:p>
            <a:pPr>
              <a:buFont typeface="Wingdings" pitchFamily="2" charset="2"/>
              <a:buChar char="§"/>
            </a:pPr>
            <a:endParaRPr lang="en-IN" dirty="0"/>
          </a:p>
        </p:txBody>
      </p:sp>
      <p:sp>
        <p:nvSpPr>
          <p:cNvPr id="2" name="Title 1"/>
          <p:cNvSpPr>
            <a:spLocks noGrp="1"/>
          </p:cNvSpPr>
          <p:nvPr>
            <p:ph type="title"/>
          </p:nvPr>
        </p:nvSpPr>
        <p:spPr/>
        <p:txBody>
          <a:bodyPr/>
          <a:lstStyle/>
          <a:p>
            <a:pPr algn="l"/>
            <a:r>
              <a:rPr lang="en-US" dirty="0" smtClean="0"/>
              <a:t>Scope : -</a:t>
            </a:r>
            <a:endParaRPr lang="en-IN" dirty="0"/>
          </a:p>
        </p:txBody>
      </p:sp>
    </p:spTree>
    <p:extLst>
      <p:ext uri="{BB962C8B-B14F-4D97-AF65-F5344CB8AC3E}">
        <p14:creationId xmlns:p14="http://schemas.microsoft.com/office/powerpoint/2010/main" val="14968089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Online Examination system is a web application. The key concept is to minimize the paper and convert all forms of documentation to digital form . It gives the results without any errors and secured. The user with minimum knowledge about computer can be able  to operate the system easily. </a:t>
            </a:r>
            <a:endParaRPr lang="en-IN" sz="2400" dirty="0"/>
          </a:p>
        </p:txBody>
      </p:sp>
      <p:sp>
        <p:nvSpPr>
          <p:cNvPr id="3" name="Title 2"/>
          <p:cNvSpPr>
            <a:spLocks noGrp="1"/>
          </p:cNvSpPr>
          <p:nvPr>
            <p:ph type="title"/>
          </p:nvPr>
        </p:nvSpPr>
        <p:spPr/>
        <p:txBody>
          <a:bodyPr/>
          <a:lstStyle/>
          <a:p>
            <a:pPr algn="l"/>
            <a:r>
              <a:rPr lang="en-US" dirty="0" smtClean="0"/>
              <a:t>Conclusion : -</a:t>
            </a:r>
            <a:endParaRPr lang="en-IN" dirty="0"/>
          </a:p>
        </p:txBody>
      </p:sp>
    </p:spTree>
    <p:extLst>
      <p:ext uri="{BB962C8B-B14F-4D97-AF65-F5344CB8AC3E}">
        <p14:creationId xmlns:p14="http://schemas.microsoft.com/office/powerpoint/2010/main" val="5222095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3688" y="2132856"/>
            <a:ext cx="6048672" cy="1569660"/>
          </a:xfrm>
          <a:prstGeom prst="rect">
            <a:avLst/>
          </a:prstGeom>
          <a:noFill/>
        </p:spPr>
        <p:txBody>
          <a:bodyPr wrap="square" rtlCol="0">
            <a:spAutoFit/>
          </a:bodyPr>
          <a:lstStyle/>
          <a:p>
            <a:r>
              <a:rPr lang="en-US" sz="9600" dirty="0" smtClean="0">
                <a:solidFill>
                  <a:srgbClr val="002060"/>
                </a:solidFill>
              </a:rPr>
              <a:t>Thank YOU</a:t>
            </a:r>
            <a:endParaRPr lang="en-IN" sz="9600" dirty="0">
              <a:solidFill>
                <a:srgbClr val="002060"/>
              </a:solidFill>
            </a:endParaRPr>
          </a:p>
        </p:txBody>
      </p:sp>
    </p:spTree>
    <p:extLst>
      <p:ext uri="{BB962C8B-B14F-4D97-AF65-F5344CB8AC3E}">
        <p14:creationId xmlns:p14="http://schemas.microsoft.com/office/powerpoint/2010/main" val="22366296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236</TotalTime>
  <Words>488</Words>
  <Application>Microsoft Office PowerPoint</Application>
  <PresentationFormat>On-screen Show (4:3)</PresentationFormat>
  <Paragraphs>54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Grid</vt:lpstr>
      <vt:lpstr>Gokaraju Rangaraju Institute of Engineering and Technology (Autonomous) Department of Computer Science and Engineering GR18A3116 -- Mini Project with Seminar  III Year B.Tech II Sem.  Academic year 2021-2022   Online Examination System</vt:lpstr>
      <vt:lpstr>Abstract : -</vt:lpstr>
      <vt:lpstr>Hardware &amp; software configuration</vt:lpstr>
      <vt:lpstr>Existing System</vt:lpstr>
      <vt:lpstr>Proposed System</vt:lpstr>
      <vt:lpstr>Scope : -</vt:lpstr>
      <vt:lpstr>Conclusion :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26</cp:revision>
  <dcterms:created xsi:type="dcterms:W3CDTF">2022-02-10T13:29:58Z</dcterms:created>
  <dcterms:modified xsi:type="dcterms:W3CDTF">2023-01-21T10:22:10Z</dcterms:modified>
</cp:coreProperties>
</file>