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7"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FD92D-F991-483E-B5E8-A24C276DA1FE}"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E1FEF-88F0-4FE6-BF3B-66228BEB0537}" type="slidenum">
              <a:rPr lang="en-US" smtClean="0"/>
              <a:t>‹#›</a:t>
            </a:fld>
            <a:endParaRPr lang="en-US"/>
          </a:p>
        </p:txBody>
      </p:sp>
    </p:spTree>
    <p:extLst>
      <p:ext uri="{BB962C8B-B14F-4D97-AF65-F5344CB8AC3E}">
        <p14:creationId xmlns:p14="http://schemas.microsoft.com/office/powerpoint/2010/main" val="371018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order</a:t>
            </a:r>
            <a:r>
              <a:rPr lang="en-US" baseline="0" dirty="0" smtClean="0"/>
              <a:t> to solve the main task, this is how we model the problem. We have a two stage decision tree. </a:t>
            </a:r>
          </a:p>
          <a:p>
            <a:endParaRPr lang="en-US" baseline="0" dirty="0" smtClean="0"/>
          </a:p>
          <a:p>
            <a:r>
              <a:rPr lang="en-US" baseline="0" dirty="0" smtClean="0"/>
              <a:t>S1</a:t>
            </a:r>
          </a:p>
          <a:p>
            <a:r>
              <a:rPr lang="en-US" baseline="0" dirty="0" smtClean="0"/>
              <a:t>In the first stage, we decide whether a particular frame is foreground frame or not. </a:t>
            </a:r>
          </a:p>
          <a:p>
            <a:r>
              <a:rPr lang="en-US" baseline="0" dirty="0" smtClean="0"/>
              <a:t>We hypothesize that our surveillance videos are sparse in terms of trespassing activity. So, instead of trying to look at every single frame we only want to look at those frames which show some change.  Secondly, we are also interested in exploring how much amount of change should be considered sufficient enough to be considered for 2</a:t>
            </a:r>
            <a:r>
              <a:rPr lang="en-US" baseline="30000" dirty="0" smtClean="0"/>
              <a:t>nd</a:t>
            </a:r>
            <a:r>
              <a:rPr lang="en-US" baseline="0" dirty="0" smtClean="0"/>
              <a:t> stage processing and how does it impact the performance of whole system.</a:t>
            </a:r>
          </a:p>
          <a:p>
            <a:endParaRPr lang="en-US" baseline="0" dirty="0" smtClean="0"/>
          </a:p>
          <a:p>
            <a:r>
              <a:rPr lang="en-US" baseline="0" dirty="0" smtClean="0"/>
              <a:t>S2If it turns out that a particular frame is designated as foreground frame, then will be processed through stage2. Stage2 tries to classify where there is trespassing activity in that frame or not. </a:t>
            </a:r>
          </a:p>
          <a:p>
            <a:endParaRPr lang="en-US" baseline="0" dirty="0" smtClean="0"/>
          </a:p>
          <a:p>
            <a:r>
              <a:rPr lang="en-US" baseline="0" dirty="0" smtClean="0"/>
              <a:t>Our intuition is that we should use a relatively low complexity stage1 which can quickly take out most of the background frames. And only a subset of frames should be processed by stage2. And for stage2 we want to have a relatively stronger classifier. </a:t>
            </a:r>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1</a:t>
            </a:fld>
            <a:endParaRPr lang="en-US"/>
          </a:p>
        </p:txBody>
      </p:sp>
    </p:spTree>
    <p:extLst>
      <p:ext uri="{BB962C8B-B14F-4D97-AF65-F5344CB8AC3E}">
        <p14:creationId xmlns:p14="http://schemas.microsoft.com/office/powerpoint/2010/main" val="315059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Inspired</a:t>
            </a:r>
            <a:r>
              <a:rPr lang="en-US" baseline="0" dirty="0" smtClean="0"/>
              <a:t> by the framework we design this pipe line. You take each frame and then try to classify whether the frame as activity or not.  If it turns out that it’s a activity frame only then you process it with stage 2. And then stage 2 is going to decide whether there is human trespassing or not. At the end, you concatenate predictions for all the frames and turn it into a time series. </a:t>
            </a:r>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2</a:t>
            </a:fld>
            <a:endParaRPr lang="en-US"/>
          </a:p>
        </p:txBody>
      </p:sp>
    </p:spTree>
    <p:extLst>
      <p:ext uri="{BB962C8B-B14F-4D97-AF65-F5344CB8AC3E}">
        <p14:creationId xmlns:p14="http://schemas.microsoft.com/office/powerpoint/2010/main" val="428818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our stage 1 is basically a background</a:t>
            </a:r>
            <a:r>
              <a:rPr lang="en-US" baseline="0" dirty="0" smtClean="0"/>
              <a:t> subtraction stage. What you are doing is that you take a frame and compare it with a background model. </a:t>
            </a:r>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3</a:t>
            </a:fld>
            <a:endParaRPr lang="en-US"/>
          </a:p>
        </p:txBody>
      </p:sp>
    </p:spTree>
    <p:extLst>
      <p:ext uri="{BB962C8B-B14F-4D97-AF65-F5344CB8AC3E}">
        <p14:creationId xmlns:p14="http://schemas.microsoft.com/office/powerpoint/2010/main" val="2195476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4</a:t>
            </a:fld>
            <a:endParaRPr lang="en-US"/>
          </a:p>
        </p:txBody>
      </p:sp>
    </p:spTree>
    <p:extLst>
      <p:ext uri="{BB962C8B-B14F-4D97-AF65-F5344CB8AC3E}">
        <p14:creationId xmlns:p14="http://schemas.microsoft.com/office/powerpoint/2010/main" val="87379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moving on with the Faster RCNN. It is</a:t>
            </a:r>
            <a:r>
              <a:rPr lang="en-US" baseline="0" dirty="0" smtClean="0"/>
              <a:t> important that we understand the concept of anchors. It was a novel concept introduced by Faster RCNN and it has now become a fundamental part of object detection algorithms. </a:t>
            </a:r>
          </a:p>
          <a:p>
            <a:endParaRPr lang="en-US" baseline="0" dirty="0" smtClean="0"/>
          </a:p>
          <a:p>
            <a:r>
              <a:rPr lang="en-US" baseline="0" dirty="0" smtClean="0"/>
              <a:t>So an anchor is basically nothing but an estimate of object bounding box.  </a:t>
            </a:r>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5</a:t>
            </a:fld>
            <a:endParaRPr lang="en-US"/>
          </a:p>
        </p:txBody>
      </p:sp>
    </p:spTree>
    <p:extLst>
      <p:ext uri="{BB962C8B-B14F-4D97-AF65-F5344CB8AC3E}">
        <p14:creationId xmlns:p14="http://schemas.microsoft.com/office/powerpoint/2010/main" val="630483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 have used RPN to predict proposals, it looks something like this. We need to clean it up to look like one on right.  This is done using a process known as NMS. </a:t>
            </a:r>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7</a:t>
            </a:fld>
            <a:endParaRPr lang="en-US"/>
          </a:p>
        </p:txBody>
      </p:sp>
    </p:spTree>
    <p:extLst>
      <p:ext uri="{BB962C8B-B14F-4D97-AF65-F5344CB8AC3E}">
        <p14:creationId xmlns:p14="http://schemas.microsoft.com/office/powerpoint/2010/main" val="3896337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applied </a:t>
            </a:r>
            <a:r>
              <a:rPr lang="en-US" baseline="0" dirty="0" err="1" smtClean="0"/>
              <a:t>RoI</a:t>
            </a:r>
            <a:r>
              <a:rPr lang="en-US" baseline="0" dirty="0" smtClean="0"/>
              <a:t> pooling on feature map, we are ready to classify it. </a:t>
            </a:r>
            <a:endParaRPr lang="en-US" dirty="0"/>
          </a:p>
        </p:txBody>
      </p:sp>
      <p:sp>
        <p:nvSpPr>
          <p:cNvPr id="4" name="Slide Number Placeholder 3"/>
          <p:cNvSpPr>
            <a:spLocks noGrp="1"/>
          </p:cNvSpPr>
          <p:nvPr>
            <p:ph type="sldNum" sz="quarter" idx="10"/>
          </p:nvPr>
        </p:nvSpPr>
        <p:spPr/>
        <p:txBody>
          <a:bodyPr/>
          <a:lstStyle/>
          <a:p>
            <a:fld id="{78E4A049-8685-4352-9DC2-828F08FD542B}" type="slidenum">
              <a:rPr lang="en-US" smtClean="0"/>
              <a:pPr/>
              <a:t>8</a:t>
            </a:fld>
            <a:endParaRPr lang="en-US"/>
          </a:p>
        </p:txBody>
      </p:sp>
    </p:spTree>
    <p:extLst>
      <p:ext uri="{BB962C8B-B14F-4D97-AF65-F5344CB8AC3E}">
        <p14:creationId xmlns:p14="http://schemas.microsoft.com/office/powerpoint/2010/main" val="266258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84E94-7368-4993-AD91-D3A3EC152C53}"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135358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84E94-7368-4993-AD91-D3A3EC152C53}"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143134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84E94-7368-4993-AD91-D3A3EC152C53}"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241831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84E94-7368-4993-AD91-D3A3EC152C53}"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98717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84E94-7368-4993-AD91-D3A3EC152C53}"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417543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84E94-7368-4993-AD91-D3A3EC152C53}"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152023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84E94-7368-4993-AD91-D3A3EC152C53}"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16085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84E94-7368-4993-AD91-D3A3EC152C53}"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152774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84E94-7368-4993-AD91-D3A3EC152C53}"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140389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84E94-7368-4993-AD91-D3A3EC152C53}"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282863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84E94-7368-4993-AD91-D3A3EC152C53}"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EEBFE-A5E7-4F46-9F1B-CDF7FE4B54D5}" type="slidenum">
              <a:rPr lang="en-US" smtClean="0"/>
              <a:t>‹#›</a:t>
            </a:fld>
            <a:endParaRPr lang="en-US"/>
          </a:p>
        </p:txBody>
      </p:sp>
    </p:spTree>
    <p:extLst>
      <p:ext uri="{BB962C8B-B14F-4D97-AF65-F5344CB8AC3E}">
        <p14:creationId xmlns:p14="http://schemas.microsoft.com/office/powerpoint/2010/main" val="126588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84E94-7368-4993-AD91-D3A3EC152C53}" type="datetimeFigureOut">
              <a:rPr lang="en-US" smtClean="0"/>
              <a:t>9/11/2019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EEBFE-A5E7-4F46-9F1B-CDF7FE4B54D5}" type="slidenum">
              <a:rPr lang="en-US" smtClean="0"/>
              <a:t>‹#›</a:t>
            </a:fld>
            <a:endParaRPr lang="en-US"/>
          </a:p>
        </p:txBody>
      </p:sp>
    </p:spTree>
    <p:extLst>
      <p:ext uri="{BB962C8B-B14F-4D97-AF65-F5344CB8AC3E}">
        <p14:creationId xmlns:p14="http://schemas.microsoft.com/office/powerpoint/2010/main" val="2665575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lang="en-US" dirty="0"/>
          </a:p>
        </p:txBody>
      </p:sp>
      <p:sp>
        <p:nvSpPr>
          <p:cNvPr id="3" name="Footer Placeholder 2"/>
          <p:cNvSpPr>
            <a:spLocks noGrp="1"/>
          </p:cNvSpPr>
          <p:nvPr>
            <p:ph type="ftr" sz="quarter" idx="11"/>
          </p:nvPr>
        </p:nvSpPr>
        <p:spPr/>
        <p:txBody>
          <a:bodyPr/>
          <a:lstStyle/>
          <a:p>
            <a:endParaRPr lang="en-US" dirty="0"/>
          </a:p>
        </p:txBody>
      </p:sp>
      <p:sp>
        <p:nvSpPr>
          <p:cNvPr id="2" name="Slide Number Placeholder 1"/>
          <p:cNvSpPr>
            <a:spLocks noGrp="1"/>
          </p:cNvSpPr>
          <p:nvPr>
            <p:ph type="sldNum" sz="quarter" idx="12"/>
          </p:nvPr>
        </p:nvSpPr>
        <p:spPr/>
        <p:txBody>
          <a:bodyPr/>
          <a:lstStyle/>
          <a:p>
            <a:fld id="{BFEBEB0A-9E3D-4B14-9782-E2AE3DA60D96}" type="slidenum">
              <a:rPr lang="en-US" smtClean="0"/>
              <a:pPr/>
              <a:t>1</a:t>
            </a:fld>
            <a:endParaRPr lang="en-US" dirty="0"/>
          </a:p>
        </p:txBody>
      </p:sp>
      <p:sp>
        <p:nvSpPr>
          <p:cNvPr id="7" name="Rectangle 6"/>
          <p:cNvSpPr/>
          <p:nvPr/>
        </p:nvSpPr>
        <p:spPr bwMode="auto">
          <a:xfrm>
            <a:off x="6758100" y="1697681"/>
            <a:ext cx="1828800" cy="58188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mn-lt"/>
              </a:rPr>
              <a:t>Frame</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sp>
        <p:nvSpPr>
          <p:cNvPr id="10" name="Rectangle 9"/>
          <p:cNvSpPr/>
          <p:nvPr/>
        </p:nvSpPr>
        <p:spPr bwMode="auto">
          <a:xfrm>
            <a:off x="4935666" y="3149861"/>
            <a:ext cx="1828800" cy="58188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mn-lt"/>
              </a:rPr>
              <a:t>Activity</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sp>
        <p:nvSpPr>
          <p:cNvPr id="11" name="Rectangle 10"/>
          <p:cNvSpPr/>
          <p:nvPr/>
        </p:nvSpPr>
        <p:spPr bwMode="auto">
          <a:xfrm>
            <a:off x="8594498" y="3143672"/>
            <a:ext cx="2056329" cy="58188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mn-lt"/>
              </a:rPr>
              <a:t>Background</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sp>
        <p:nvSpPr>
          <p:cNvPr id="12" name="Rectangle 11"/>
          <p:cNvSpPr/>
          <p:nvPr/>
        </p:nvSpPr>
        <p:spPr bwMode="auto">
          <a:xfrm>
            <a:off x="6756400" y="4606880"/>
            <a:ext cx="1828800" cy="64008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Other</a:t>
            </a:r>
            <a:endParaRPr lang="en-US" sz="2000" dirty="0">
              <a:ln w="0"/>
              <a:solidFill>
                <a:schemeClr val="tx1"/>
              </a:solidFill>
              <a:effectLst>
                <a:outerShdw blurRad="38100" dist="19050" dir="2700000" algn="tl" rotWithShape="0">
                  <a:schemeClr val="dk1">
                    <a:alpha val="40000"/>
                  </a:schemeClr>
                </a:outerShdw>
              </a:effectLst>
            </a:endParaRPr>
          </a:p>
          <a:p>
            <a:pPr algn="ctr"/>
            <a:r>
              <a:rPr lang="en-US" sz="2000" dirty="0" smtClean="0">
                <a:ln w="0"/>
                <a:solidFill>
                  <a:schemeClr val="tx1"/>
                </a:solidFill>
                <a:effectLst>
                  <a:outerShdw blurRad="38100" dist="19050" dir="2700000" algn="tl" rotWithShape="0">
                    <a:schemeClr val="dk1">
                      <a:alpha val="40000"/>
                    </a:schemeClr>
                  </a:outerShdw>
                </a:effectLst>
              </a:rPr>
              <a:t>activity</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bwMode="auto">
          <a:xfrm>
            <a:off x="3106866" y="4606880"/>
            <a:ext cx="1828800" cy="64008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smtClean="0">
                <a:ln w="0"/>
                <a:solidFill>
                  <a:schemeClr val="tx1"/>
                </a:solidFill>
                <a:effectLst>
                  <a:outerShdw blurRad="38100" dist="19050" dir="2700000" algn="tl" rotWithShape="0">
                    <a:schemeClr val="dk1">
                      <a:alpha val="40000"/>
                    </a:schemeClr>
                  </a:outerShdw>
                </a:effectLst>
                <a:latin typeface="+mn-lt"/>
              </a:rPr>
              <a:t>Human</a:t>
            </a:r>
          </a:p>
          <a:p>
            <a:pPr algn="ctr"/>
            <a:r>
              <a:rPr lang="en-US" sz="2000" dirty="0" smtClean="0">
                <a:ln w="0"/>
                <a:solidFill>
                  <a:schemeClr val="tx1"/>
                </a:solidFill>
                <a:effectLst>
                  <a:outerShdw blurRad="38100" dist="19050" dir="2700000" algn="tl" rotWithShape="0">
                    <a:schemeClr val="dk1">
                      <a:alpha val="40000"/>
                    </a:schemeClr>
                  </a:outerShdw>
                </a:effectLst>
                <a:latin typeface="+mn-lt"/>
              </a:rPr>
              <a:t>trespassing</a:t>
            </a:r>
            <a:endParaRPr lang="en-US" sz="1400" dirty="0" smtClean="0">
              <a:ln w="0"/>
              <a:solidFill>
                <a:schemeClr val="tx1"/>
              </a:solidFill>
              <a:effectLst>
                <a:outerShdw blurRad="38100" dist="19050" dir="2700000" algn="tl" rotWithShape="0">
                  <a:schemeClr val="dk1">
                    <a:alpha val="40000"/>
                  </a:schemeClr>
                </a:outerShdw>
              </a:effectLst>
              <a:latin typeface="+mn-lt"/>
            </a:endParaRPr>
          </a:p>
        </p:txBody>
      </p:sp>
      <p:cxnSp>
        <p:nvCxnSpPr>
          <p:cNvPr id="15" name="Straight Arrow Connector 14"/>
          <p:cNvCxnSpPr>
            <a:stCxn id="7" idx="2"/>
          </p:cNvCxnSpPr>
          <p:nvPr/>
        </p:nvCxnSpPr>
        <p:spPr>
          <a:xfrm flipH="1">
            <a:off x="6764466" y="2279561"/>
            <a:ext cx="908034" cy="90625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6" name="Straight Arrow Connector 15"/>
          <p:cNvCxnSpPr>
            <a:stCxn id="7" idx="2"/>
          </p:cNvCxnSpPr>
          <p:nvPr/>
        </p:nvCxnSpPr>
        <p:spPr>
          <a:xfrm>
            <a:off x="7672500" y="2279561"/>
            <a:ext cx="912700" cy="86411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p:cNvCxnSpPr/>
          <p:nvPr/>
        </p:nvCxnSpPr>
        <p:spPr>
          <a:xfrm flipH="1">
            <a:off x="4949705" y="3738252"/>
            <a:ext cx="902063" cy="90028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0" name="Straight Arrow Connector 19"/>
          <p:cNvCxnSpPr/>
          <p:nvPr/>
        </p:nvCxnSpPr>
        <p:spPr>
          <a:xfrm>
            <a:off x="5851766" y="3738252"/>
            <a:ext cx="912700" cy="86411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2" name="Left Brace 21"/>
          <p:cNvSpPr/>
          <p:nvPr/>
        </p:nvSpPr>
        <p:spPr>
          <a:xfrm>
            <a:off x="2019300" y="1697681"/>
            <a:ext cx="419100" cy="1705919"/>
          </a:xfrm>
          <a:prstGeom prst="leftBrace">
            <a:avLst>
              <a:gd name="adj1" fmla="val 40591"/>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Left Brace 22"/>
          <p:cNvSpPr/>
          <p:nvPr/>
        </p:nvSpPr>
        <p:spPr>
          <a:xfrm>
            <a:off x="2019300" y="3434612"/>
            <a:ext cx="419100" cy="1812348"/>
          </a:xfrm>
          <a:prstGeom prst="leftBrace">
            <a:avLst>
              <a:gd name="adj1" fmla="val 40591"/>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4" name="TextBox 23"/>
          <p:cNvSpPr txBox="1"/>
          <p:nvPr/>
        </p:nvSpPr>
        <p:spPr>
          <a:xfrm>
            <a:off x="572606" y="2271240"/>
            <a:ext cx="1422400" cy="55880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2800" dirty="0" smtClean="0">
                <a:ln w="0"/>
                <a:solidFill>
                  <a:schemeClr val="tx1"/>
                </a:solidFill>
                <a:effectLst>
                  <a:outerShdw blurRad="38100" dist="19050" dir="2700000" algn="tl" rotWithShape="0">
                    <a:schemeClr val="dk1">
                      <a:alpha val="40000"/>
                    </a:schemeClr>
                  </a:outerShdw>
                </a:effectLst>
              </a:rPr>
              <a:t>Stage 1</a:t>
            </a:r>
            <a:endParaRPr lang="en-US" sz="1600" dirty="0" smtClean="0">
              <a:ln w="0"/>
              <a:solidFill>
                <a:schemeClr val="tx1"/>
              </a:solidFill>
              <a:effectLst>
                <a:outerShdw blurRad="38100" dist="19050" dir="2700000" algn="tl" rotWithShape="0">
                  <a:schemeClr val="dk1">
                    <a:alpha val="40000"/>
                  </a:schemeClr>
                </a:outerShdw>
              </a:effectLst>
            </a:endParaRPr>
          </a:p>
        </p:txBody>
      </p:sp>
      <p:sp>
        <p:nvSpPr>
          <p:cNvPr id="26" name="TextBox 25"/>
          <p:cNvSpPr txBox="1"/>
          <p:nvPr/>
        </p:nvSpPr>
        <p:spPr>
          <a:xfrm>
            <a:off x="572606" y="4079741"/>
            <a:ext cx="1422400" cy="55880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2800" dirty="0" smtClean="0">
                <a:ln w="0"/>
                <a:solidFill>
                  <a:schemeClr val="tx1"/>
                </a:solidFill>
                <a:effectLst>
                  <a:outerShdw blurRad="38100" dist="19050" dir="2700000" algn="tl" rotWithShape="0">
                    <a:schemeClr val="dk1">
                      <a:alpha val="40000"/>
                    </a:schemeClr>
                  </a:outerShdw>
                </a:effectLst>
              </a:rPr>
              <a:t>Stage 2</a:t>
            </a:r>
            <a:endParaRPr lang="en-US" sz="160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781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370617" y="3811698"/>
            <a:ext cx="3426894" cy="510363"/>
          </a:xfrm>
          <a:prstGeom prst="rect">
            <a:avLst/>
          </a:prstGeom>
          <a:pattFill prst="wdUpDiag">
            <a:fgClr>
              <a:schemeClr val="tx1"/>
            </a:fgClr>
            <a:bgClr>
              <a:schemeClr val="bg1"/>
            </a:bgClr>
          </a:patt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ln w="0"/>
              <a:effectLst>
                <a:outerShdw blurRad="38100" dist="19050" dir="2700000" algn="tl" rotWithShape="0">
                  <a:schemeClr val="dk1">
                    <a:alpha val="40000"/>
                  </a:schemeClr>
                </a:outerShdw>
              </a:effectLst>
            </a:endParaRPr>
          </a:p>
        </p:txBody>
      </p:sp>
      <p:cxnSp>
        <p:nvCxnSpPr>
          <p:cNvPr id="5" name="Straight Connector 4"/>
          <p:cNvCxnSpPr/>
          <p:nvPr/>
        </p:nvCxnSpPr>
        <p:spPr>
          <a:xfrm>
            <a:off x="3302738" y="3811698"/>
            <a:ext cx="0" cy="510363"/>
          </a:xfrm>
          <a:prstGeom prst="line">
            <a:avLst/>
          </a:prstGeom>
          <a:ln/>
        </p:spPr>
        <p:style>
          <a:lnRef idx="2">
            <a:schemeClr val="dk1"/>
          </a:lnRef>
          <a:fillRef idx="1">
            <a:schemeClr val="lt1"/>
          </a:fillRef>
          <a:effectRef idx="0">
            <a:schemeClr val="dk1"/>
          </a:effectRef>
          <a:fontRef idx="minor">
            <a:schemeClr val="dk1"/>
          </a:fontRef>
        </p:style>
      </p:cxnSp>
      <p:cxnSp>
        <p:nvCxnSpPr>
          <p:cNvPr id="6" name="Straight Connector 5"/>
          <p:cNvCxnSpPr/>
          <p:nvPr/>
        </p:nvCxnSpPr>
        <p:spPr>
          <a:xfrm>
            <a:off x="4226663" y="3811698"/>
            <a:ext cx="0" cy="510363"/>
          </a:xfrm>
          <a:prstGeom prst="line">
            <a:avLst/>
          </a:prstGeom>
          <a:ln/>
        </p:spPr>
        <p:style>
          <a:lnRef idx="2">
            <a:schemeClr val="dk1"/>
          </a:lnRef>
          <a:fillRef idx="1">
            <a:schemeClr val="lt1"/>
          </a:fillRef>
          <a:effectRef idx="0">
            <a:schemeClr val="dk1"/>
          </a:effectRef>
          <a:fontRef idx="minor">
            <a:schemeClr val="dk1"/>
          </a:fontRef>
        </p:style>
      </p:cxnSp>
      <p:cxnSp>
        <p:nvCxnSpPr>
          <p:cNvPr id="7" name="Straight Connector 6"/>
          <p:cNvCxnSpPr/>
          <p:nvPr/>
        </p:nvCxnSpPr>
        <p:spPr>
          <a:xfrm>
            <a:off x="5141063" y="3811698"/>
            <a:ext cx="0" cy="510363"/>
          </a:xfrm>
          <a:prstGeom prst="line">
            <a:avLst/>
          </a:prstGeom>
          <a:ln/>
        </p:spPr>
        <p:style>
          <a:lnRef idx="2">
            <a:schemeClr val="dk1"/>
          </a:lnRef>
          <a:fillRef idx="1">
            <a:schemeClr val="lt1"/>
          </a:fillRef>
          <a:effectRef idx="0">
            <a:schemeClr val="dk1"/>
          </a:effectRef>
          <a:fontRef idx="minor">
            <a:schemeClr val="dk1"/>
          </a:fontRef>
        </p:style>
      </p:cxnSp>
      <p:sp>
        <p:nvSpPr>
          <p:cNvPr id="8" name="TextBox 7"/>
          <p:cNvSpPr txBox="1"/>
          <p:nvPr/>
        </p:nvSpPr>
        <p:spPr>
          <a:xfrm>
            <a:off x="2655592" y="3890666"/>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1</a:t>
            </a:r>
          </a:p>
        </p:txBody>
      </p:sp>
      <p:sp>
        <p:nvSpPr>
          <p:cNvPr id="9" name="TextBox 8"/>
          <p:cNvSpPr txBox="1"/>
          <p:nvPr/>
        </p:nvSpPr>
        <p:spPr>
          <a:xfrm>
            <a:off x="3587713" y="3890666"/>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2</a:t>
            </a:r>
          </a:p>
        </p:txBody>
      </p:sp>
      <p:sp>
        <p:nvSpPr>
          <p:cNvPr id="10" name="TextBox 9"/>
          <p:cNvSpPr txBox="1"/>
          <p:nvPr/>
        </p:nvSpPr>
        <p:spPr>
          <a:xfrm>
            <a:off x="4502112" y="3890666"/>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3</a:t>
            </a:r>
          </a:p>
        </p:txBody>
      </p:sp>
      <p:sp>
        <p:nvSpPr>
          <p:cNvPr id="11" name="TextBox 10"/>
          <p:cNvSpPr txBox="1"/>
          <p:nvPr/>
        </p:nvSpPr>
        <p:spPr>
          <a:xfrm>
            <a:off x="5406986" y="3890666"/>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4</a:t>
            </a:r>
          </a:p>
        </p:txBody>
      </p:sp>
      <p:sp>
        <p:nvSpPr>
          <p:cNvPr id="12" name="Rectangle 11"/>
          <p:cNvSpPr/>
          <p:nvPr/>
        </p:nvSpPr>
        <p:spPr bwMode="auto">
          <a:xfrm>
            <a:off x="3304067" y="4623265"/>
            <a:ext cx="932121" cy="510363"/>
          </a:xfrm>
          <a:prstGeom prst="rect">
            <a:avLst/>
          </a:prstGeom>
          <a:pattFill prst="wdUpDiag">
            <a:fgClr>
              <a:schemeClr val="tx1"/>
            </a:fgClr>
            <a:bgClr>
              <a:schemeClr val="bg1"/>
            </a:bgClr>
          </a:patt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ln w="0"/>
              <a:effectLst>
                <a:outerShdw blurRad="38100" dist="19050" dir="2700000" algn="tl" rotWithShape="0">
                  <a:schemeClr val="dk1">
                    <a:alpha val="40000"/>
                  </a:schemeClr>
                </a:outerShdw>
              </a:effectLst>
            </a:endParaRPr>
          </a:p>
        </p:txBody>
      </p:sp>
      <p:sp>
        <p:nvSpPr>
          <p:cNvPr id="13" name="Rectangle 12"/>
          <p:cNvSpPr/>
          <p:nvPr/>
        </p:nvSpPr>
        <p:spPr bwMode="auto">
          <a:xfrm>
            <a:off x="5130984" y="4623265"/>
            <a:ext cx="932121" cy="510363"/>
          </a:xfrm>
          <a:prstGeom prst="rect">
            <a:avLst/>
          </a:prstGeom>
          <a:pattFill prst="wdUpDiag">
            <a:fgClr>
              <a:schemeClr val="tx1"/>
            </a:fgClr>
            <a:bgClr>
              <a:schemeClr val="bg1"/>
            </a:bgClr>
          </a:patt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ln w="0"/>
              <a:effectLst>
                <a:outerShdw blurRad="38100" dist="19050" dir="2700000" algn="tl" rotWithShape="0">
                  <a:schemeClr val="dk1">
                    <a:alpha val="40000"/>
                  </a:schemeClr>
                </a:outerShdw>
              </a:effectLst>
            </a:endParaRPr>
          </a:p>
        </p:txBody>
      </p:sp>
      <p:sp>
        <p:nvSpPr>
          <p:cNvPr id="14" name="Rectangle 13"/>
          <p:cNvSpPr/>
          <p:nvPr/>
        </p:nvSpPr>
        <p:spPr bwMode="auto">
          <a:xfrm>
            <a:off x="6949925" y="4623265"/>
            <a:ext cx="932121" cy="510363"/>
          </a:xfrm>
          <a:prstGeom prst="rect">
            <a:avLst/>
          </a:prstGeom>
          <a:pattFill prst="wdUpDiag">
            <a:fgClr>
              <a:schemeClr val="tx1"/>
            </a:fgClr>
            <a:bgClr>
              <a:schemeClr val="bg1"/>
            </a:bgClr>
          </a:patt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ln w="0"/>
              <a:effectLst>
                <a:outerShdw blurRad="38100" dist="19050" dir="2700000" algn="tl" rotWithShape="0">
                  <a:schemeClr val="dk1">
                    <a:alpha val="40000"/>
                  </a:schemeClr>
                </a:outerShdw>
              </a:effectLst>
            </a:endParaRPr>
          </a:p>
        </p:txBody>
      </p:sp>
      <p:sp>
        <p:nvSpPr>
          <p:cNvPr id="15" name="Rectangle 14"/>
          <p:cNvSpPr/>
          <p:nvPr/>
        </p:nvSpPr>
        <p:spPr bwMode="auto">
          <a:xfrm>
            <a:off x="8776842" y="4623265"/>
            <a:ext cx="643383" cy="510363"/>
          </a:xfrm>
          <a:prstGeom prst="rect">
            <a:avLst/>
          </a:prstGeom>
          <a:pattFill prst="wdUpDiag">
            <a:fgClr>
              <a:schemeClr val="tx1"/>
            </a:fgClr>
            <a:bgClr>
              <a:schemeClr val="bg1"/>
            </a:bgClr>
          </a:patt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ln w="0"/>
              <a:effectLst>
                <a:outerShdw blurRad="38100" dist="19050" dir="2700000" algn="tl" rotWithShape="0">
                  <a:schemeClr val="dk1">
                    <a:alpha val="40000"/>
                  </a:schemeClr>
                </a:outerShdw>
              </a:effectLst>
            </a:endParaRPr>
          </a:p>
        </p:txBody>
      </p:sp>
      <p:sp>
        <p:nvSpPr>
          <p:cNvPr id="16" name="TextBox 15"/>
          <p:cNvSpPr txBox="1"/>
          <p:nvPr/>
        </p:nvSpPr>
        <p:spPr>
          <a:xfrm>
            <a:off x="3589042" y="4683185"/>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1</a:t>
            </a:r>
          </a:p>
        </p:txBody>
      </p:sp>
      <p:sp>
        <p:nvSpPr>
          <p:cNvPr id="17" name="TextBox 16"/>
          <p:cNvSpPr txBox="1"/>
          <p:nvPr/>
        </p:nvSpPr>
        <p:spPr>
          <a:xfrm>
            <a:off x="5433679" y="4711760"/>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2</a:t>
            </a:r>
          </a:p>
        </p:txBody>
      </p:sp>
      <p:sp>
        <p:nvSpPr>
          <p:cNvPr id="18" name="TextBox 17"/>
          <p:cNvSpPr txBox="1"/>
          <p:nvPr/>
        </p:nvSpPr>
        <p:spPr>
          <a:xfrm>
            <a:off x="7220722" y="4711758"/>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3</a:t>
            </a:r>
          </a:p>
        </p:txBody>
      </p:sp>
      <p:sp>
        <p:nvSpPr>
          <p:cNvPr id="19" name="TextBox 18"/>
          <p:cNvSpPr txBox="1"/>
          <p:nvPr/>
        </p:nvSpPr>
        <p:spPr>
          <a:xfrm>
            <a:off x="8903270" y="4690766"/>
            <a:ext cx="390525" cy="333375"/>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4</a:t>
            </a:r>
          </a:p>
        </p:txBody>
      </p:sp>
      <p:sp>
        <p:nvSpPr>
          <p:cNvPr id="20" name="Rectangle 19"/>
          <p:cNvSpPr/>
          <p:nvPr/>
        </p:nvSpPr>
        <p:spPr bwMode="auto">
          <a:xfrm>
            <a:off x="7882044" y="4623265"/>
            <a:ext cx="932121" cy="51036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smtClean="0">
              <a:ln w="0"/>
              <a:effectLst>
                <a:outerShdw blurRad="38100" dist="19050" dir="2700000" algn="tl" rotWithShape="0">
                  <a:schemeClr val="dk1">
                    <a:alpha val="40000"/>
                  </a:schemeClr>
                </a:outerShdw>
              </a:effectLst>
              <a:latin typeface="+mn-lt"/>
            </a:endParaRPr>
          </a:p>
        </p:txBody>
      </p:sp>
      <p:sp>
        <p:nvSpPr>
          <p:cNvPr id="21" name="Rectangle 20"/>
          <p:cNvSpPr/>
          <p:nvPr/>
        </p:nvSpPr>
        <p:spPr bwMode="auto">
          <a:xfrm>
            <a:off x="6074513" y="4623265"/>
            <a:ext cx="932121" cy="51036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smtClean="0">
              <a:ln w="0"/>
              <a:effectLst>
                <a:outerShdw blurRad="38100" dist="19050" dir="2700000" algn="tl" rotWithShape="0">
                  <a:schemeClr val="dk1">
                    <a:alpha val="40000"/>
                  </a:schemeClr>
                </a:outerShdw>
              </a:effectLst>
              <a:latin typeface="+mn-lt"/>
            </a:endParaRPr>
          </a:p>
        </p:txBody>
      </p:sp>
      <p:sp>
        <p:nvSpPr>
          <p:cNvPr id="22" name="Rectangle 21"/>
          <p:cNvSpPr/>
          <p:nvPr/>
        </p:nvSpPr>
        <p:spPr bwMode="auto">
          <a:xfrm>
            <a:off x="4227218" y="4623265"/>
            <a:ext cx="932121" cy="51036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smtClean="0">
              <a:ln w="0"/>
              <a:effectLst>
                <a:outerShdw blurRad="38100" dist="19050" dir="2700000" algn="tl" rotWithShape="0">
                  <a:schemeClr val="dk1">
                    <a:alpha val="40000"/>
                  </a:schemeClr>
                </a:outerShdw>
              </a:effectLst>
              <a:latin typeface="+mn-lt"/>
            </a:endParaRPr>
          </a:p>
        </p:txBody>
      </p:sp>
      <p:sp>
        <p:nvSpPr>
          <p:cNvPr id="23" name="Rectangle 22"/>
          <p:cNvSpPr/>
          <p:nvPr/>
        </p:nvSpPr>
        <p:spPr bwMode="auto">
          <a:xfrm>
            <a:off x="2360538" y="4623265"/>
            <a:ext cx="932121" cy="51036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smtClean="0">
              <a:ln w="0"/>
              <a:effectLst>
                <a:outerShdw blurRad="38100" dist="19050" dir="2700000" algn="tl" rotWithShape="0">
                  <a:schemeClr val="dk1">
                    <a:alpha val="40000"/>
                  </a:schemeClr>
                </a:outerShdw>
              </a:effectLst>
              <a:latin typeface="+mn-lt"/>
            </a:endParaRPr>
          </a:p>
        </p:txBody>
      </p:sp>
      <p:sp>
        <p:nvSpPr>
          <p:cNvPr id="24" name="TextBox 23"/>
          <p:cNvSpPr txBox="1"/>
          <p:nvPr/>
        </p:nvSpPr>
        <p:spPr>
          <a:xfrm>
            <a:off x="2620152" y="4690766"/>
            <a:ext cx="409575" cy="34290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BG</a:t>
            </a:r>
          </a:p>
        </p:txBody>
      </p:sp>
      <p:sp>
        <p:nvSpPr>
          <p:cNvPr id="25" name="TextBox 24"/>
          <p:cNvSpPr txBox="1"/>
          <p:nvPr/>
        </p:nvSpPr>
        <p:spPr>
          <a:xfrm>
            <a:off x="4506045" y="4690766"/>
            <a:ext cx="409575" cy="34290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BG</a:t>
            </a:r>
          </a:p>
        </p:txBody>
      </p:sp>
      <p:sp>
        <p:nvSpPr>
          <p:cNvPr id="26" name="TextBox 25"/>
          <p:cNvSpPr txBox="1"/>
          <p:nvPr/>
        </p:nvSpPr>
        <p:spPr>
          <a:xfrm>
            <a:off x="6334014" y="4690766"/>
            <a:ext cx="409575" cy="34290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BG</a:t>
            </a:r>
          </a:p>
        </p:txBody>
      </p:sp>
      <p:sp>
        <p:nvSpPr>
          <p:cNvPr id="27" name="TextBox 26"/>
          <p:cNvSpPr txBox="1"/>
          <p:nvPr/>
        </p:nvSpPr>
        <p:spPr>
          <a:xfrm>
            <a:off x="8152843" y="4690766"/>
            <a:ext cx="409575" cy="34290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1600" dirty="0" smtClean="0">
                <a:ln w="0"/>
                <a:effectLst>
                  <a:outerShdw blurRad="38100" dist="19050" dir="2700000" algn="tl" rotWithShape="0">
                    <a:schemeClr val="dk1">
                      <a:alpha val="40000"/>
                    </a:schemeClr>
                  </a:outerShdw>
                </a:effectLst>
              </a:rPr>
              <a:t>BG</a:t>
            </a:r>
          </a:p>
        </p:txBody>
      </p:sp>
      <p:sp>
        <p:nvSpPr>
          <p:cNvPr id="32" name="Rectangle 31"/>
          <p:cNvSpPr/>
          <p:nvPr/>
        </p:nvSpPr>
        <p:spPr bwMode="auto">
          <a:xfrm>
            <a:off x="6353243" y="1612358"/>
            <a:ext cx="932121" cy="510363"/>
          </a:xfrm>
          <a:prstGeom prst="rect">
            <a:avLst/>
          </a:prstGeom>
          <a:pattFill prst="wdUpDiag">
            <a:fgClr>
              <a:schemeClr val="tx1"/>
            </a:fgClr>
            <a:bgClr>
              <a:schemeClr val="bg1"/>
            </a:bgClr>
          </a:pattFill>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smtClean="0">
              <a:ln w="0"/>
              <a:effectLst>
                <a:outerShdw blurRad="38100" dist="19050" dir="2700000" algn="tl" rotWithShape="0">
                  <a:schemeClr val="dk1">
                    <a:alpha val="40000"/>
                  </a:schemeClr>
                </a:outerShdw>
              </a:effectLst>
              <a:latin typeface="+mn-lt"/>
            </a:endParaRPr>
          </a:p>
        </p:txBody>
      </p:sp>
      <p:sp>
        <p:nvSpPr>
          <p:cNvPr id="33" name="Rectangle 32"/>
          <p:cNvSpPr/>
          <p:nvPr/>
        </p:nvSpPr>
        <p:spPr bwMode="auto">
          <a:xfrm>
            <a:off x="6353132" y="2192705"/>
            <a:ext cx="932121" cy="51036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smtClean="0">
              <a:ln w="0"/>
              <a:effectLst>
                <a:outerShdw blurRad="38100" dist="19050" dir="2700000" algn="tl" rotWithShape="0">
                  <a:schemeClr val="dk1">
                    <a:alpha val="40000"/>
                  </a:schemeClr>
                </a:outerShdw>
              </a:effectLst>
              <a:latin typeface="+mn-lt"/>
            </a:endParaRPr>
          </a:p>
        </p:txBody>
      </p:sp>
      <p:sp>
        <p:nvSpPr>
          <p:cNvPr id="34" name="TextBox 33"/>
          <p:cNvSpPr txBox="1"/>
          <p:nvPr/>
        </p:nvSpPr>
        <p:spPr>
          <a:xfrm>
            <a:off x="7420340" y="1675858"/>
            <a:ext cx="2015760" cy="414879"/>
          </a:xfrm>
          <a:prstGeom prst="rect">
            <a:avLst/>
          </a:prstGeom>
        </p:spPr>
        <p:style>
          <a:lnRef idx="2">
            <a:schemeClr val="dk1"/>
          </a:lnRef>
          <a:fillRef idx="1">
            <a:schemeClr val="lt1"/>
          </a:fillRef>
          <a:effectRef idx="0">
            <a:schemeClr val="dk1"/>
          </a:effectRef>
          <a:fontRef idx="minor">
            <a:schemeClr val="dk1"/>
          </a:fontRef>
        </p:style>
        <p:txBody>
          <a:bodyPr wrap="none" rtlCol="0">
            <a:noAutofit/>
          </a:bodyPr>
          <a:lstStyle/>
          <a:p>
            <a:r>
              <a:rPr lang="en-US" sz="1600" dirty="0" smtClean="0">
                <a:ln w="0"/>
                <a:effectLst>
                  <a:outerShdw blurRad="38100" dist="19050" dir="2700000" algn="tl" rotWithShape="0">
                    <a:schemeClr val="dk1">
                      <a:alpha val="40000"/>
                    </a:schemeClr>
                  </a:outerShdw>
                </a:effectLst>
              </a:rPr>
              <a:t>Activity block (AB)</a:t>
            </a:r>
          </a:p>
          <a:p>
            <a:pPr algn="ctr"/>
            <a:endParaRPr lang="en-US" sz="1600" dirty="0" smtClean="0">
              <a:ln w="0"/>
              <a:effectLst>
                <a:outerShdw blurRad="38100" dist="19050" dir="2700000" algn="tl" rotWithShape="0">
                  <a:schemeClr val="dk1">
                    <a:alpha val="40000"/>
                  </a:schemeClr>
                </a:outerShdw>
              </a:effectLst>
            </a:endParaRPr>
          </a:p>
        </p:txBody>
      </p:sp>
      <p:sp>
        <p:nvSpPr>
          <p:cNvPr id="35" name="TextBox 34"/>
          <p:cNvSpPr txBox="1"/>
          <p:nvPr/>
        </p:nvSpPr>
        <p:spPr>
          <a:xfrm>
            <a:off x="7420340" y="2281088"/>
            <a:ext cx="2015760" cy="364364"/>
          </a:xfrm>
          <a:prstGeom prst="rect">
            <a:avLst/>
          </a:prstGeom>
        </p:spPr>
        <p:style>
          <a:lnRef idx="2">
            <a:schemeClr val="dk1"/>
          </a:lnRef>
          <a:fillRef idx="1">
            <a:schemeClr val="lt1"/>
          </a:fillRef>
          <a:effectRef idx="0">
            <a:schemeClr val="dk1"/>
          </a:effectRef>
          <a:fontRef idx="minor">
            <a:schemeClr val="dk1"/>
          </a:fontRef>
        </p:style>
        <p:txBody>
          <a:bodyPr wrap="none" rtlCol="0">
            <a:noAutofit/>
          </a:bodyPr>
          <a:lstStyle/>
          <a:p>
            <a:r>
              <a:rPr lang="en-US" sz="1600" dirty="0">
                <a:ln w="0"/>
                <a:effectLst>
                  <a:outerShdw blurRad="38100" dist="19050" dir="2700000" algn="tl" rotWithShape="0">
                    <a:schemeClr val="dk1">
                      <a:alpha val="40000"/>
                    </a:schemeClr>
                  </a:outerShdw>
                </a:effectLst>
              </a:rPr>
              <a:t>Background </a:t>
            </a:r>
            <a:r>
              <a:rPr lang="en-US" sz="1600" dirty="0" smtClean="0">
                <a:ln w="0"/>
                <a:effectLst>
                  <a:outerShdw blurRad="38100" dist="19050" dir="2700000" algn="tl" rotWithShape="0">
                    <a:schemeClr val="dk1">
                      <a:alpha val="40000"/>
                    </a:schemeClr>
                  </a:outerShdw>
                </a:effectLst>
              </a:rPr>
              <a:t>block (BG)</a:t>
            </a:r>
            <a:endParaRPr lang="en-US" sz="1600" dirty="0">
              <a:ln w="0"/>
              <a:effectLst>
                <a:outerShdw blurRad="38100" dist="19050" dir="2700000" algn="tl" rotWithShape="0">
                  <a:schemeClr val="dk1">
                    <a:alpha val="40000"/>
                  </a:schemeClr>
                </a:outerShdw>
              </a:effectLst>
            </a:endParaRPr>
          </a:p>
          <a:p>
            <a:pPr algn="ctr"/>
            <a:endParaRPr lang="en-US" sz="1600" dirty="0" err="1"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21139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3B0023-0CED-47F7-85AE-654F0B232C29}" type="slidenum">
              <a:rPr lang="en-US" smtClean="0"/>
              <a:pPr/>
              <a:t>2</a:t>
            </a:fld>
            <a:endParaRPr lang="en-US" dirty="0"/>
          </a:p>
        </p:txBody>
      </p:sp>
      <p:sp>
        <p:nvSpPr>
          <p:cNvPr id="7" name="Rectangle 6"/>
          <p:cNvSpPr/>
          <p:nvPr/>
        </p:nvSpPr>
        <p:spPr bwMode="auto">
          <a:xfrm>
            <a:off x="2703446" y="1852280"/>
            <a:ext cx="6202017" cy="3607905"/>
          </a:xfrm>
          <a:prstGeom prst="rect">
            <a:avLst/>
          </a:prstGeom>
          <a:noFill/>
          <a:ln w="38100" cap="sq" algn="ctr">
            <a:solidFill>
              <a:schemeClr val="tx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0" name="Rounded Rectangle 9"/>
          <p:cNvSpPr/>
          <p:nvPr/>
        </p:nvSpPr>
        <p:spPr bwMode="auto">
          <a:xfrm>
            <a:off x="3627571" y="3086290"/>
            <a:ext cx="1456732" cy="913031"/>
          </a:xfrm>
          <a:prstGeom prst="roundRect">
            <a:avLst/>
          </a:prstGeom>
          <a:noFill/>
          <a:ln w="28575" cap="sq" algn="ctr">
            <a:solidFill>
              <a:schemeClr val="tx1"/>
            </a:solidFill>
            <a:miter lim="800000"/>
            <a:headEnd/>
            <a:tailEnd/>
          </a:ln>
          <a:effectLst/>
        </p:spPr>
        <p:txBody>
          <a:bodyPr wrap="none" rtlCol="0" anchor="ctr"/>
          <a:lstStyle/>
          <a:p>
            <a:pPr algn="ctr"/>
            <a:r>
              <a:rPr lang="en-US" sz="2800" dirty="0"/>
              <a:t>Stage 1</a:t>
            </a:r>
          </a:p>
        </p:txBody>
      </p:sp>
      <p:sp>
        <p:nvSpPr>
          <p:cNvPr id="11" name="Rounded Rectangle 10"/>
          <p:cNvSpPr/>
          <p:nvPr/>
        </p:nvSpPr>
        <p:spPr bwMode="auto">
          <a:xfrm>
            <a:off x="6231734" y="3086290"/>
            <a:ext cx="1600305" cy="913031"/>
          </a:xfrm>
          <a:prstGeom prst="roundRect">
            <a:avLst/>
          </a:prstGeom>
          <a:noFill/>
          <a:ln w="28575" cap="sq" algn="ctr">
            <a:solidFill>
              <a:schemeClr val="tx1"/>
            </a:solidFill>
            <a:miter lim="800000"/>
            <a:headEnd/>
            <a:tailEnd/>
          </a:ln>
          <a:effectLst/>
        </p:spPr>
        <p:txBody>
          <a:bodyPr wrap="none" rtlCol="0" anchor="ctr"/>
          <a:lstStyle/>
          <a:p>
            <a:pPr algn="ctr"/>
            <a:r>
              <a:rPr lang="en-US" sz="2800" dirty="0"/>
              <a:t>Stage </a:t>
            </a:r>
            <a:r>
              <a:rPr lang="en-US" sz="2800" dirty="0" smtClean="0"/>
              <a:t>2</a:t>
            </a:r>
            <a:endParaRPr lang="en-US" sz="2800" dirty="0"/>
          </a:p>
        </p:txBody>
      </p:sp>
      <p:cxnSp>
        <p:nvCxnSpPr>
          <p:cNvPr id="13" name="Straight Arrow Connector 12"/>
          <p:cNvCxnSpPr/>
          <p:nvPr/>
        </p:nvCxnSpPr>
        <p:spPr>
          <a:xfrm>
            <a:off x="2732577" y="3573644"/>
            <a:ext cx="871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60784" y="3573644"/>
            <a:ext cx="10456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7885343" y="3573644"/>
            <a:ext cx="9505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1333" y="2413111"/>
            <a:ext cx="2008094" cy="2008094"/>
          </a:xfrm>
          <a:prstGeom prst="rect">
            <a:avLst/>
          </a:prstGeom>
        </p:spPr>
      </p:pic>
      <p:sp>
        <p:nvSpPr>
          <p:cNvPr id="18" name="Right Arrow 17"/>
          <p:cNvSpPr/>
          <p:nvPr/>
        </p:nvSpPr>
        <p:spPr bwMode="auto">
          <a:xfrm>
            <a:off x="8952500" y="3319674"/>
            <a:ext cx="1238270" cy="509229"/>
          </a:xfrm>
          <a:prstGeom prst="rightArrow">
            <a:avLst>
              <a:gd name="adj1" fmla="val 20091"/>
              <a:gd name="adj2" fmla="val 56170"/>
            </a:avLst>
          </a:prstGeom>
          <a:ln w="28575">
            <a:solidFill>
              <a:schemeClr val="tx1"/>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solidFill>
                <a:schemeClr val="bg1"/>
              </a:solidFill>
              <a:latin typeface="+mn-lt"/>
            </a:endParaRPr>
          </a:p>
        </p:txBody>
      </p:sp>
      <p:sp>
        <p:nvSpPr>
          <p:cNvPr id="19" name="TextBox 18"/>
          <p:cNvSpPr txBox="1"/>
          <p:nvPr/>
        </p:nvSpPr>
        <p:spPr>
          <a:xfrm>
            <a:off x="9644852" y="4247562"/>
            <a:ext cx="2284575" cy="573022"/>
          </a:xfrm>
          <a:prstGeom prst="rect">
            <a:avLst/>
          </a:prstGeom>
          <a:noFill/>
        </p:spPr>
        <p:txBody>
          <a:bodyPr wrap="none" rtlCol="0">
            <a:noAutofit/>
          </a:bodyPr>
          <a:lstStyle/>
          <a:p>
            <a:pPr algn="ctr"/>
            <a:r>
              <a:rPr lang="en-US" sz="2400" dirty="0" smtClean="0"/>
              <a:t>Trespassing activity </a:t>
            </a:r>
          </a:p>
          <a:p>
            <a:pPr algn="ctr"/>
            <a:r>
              <a:rPr lang="en-US" sz="2400" dirty="0" smtClean="0"/>
              <a:t>time series</a:t>
            </a:r>
            <a:endParaRPr lang="en-US" sz="2400" dirty="0"/>
          </a:p>
        </p:txBody>
      </p:sp>
      <mc:AlternateContent xmlns:mc="http://schemas.openxmlformats.org/markup-compatibility/2006" xmlns:a14="http://schemas.microsoft.com/office/drawing/2010/main">
        <mc:Choice Requires="a14">
          <p:sp>
            <p:nvSpPr>
              <p:cNvPr id="20" name="TextBox 19"/>
              <p:cNvSpPr txBox="1"/>
              <p:nvPr/>
            </p:nvSpPr>
            <p:spPr>
              <a:xfrm>
                <a:off x="542121" y="4160223"/>
                <a:ext cx="914400" cy="914400"/>
              </a:xfrm>
              <a:prstGeom prst="rect">
                <a:avLst/>
              </a:prstGeom>
              <a:noFill/>
            </p:spPr>
            <p:txBody>
              <a:bodyPr wrap="none" rtlCol="0">
                <a:noAutofit/>
              </a:bodyPr>
              <a:lstStyle/>
              <a:p>
                <a:pPr algn="ctr"/>
                <a:r>
                  <a:rPr lang="en-US" sz="1600" dirty="0"/>
                  <a:t> </a:t>
                </a:r>
                <a14:m>
                  <m:oMath xmlns:m="http://schemas.openxmlformats.org/officeDocument/2006/math">
                    <m:r>
                      <a:rPr lang="en-US" sz="3200" i="1" dirty="0" smtClean="0">
                        <a:latin typeface="Cambria Math" panose="02040503050406030204" pitchFamily="18" charset="0"/>
                      </a:rPr>
                      <m:t>𝑉</m:t>
                    </m:r>
                    <m:r>
                      <a:rPr lang="en-US" sz="3200" b="0" i="1" dirty="0" smtClean="0">
                        <a:latin typeface="Cambria Math" panose="02040503050406030204" pitchFamily="18" charset="0"/>
                      </a:rPr>
                      <m:t>𝑖𝑑𝑒𝑜</m:t>
                    </m:r>
                  </m:oMath>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42121" y="4160223"/>
                <a:ext cx="914400" cy="914400"/>
              </a:xfrm>
              <a:prstGeom prst="rect">
                <a:avLst/>
              </a:prstGeom>
              <a:blipFill rotWithShape="0">
                <a:blip r:embed="rId4"/>
                <a:stretch>
                  <a:fillRect l="-2000" r="-8000"/>
                </a:stretch>
              </a:blipFill>
            </p:spPr>
            <p:txBody>
              <a:bodyPr/>
              <a:lstStyle/>
              <a:p>
                <a:r>
                  <a:rPr lang="en-US">
                    <a:noFill/>
                  </a:rPr>
                  <a:t> </a:t>
                </a:r>
              </a:p>
            </p:txBody>
          </p:sp>
        </mc:Fallback>
      </mc:AlternateContent>
      <p:sp>
        <p:nvSpPr>
          <p:cNvPr id="22" name="Freeform 21"/>
          <p:cNvSpPr/>
          <p:nvPr/>
        </p:nvSpPr>
        <p:spPr bwMode="auto">
          <a:xfrm>
            <a:off x="3170585" y="3578087"/>
            <a:ext cx="4015409" cy="844826"/>
          </a:xfrm>
          <a:custGeom>
            <a:avLst/>
            <a:gdLst>
              <a:gd name="connsiteX0" fmla="*/ 0 w 4015409"/>
              <a:gd name="connsiteY0" fmla="*/ 0 h 844826"/>
              <a:gd name="connsiteX1" fmla="*/ 0 w 4015409"/>
              <a:gd name="connsiteY1" fmla="*/ 844826 h 844826"/>
              <a:gd name="connsiteX2" fmla="*/ 4015409 w 4015409"/>
              <a:gd name="connsiteY2" fmla="*/ 844826 h 844826"/>
              <a:gd name="connsiteX3" fmla="*/ 4015409 w 4015409"/>
              <a:gd name="connsiteY3" fmla="*/ 417443 h 844826"/>
            </a:gdLst>
            <a:ahLst/>
            <a:cxnLst>
              <a:cxn ang="0">
                <a:pos x="connsiteX0" y="connsiteY0"/>
              </a:cxn>
              <a:cxn ang="0">
                <a:pos x="connsiteX1" y="connsiteY1"/>
              </a:cxn>
              <a:cxn ang="0">
                <a:pos x="connsiteX2" y="connsiteY2"/>
              </a:cxn>
              <a:cxn ang="0">
                <a:pos x="connsiteX3" y="connsiteY3"/>
              </a:cxn>
            </a:cxnLst>
            <a:rect l="l" t="t" r="r" b="b"/>
            <a:pathLst>
              <a:path w="4015409" h="844826">
                <a:moveTo>
                  <a:pt x="0" y="0"/>
                </a:moveTo>
                <a:lnTo>
                  <a:pt x="0" y="844826"/>
                </a:lnTo>
                <a:lnTo>
                  <a:pt x="4015409" y="844826"/>
                </a:lnTo>
                <a:lnTo>
                  <a:pt x="4015409" y="417443"/>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2702760" y="1852703"/>
            <a:ext cx="357809" cy="32102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rtlCol="0">
            <a:noAutofit/>
          </a:bodyPr>
          <a:lstStyle/>
          <a:p>
            <a:pPr algn="ctr"/>
            <a:r>
              <a:rPr lang="en-US" sz="1600" dirty="0" smtClean="0"/>
              <a:t>N</a:t>
            </a:r>
          </a:p>
        </p:txBody>
      </p:sp>
      <p:sp>
        <p:nvSpPr>
          <p:cNvPr id="24" name="TextBox 23"/>
          <p:cNvSpPr txBox="1"/>
          <p:nvPr/>
        </p:nvSpPr>
        <p:spPr>
          <a:xfrm>
            <a:off x="2739308" y="2413111"/>
            <a:ext cx="914400" cy="328230"/>
          </a:xfrm>
          <a:prstGeom prst="rect">
            <a:avLst/>
          </a:prstGeom>
          <a:noFill/>
        </p:spPr>
        <p:txBody>
          <a:bodyPr wrap="none" rtlCol="0">
            <a:noAutofit/>
          </a:bodyPr>
          <a:lstStyle/>
          <a:p>
            <a:pPr algn="ctr"/>
            <a:r>
              <a:rPr lang="en-US" sz="2400" dirty="0" smtClean="0"/>
              <a:t>frame</a:t>
            </a:r>
          </a:p>
        </p:txBody>
      </p:sp>
      <p:sp>
        <p:nvSpPr>
          <p:cNvPr id="25" name="TextBox 24"/>
          <p:cNvSpPr txBox="1"/>
          <p:nvPr/>
        </p:nvSpPr>
        <p:spPr>
          <a:xfrm>
            <a:off x="5248099" y="2173732"/>
            <a:ext cx="914400" cy="328230"/>
          </a:xfrm>
          <a:prstGeom prst="rect">
            <a:avLst/>
          </a:prstGeom>
          <a:noFill/>
        </p:spPr>
        <p:txBody>
          <a:bodyPr wrap="none" rtlCol="0">
            <a:noAutofit/>
          </a:bodyPr>
          <a:lstStyle/>
          <a:p>
            <a:pPr algn="ctr"/>
            <a:r>
              <a:rPr lang="en-US" sz="2400" dirty="0" smtClean="0"/>
              <a:t>activity/</a:t>
            </a:r>
          </a:p>
          <a:p>
            <a:pPr algn="ctr"/>
            <a:r>
              <a:rPr lang="en-US" sz="2400" dirty="0" smtClean="0"/>
              <a:t>background</a:t>
            </a:r>
          </a:p>
        </p:txBody>
      </p:sp>
      <p:sp>
        <p:nvSpPr>
          <p:cNvPr id="26" name="TextBox 25"/>
          <p:cNvSpPr txBox="1"/>
          <p:nvPr/>
        </p:nvSpPr>
        <p:spPr>
          <a:xfrm>
            <a:off x="7557975" y="2173732"/>
            <a:ext cx="914400" cy="328230"/>
          </a:xfrm>
          <a:prstGeom prst="rect">
            <a:avLst/>
          </a:prstGeom>
          <a:noFill/>
        </p:spPr>
        <p:txBody>
          <a:bodyPr wrap="none" rtlCol="0">
            <a:noAutofit/>
          </a:bodyPr>
          <a:lstStyle/>
          <a:p>
            <a:pPr algn="ctr"/>
            <a:r>
              <a:rPr lang="en-US" sz="2400" dirty="0" smtClean="0"/>
              <a:t>trespassing/</a:t>
            </a:r>
          </a:p>
          <a:p>
            <a:pPr algn="ctr"/>
            <a:r>
              <a:rPr lang="en-US" sz="2400" dirty="0" smtClean="0"/>
              <a:t>other</a:t>
            </a:r>
          </a:p>
        </p:txBody>
      </p:sp>
      <p:sp>
        <p:nvSpPr>
          <p:cNvPr id="8" name="Right Arrow 7"/>
          <p:cNvSpPr/>
          <p:nvPr/>
        </p:nvSpPr>
        <p:spPr bwMode="auto">
          <a:xfrm>
            <a:off x="1722932" y="3330337"/>
            <a:ext cx="930819" cy="509229"/>
          </a:xfrm>
          <a:prstGeom prst="rightArrow">
            <a:avLst>
              <a:gd name="adj1" fmla="val 20091"/>
              <a:gd name="adj2" fmla="val 56170"/>
            </a:avLst>
          </a:prstGeom>
          <a:ln w="28575">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2" name="Content Placeholder 11"/>
          <p:cNvPicPr>
            <a:picLocks noGrp="1" noChangeAspect="1"/>
          </p:cNvPicPr>
          <p:nvPr>
            <p:ph idx="1"/>
          </p:nvPr>
        </p:nvPicPr>
        <p:blipFill rotWithShape="1">
          <a:blip r:embed="rId5" cstate="print">
            <a:extLst>
              <a:ext uri="{28A0092B-C50C-407E-A947-70E740481C1C}">
                <a14:useLocalDpi xmlns:a14="http://schemas.microsoft.com/office/drawing/2010/main" val="0"/>
              </a:ext>
            </a:extLst>
          </a:blip>
          <a:srcRect l="18759" t="16725" r="15259" b="25081"/>
          <a:stretch/>
        </p:blipFill>
        <p:spPr>
          <a:xfrm>
            <a:off x="355157" y="2925386"/>
            <a:ext cx="1309470" cy="1234837"/>
          </a:xfrm>
        </p:spPr>
      </p:pic>
    </p:spTree>
    <p:extLst>
      <p:ext uri="{BB962C8B-B14F-4D97-AF65-F5344CB8AC3E}">
        <p14:creationId xmlns:p14="http://schemas.microsoft.com/office/powerpoint/2010/main" val="2879696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3B0023-0CED-47F7-85AE-654F0B232C29}" type="slidenum">
              <a:rPr lang="en-US" smtClean="0"/>
              <a:pPr/>
              <a:t>3</a:t>
            </a:fld>
            <a:endParaRPr lang="en-US" dirty="0"/>
          </a:p>
        </p:txBody>
      </p:sp>
      <p:sp>
        <p:nvSpPr>
          <p:cNvPr id="9" name="Rectangle 8"/>
          <p:cNvSpPr/>
          <p:nvPr/>
        </p:nvSpPr>
        <p:spPr bwMode="auto">
          <a:xfrm>
            <a:off x="4646949" y="2007206"/>
            <a:ext cx="1828800" cy="92595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dirty="0" smtClean="0">
                <a:solidFill>
                  <a:schemeClr val="tx1"/>
                </a:solidFill>
              </a:rPr>
              <a:t>FG </a:t>
            </a:r>
          </a:p>
          <a:p>
            <a:pPr algn="ctr"/>
            <a:r>
              <a:rPr lang="en-US" sz="2400" dirty="0" smtClean="0">
                <a:solidFill>
                  <a:schemeClr val="tx1"/>
                </a:solidFill>
              </a:rPr>
              <a:t>Extractor</a:t>
            </a:r>
            <a:endParaRPr lang="en-US" sz="1600" dirty="0" smtClean="0">
              <a:solidFill>
                <a:schemeClr val="tx1"/>
              </a:solidFill>
            </a:endParaRPr>
          </a:p>
        </p:txBody>
      </p:sp>
      <p:cxnSp>
        <p:nvCxnSpPr>
          <p:cNvPr id="11" name="Straight Arrow Connector 10"/>
          <p:cNvCxnSpPr/>
          <p:nvPr/>
        </p:nvCxnSpPr>
        <p:spPr>
          <a:xfrm>
            <a:off x="1260514" y="2470183"/>
            <a:ext cx="5296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90949" y="1606365"/>
            <a:ext cx="914400" cy="444500"/>
          </a:xfrm>
          <a:prstGeom prst="rect">
            <a:avLst/>
          </a:prstGeom>
          <a:noFill/>
        </p:spPr>
        <p:txBody>
          <a:bodyPr wrap="none" rtlCol="0">
            <a:noAutofit/>
          </a:bodyPr>
          <a:lstStyle/>
          <a:p>
            <a:pPr algn="ctr"/>
            <a:r>
              <a:rPr lang="en-US" sz="2000" dirty="0" smtClean="0"/>
              <a:t>bg</a:t>
            </a:r>
          </a:p>
          <a:p>
            <a:pPr algn="ctr"/>
            <a:r>
              <a:rPr lang="en-US" sz="2000" dirty="0" smtClean="0"/>
              <a:t>model</a:t>
            </a:r>
            <a:endParaRPr lang="en-US" sz="1600" dirty="0" smtClean="0"/>
          </a:p>
        </p:txBody>
      </p:sp>
      <p:cxnSp>
        <p:nvCxnSpPr>
          <p:cNvPr id="12" name="Straight Arrow Connector 11"/>
          <p:cNvCxnSpPr/>
          <p:nvPr/>
        </p:nvCxnSpPr>
        <p:spPr>
          <a:xfrm>
            <a:off x="3571005" y="2279683"/>
            <a:ext cx="10665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475749" y="2470183"/>
            <a:ext cx="775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9164" y="1606365"/>
            <a:ext cx="1308100" cy="444500"/>
          </a:xfrm>
          <a:prstGeom prst="rect">
            <a:avLst/>
          </a:prstGeom>
          <a:noFill/>
        </p:spPr>
        <p:txBody>
          <a:bodyPr wrap="none" rtlCol="0">
            <a:noAutofit/>
          </a:bodyPr>
          <a:lstStyle/>
          <a:p>
            <a:pPr algn="ctr"/>
            <a:r>
              <a:rPr lang="en-US" sz="2000" dirty="0" smtClean="0"/>
              <a:t>fg </a:t>
            </a:r>
          </a:p>
          <a:p>
            <a:pPr algn="ctr"/>
            <a:r>
              <a:rPr lang="en-US" sz="2000" dirty="0" smtClean="0"/>
              <a:t>mask</a:t>
            </a:r>
            <a:endParaRPr lang="en-US" sz="1600" dirty="0" smtClean="0"/>
          </a:p>
        </p:txBody>
      </p:sp>
      <p:sp>
        <p:nvSpPr>
          <p:cNvPr id="19" name="Freeform 18"/>
          <p:cNvSpPr/>
          <p:nvPr/>
        </p:nvSpPr>
        <p:spPr bwMode="auto">
          <a:xfrm>
            <a:off x="1620765" y="2463262"/>
            <a:ext cx="3016750" cy="742376"/>
          </a:xfrm>
          <a:custGeom>
            <a:avLst/>
            <a:gdLst>
              <a:gd name="connsiteX0" fmla="*/ 0 w 3441700"/>
              <a:gd name="connsiteY0" fmla="*/ 0 h 1263650"/>
              <a:gd name="connsiteX1" fmla="*/ 0 w 3441700"/>
              <a:gd name="connsiteY1" fmla="*/ 1263650 h 1263650"/>
              <a:gd name="connsiteX2" fmla="*/ 2965450 w 3441700"/>
              <a:gd name="connsiteY2" fmla="*/ 1263650 h 1263650"/>
              <a:gd name="connsiteX3" fmla="*/ 2965450 w 3441700"/>
              <a:gd name="connsiteY3" fmla="*/ 266700 h 1263650"/>
              <a:gd name="connsiteX4" fmla="*/ 3441700 w 3441700"/>
              <a:gd name="connsiteY4" fmla="*/ 266700 h 1263650"/>
              <a:gd name="connsiteX5" fmla="*/ 3441700 w 3441700"/>
              <a:gd name="connsiteY5" fmla="*/ 27940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1700" h="1263650">
                <a:moveTo>
                  <a:pt x="0" y="0"/>
                </a:moveTo>
                <a:lnTo>
                  <a:pt x="0" y="1263650"/>
                </a:lnTo>
                <a:lnTo>
                  <a:pt x="2965450" y="1263650"/>
                </a:lnTo>
                <a:lnTo>
                  <a:pt x="2965450" y="266700"/>
                </a:lnTo>
                <a:lnTo>
                  <a:pt x="3441700" y="266700"/>
                </a:lnTo>
                <a:lnTo>
                  <a:pt x="3441700" y="279400"/>
                </a:ln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p:cNvSpPr/>
          <p:nvPr/>
        </p:nvSpPr>
        <p:spPr bwMode="auto">
          <a:xfrm>
            <a:off x="197426" y="1919279"/>
            <a:ext cx="1047750" cy="1047750"/>
          </a:xfrm>
          <a:prstGeom prst="ellipse">
            <a:avLst/>
          </a:prstGeom>
          <a:ln>
            <a:solidFill>
              <a:schemeClr val="tx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400" dirty="0" smtClean="0">
                <a:solidFill>
                  <a:schemeClr val="tx1"/>
                </a:solidFill>
                <a:latin typeface="+mn-lt"/>
              </a:rPr>
              <a:t>frame</a:t>
            </a:r>
          </a:p>
        </p:txBody>
      </p:sp>
      <p:sp>
        <p:nvSpPr>
          <p:cNvPr id="21" name="Oval 20"/>
          <p:cNvSpPr/>
          <p:nvPr/>
        </p:nvSpPr>
        <p:spPr bwMode="auto">
          <a:xfrm>
            <a:off x="7290272" y="1919279"/>
            <a:ext cx="1047750" cy="1047750"/>
          </a:xfrm>
          <a:prstGeom prst="ellipse">
            <a:avLst/>
          </a:prstGeom>
          <a:ln>
            <a:solidFill>
              <a:schemeClr val="tx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400" dirty="0" smtClean="0">
                <a:solidFill>
                  <a:schemeClr val="tx1"/>
                </a:solidFill>
                <a:latin typeface="+mn-lt"/>
              </a:rPr>
              <a:t>fg</a:t>
            </a:r>
          </a:p>
          <a:p>
            <a:pPr algn="ctr"/>
            <a:r>
              <a:rPr lang="en-US" sz="2400" dirty="0" smtClean="0">
                <a:solidFill>
                  <a:schemeClr val="tx1"/>
                </a:solidFill>
              </a:rPr>
              <a:t>mask</a:t>
            </a:r>
            <a:endParaRPr lang="en-US" sz="2400" dirty="0" smtClean="0">
              <a:solidFill>
                <a:schemeClr val="tx1"/>
              </a:solidFill>
              <a:latin typeface="+mn-lt"/>
            </a:endParaRPr>
          </a:p>
        </p:txBody>
      </p:sp>
      <p:pic>
        <p:nvPicPr>
          <p:cNvPr id="22" name="Picture 21"/>
          <p:cNvPicPr>
            <a:picLocks noChangeAspect="1"/>
          </p:cNvPicPr>
          <p:nvPr/>
        </p:nvPicPr>
        <p:blipFill>
          <a:blip r:embed="rId3"/>
          <a:stretch>
            <a:fillRect/>
          </a:stretch>
        </p:blipFill>
        <p:spPr>
          <a:xfrm>
            <a:off x="609600" y="3422860"/>
            <a:ext cx="1632934" cy="1283020"/>
          </a:xfrm>
          <a:prstGeom prst="rect">
            <a:avLst/>
          </a:prstGeom>
        </p:spPr>
      </p:pic>
      <p:sp>
        <p:nvSpPr>
          <p:cNvPr id="26" name="TextBox 25"/>
          <p:cNvSpPr txBox="1"/>
          <p:nvPr/>
        </p:nvSpPr>
        <p:spPr>
          <a:xfrm>
            <a:off x="968867" y="4719016"/>
            <a:ext cx="914400" cy="363067"/>
          </a:xfrm>
          <a:prstGeom prst="rect">
            <a:avLst/>
          </a:prstGeom>
          <a:noFill/>
        </p:spPr>
        <p:txBody>
          <a:bodyPr wrap="none" rtlCol="0">
            <a:noAutofit/>
          </a:bodyPr>
          <a:lstStyle/>
          <a:p>
            <a:pPr algn="ctr"/>
            <a:r>
              <a:rPr lang="en-US" sz="2400" dirty="0" smtClean="0"/>
              <a:t>frame</a:t>
            </a:r>
          </a:p>
        </p:txBody>
      </p:sp>
      <p:grpSp>
        <p:nvGrpSpPr>
          <p:cNvPr id="37" name="Group 36"/>
          <p:cNvGrpSpPr/>
          <p:nvPr/>
        </p:nvGrpSpPr>
        <p:grpSpPr>
          <a:xfrm>
            <a:off x="3420495" y="3422860"/>
            <a:ext cx="1550665" cy="1659223"/>
            <a:chOff x="4901567" y="3422860"/>
            <a:chExt cx="1550665" cy="1659223"/>
          </a:xfrm>
        </p:grpSpPr>
        <p:pic>
          <p:nvPicPr>
            <p:cNvPr id="24" name="Picture 23"/>
            <p:cNvPicPr>
              <a:picLocks noChangeAspect="1"/>
            </p:cNvPicPr>
            <p:nvPr/>
          </p:nvPicPr>
          <p:blipFill>
            <a:blip r:embed="rId4"/>
            <a:stretch>
              <a:fillRect/>
            </a:stretch>
          </p:blipFill>
          <p:spPr>
            <a:xfrm>
              <a:off x="4901567" y="3422860"/>
              <a:ext cx="1550665" cy="1267697"/>
            </a:xfrm>
            <a:prstGeom prst="rect">
              <a:avLst/>
            </a:prstGeom>
          </p:spPr>
        </p:pic>
        <p:sp>
          <p:nvSpPr>
            <p:cNvPr id="27" name="TextBox 26"/>
            <p:cNvSpPr txBox="1"/>
            <p:nvPr/>
          </p:nvSpPr>
          <p:spPr>
            <a:xfrm>
              <a:off x="5219700" y="4719016"/>
              <a:ext cx="914400" cy="363067"/>
            </a:xfrm>
            <a:prstGeom prst="rect">
              <a:avLst/>
            </a:prstGeom>
            <a:noFill/>
          </p:spPr>
          <p:txBody>
            <a:bodyPr wrap="none" rtlCol="0">
              <a:noAutofit/>
            </a:bodyPr>
            <a:lstStyle/>
            <a:p>
              <a:pPr algn="ctr"/>
              <a:r>
                <a:rPr lang="en-US" sz="2400" dirty="0" smtClean="0"/>
                <a:t>background</a:t>
              </a:r>
            </a:p>
          </p:txBody>
        </p:sp>
      </p:grpSp>
      <p:grpSp>
        <p:nvGrpSpPr>
          <p:cNvPr id="38" name="Group 37"/>
          <p:cNvGrpSpPr/>
          <p:nvPr/>
        </p:nvGrpSpPr>
        <p:grpSpPr>
          <a:xfrm>
            <a:off x="6076342" y="3409724"/>
            <a:ext cx="1869091" cy="1574142"/>
            <a:chOff x="9012729" y="3409724"/>
            <a:chExt cx="1869091" cy="1574142"/>
          </a:xfrm>
        </p:grpSpPr>
        <p:pic>
          <p:nvPicPr>
            <p:cNvPr id="25" name="Picture 24"/>
            <p:cNvPicPr>
              <a:picLocks noChangeAspect="1"/>
            </p:cNvPicPr>
            <p:nvPr/>
          </p:nvPicPr>
          <p:blipFill>
            <a:blip r:embed="rId5"/>
            <a:stretch>
              <a:fillRect/>
            </a:stretch>
          </p:blipFill>
          <p:spPr>
            <a:xfrm>
              <a:off x="9156005" y="3409724"/>
              <a:ext cx="1582540" cy="1280833"/>
            </a:xfrm>
            <a:prstGeom prst="rect">
              <a:avLst/>
            </a:prstGeom>
            <a:noFill/>
            <a:ln>
              <a:noFill/>
            </a:ln>
          </p:spPr>
        </p:pic>
        <p:sp>
          <p:nvSpPr>
            <p:cNvPr id="28" name="TextBox 27"/>
            <p:cNvSpPr txBox="1"/>
            <p:nvPr/>
          </p:nvSpPr>
          <p:spPr>
            <a:xfrm>
              <a:off x="9012729" y="4705880"/>
              <a:ext cx="1869091" cy="277986"/>
            </a:xfrm>
            <a:prstGeom prst="rect">
              <a:avLst/>
            </a:prstGeom>
            <a:noFill/>
          </p:spPr>
          <p:txBody>
            <a:bodyPr wrap="none" rtlCol="0">
              <a:noAutofit/>
            </a:bodyPr>
            <a:lstStyle/>
            <a:p>
              <a:pPr algn="ctr"/>
              <a:r>
                <a:rPr lang="en-US" sz="2400" dirty="0" smtClean="0"/>
                <a:t>fg mask</a:t>
              </a:r>
            </a:p>
          </p:txBody>
        </p:sp>
      </p:grpSp>
      <p:sp>
        <p:nvSpPr>
          <p:cNvPr id="23" name="Rectangle 22"/>
          <p:cNvSpPr/>
          <p:nvPr/>
        </p:nvSpPr>
        <p:spPr bwMode="auto">
          <a:xfrm>
            <a:off x="9012729" y="2007206"/>
            <a:ext cx="1828800" cy="92595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dirty="0" smtClean="0">
                <a:solidFill>
                  <a:schemeClr val="tx1"/>
                </a:solidFill>
              </a:rPr>
              <a:t>Threshold</a:t>
            </a:r>
            <a:endParaRPr lang="en-US" sz="1600" dirty="0" smtClean="0">
              <a:solidFill>
                <a:schemeClr val="tx1"/>
              </a:solidFill>
            </a:endParaRPr>
          </a:p>
        </p:txBody>
      </p:sp>
      <p:cxnSp>
        <p:nvCxnSpPr>
          <p:cNvPr id="31" name="Straight Arrow Connector 30"/>
          <p:cNvCxnSpPr/>
          <p:nvPr/>
        </p:nvCxnSpPr>
        <p:spPr>
          <a:xfrm>
            <a:off x="8336587" y="2470183"/>
            <a:ext cx="6667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2700000">
            <a:off x="10733032" y="2259298"/>
            <a:ext cx="740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2700000">
            <a:off x="10733031" y="2759517"/>
            <a:ext cx="740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125200" y="1585435"/>
            <a:ext cx="914400" cy="914400"/>
          </a:xfrm>
          <a:prstGeom prst="rect">
            <a:avLst/>
          </a:prstGeom>
          <a:noFill/>
        </p:spPr>
        <p:txBody>
          <a:bodyPr wrap="none" rtlCol="0">
            <a:noAutofit/>
          </a:bodyPr>
          <a:lstStyle/>
          <a:p>
            <a:pPr algn="ctr"/>
            <a:r>
              <a:rPr lang="en-US" sz="2800" dirty="0" smtClean="0"/>
              <a:t>1</a:t>
            </a:r>
            <a:endParaRPr lang="en-US" sz="1600" dirty="0" smtClean="0"/>
          </a:p>
        </p:txBody>
      </p:sp>
      <p:sp>
        <p:nvSpPr>
          <p:cNvPr id="36" name="TextBox 35"/>
          <p:cNvSpPr txBox="1"/>
          <p:nvPr/>
        </p:nvSpPr>
        <p:spPr>
          <a:xfrm>
            <a:off x="11125200" y="2834450"/>
            <a:ext cx="914400" cy="914400"/>
          </a:xfrm>
          <a:prstGeom prst="rect">
            <a:avLst/>
          </a:prstGeom>
          <a:noFill/>
        </p:spPr>
        <p:txBody>
          <a:bodyPr wrap="none" rtlCol="0">
            <a:noAutofit/>
          </a:bodyPr>
          <a:lstStyle/>
          <a:p>
            <a:pPr algn="ctr"/>
            <a:r>
              <a:rPr lang="en-US" sz="2800" dirty="0" smtClean="0"/>
              <a:t>0</a:t>
            </a:r>
            <a:endParaRPr lang="en-US" sz="1600" dirty="0" smtClean="0"/>
          </a:p>
        </p:txBody>
      </p:sp>
      <p:sp>
        <p:nvSpPr>
          <p:cNvPr id="7" name="Rectangle 6"/>
          <p:cNvSpPr/>
          <p:nvPr/>
        </p:nvSpPr>
        <p:spPr bwMode="auto">
          <a:xfrm>
            <a:off x="1799597" y="2007206"/>
            <a:ext cx="1828800" cy="92595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dirty="0" smtClean="0">
                <a:solidFill>
                  <a:schemeClr val="tx1"/>
                </a:solidFill>
              </a:rPr>
              <a:t>BG </a:t>
            </a:r>
          </a:p>
          <a:p>
            <a:pPr algn="ctr"/>
            <a:r>
              <a:rPr lang="en-US" sz="2400" dirty="0" smtClean="0">
                <a:solidFill>
                  <a:schemeClr val="tx1"/>
                </a:solidFill>
                <a:latin typeface="+mn-lt"/>
              </a:rPr>
              <a:t>Modeler</a:t>
            </a:r>
            <a:endParaRPr lang="en-US" sz="1600" dirty="0" smtClean="0">
              <a:solidFill>
                <a:schemeClr val="tx1"/>
              </a:solidFill>
              <a:latin typeface="+mn-lt"/>
            </a:endParaRPr>
          </a:p>
        </p:txBody>
      </p:sp>
    </p:spTree>
    <p:extLst>
      <p:ext uri="{BB962C8B-B14F-4D97-AF65-F5344CB8AC3E}">
        <p14:creationId xmlns:p14="http://schemas.microsoft.com/office/powerpoint/2010/main" val="3643461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18259" y="6342719"/>
            <a:ext cx="6807200" cy="304800"/>
          </a:xfrm>
        </p:spPr>
        <p:txBody>
          <a:bodyPr/>
          <a:lstStyle/>
          <a:p>
            <a:endParaRPr lang="en-US" dirty="0"/>
          </a:p>
        </p:txBody>
      </p:sp>
      <p:sp>
        <p:nvSpPr>
          <p:cNvPr id="5" name="Slide Number Placeholder 4"/>
          <p:cNvSpPr>
            <a:spLocks noGrp="1"/>
          </p:cNvSpPr>
          <p:nvPr>
            <p:ph type="sldNum" sz="quarter" idx="12"/>
          </p:nvPr>
        </p:nvSpPr>
        <p:spPr/>
        <p:txBody>
          <a:bodyPr/>
          <a:lstStyle/>
          <a:p>
            <a:fld id="{963B0023-0CED-47F7-85AE-654F0B232C29}" type="slidenum">
              <a:rPr lang="en-US" smtClean="0"/>
              <a:pPr/>
              <a:t>4</a:t>
            </a:fld>
            <a:endParaRPr lang="en-US" dirty="0"/>
          </a:p>
        </p:txBody>
      </p:sp>
      <p:sp>
        <p:nvSpPr>
          <p:cNvPr id="7" name="Rounded Rectangle 6"/>
          <p:cNvSpPr/>
          <p:nvPr/>
        </p:nvSpPr>
        <p:spPr bwMode="auto">
          <a:xfrm>
            <a:off x="5428335" y="1927715"/>
            <a:ext cx="1777285" cy="1210614"/>
          </a:xfrm>
          <a:prstGeom prst="roundRect">
            <a:avLst/>
          </a:prstGeom>
          <a:solidFill>
            <a:schemeClr val="bg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latin typeface="+mn-lt"/>
              </a:rPr>
              <a:t>Conv Net</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pic>
        <p:nvPicPr>
          <p:cNvPr id="8" name="Picture 7"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174" y="1906571"/>
            <a:ext cx="1870071" cy="1244637"/>
          </a:xfrm>
          <a:prstGeom prst="rect">
            <a:avLst/>
          </a:prstGeom>
        </p:spPr>
      </p:pic>
      <p:cxnSp>
        <p:nvCxnSpPr>
          <p:cNvPr id="14" name="Straight Arrow Connector 13"/>
          <p:cNvCxnSpPr/>
          <p:nvPr/>
        </p:nvCxnSpPr>
        <p:spPr>
          <a:xfrm>
            <a:off x="2312245" y="2503131"/>
            <a:ext cx="30420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182355" y="2503131"/>
            <a:ext cx="22769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bwMode="auto">
          <a:xfrm>
            <a:off x="9746554" y="4120816"/>
            <a:ext cx="1777285" cy="1210614"/>
          </a:xfrm>
          <a:prstGeom prst="roundRect">
            <a:avLst/>
          </a:prstGeom>
          <a:solidFill>
            <a:schemeClr val="bg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latin typeface="+mn-lt"/>
              </a:rPr>
              <a:t>RPN</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cxnSp>
        <p:nvCxnSpPr>
          <p:cNvPr id="26" name="Straight Arrow Connector 25"/>
          <p:cNvCxnSpPr/>
          <p:nvPr/>
        </p:nvCxnSpPr>
        <p:spPr>
          <a:xfrm>
            <a:off x="10661113" y="3060949"/>
            <a:ext cx="0" cy="10598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164320" y="4710546"/>
            <a:ext cx="5822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532589" y="1792331"/>
            <a:ext cx="1917972" cy="1293503"/>
            <a:chOff x="5011389" y="1792331"/>
            <a:chExt cx="1917972" cy="1293503"/>
          </a:xfrm>
        </p:grpSpPr>
        <p:sp>
          <p:nvSpPr>
            <p:cNvPr id="22" name="TextBox 21"/>
            <p:cNvSpPr txBox="1"/>
            <p:nvPr/>
          </p:nvSpPr>
          <p:spPr>
            <a:xfrm rot="2700000">
              <a:off x="5037854" y="1786186"/>
              <a:ext cx="391243" cy="444173"/>
            </a:xfrm>
            <a:prstGeom prst="rect">
              <a:avLst/>
            </a:prstGeom>
            <a:noFill/>
          </p:spPr>
          <p:txBody>
            <a:bodyPr wrap="none" rtlCol="0">
              <a:noAutofit/>
            </a:bodyPr>
            <a:lstStyle/>
            <a:p>
              <a:pPr algn="ctr"/>
              <a:r>
                <a:rPr lang="en-US" sz="1600" dirty="0" smtClean="0"/>
                <a:t>...</a:t>
              </a:r>
            </a:p>
          </p:txBody>
        </p:sp>
        <p:sp>
          <p:nvSpPr>
            <p:cNvPr id="23" name="TextBox 22"/>
            <p:cNvSpPr txBox="1"/>
            <p:nvPr/>
          </p:nvSpPr>
          <p:spPr>
            <a:xfrm rot="2700000">
              <a:off x="6511653" y="1765866"/>
              <a:ext cx="391243" cy="444173"/>
            </a:xfrm>
            <a:prstGeom prst="rect">
              <a:avLst/>
            </a:prstGeom>
            <a:noFill/>
          </p:spPr>
          <p:txBody>
            <a:bodyPr wrap="none" rtlCol="0">
              <a:noAutofit/>
            </a:bodyPr>
            <a:lstStyle/>
            <a:p>
              <a:pPr algn="ctr"/>
              <a:r>
                <a:rPr lang="en-US" sz="1600" dirty="0" smtClean="0"/>
                <a:t>...</a:t>
              </a:r>
            </a:p>
          </p:txBody>
        </p:sp>
        <p:sp>
          <p:nvSpPr>
            <p:cNvPr id="18" name="Rectangle 17"/>
            <p:cNvSpPr/>
            <p:nvPr/>
          </p:nvSpPr>
          <p:spPr bwMode="auto">
            <a:xfrm>
              <a:off x="5111096" y="1906571"/>
              <a:ext cx="1487827" cy="917642"/>
            </a:xfrm>
            <a:prstGeom prst="rect">
              <a:avLst/>
            </a:prstGeom>
            <a:pattFill prst="diagBrick">
              <a:fgClr>
                <a:schemeClr val="accent1">
                  <a:lumMod val="40000"/>
                  <a:lumOff val="60000"/>
                </a:schemeClr>
              </a:fgClr>
              <a:bgClr>
                <a:schemeClr val="bg1"/>
              </a:bgClr>
            </a:pattFill>
            <a:ln w="12700" cap="sq" algn="ctr">
              <a:solidFill>
                <a:schemeClr val="tx2"/>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7" name="Rectangle 16"/>
            <p:cNvSpPr/>
            <p:nvPr/>
          </p:nvSpPr>
          <p:spPr bwMode="auto">
            <a:xfrm>
              <a:off x="5326171" y="2072901"/>
              <a:ext cx="1487827" cy="917642"/>
            </a:xfrm>
            <a:prstGeom prst="rect">
              <a:avLst/>
            </a:prstGeom>
            <a:pattFill prst="narVert">
              <a:fgClr>
                <a:schemeClr val="accent3">
                  <a:lumMod val="60000"/>
                  <a:lumOff val="40000"/>
                </a:schemeClr>
              </a:fgClr>
              <a:bgClr>
                <a:schemeClr val="bg1"/>
              </a:bgClr>
            </a:pattFill>
            <a:ln w="12700" cap="sq" algn="ctr">
              <a:solidFill>
                <a:schemeClr val="tx2"/>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24" name="TextBox 23"/>
            <p:cNvSpPr txBox="1"/>
            <p:nvPr/>
          </p:nvSpPr>
          <p:spPr>
            <a:xfrm rot="2700000">
              <a:off x="5046300" y="2668126"/>
              <a:ext cx="391243" cy="444173"/>
            </a:xfrm>
            <a:prstGeom prst="rect">
              <a:avLst/>
            </a:prstGeom>
            <a:noFill/>
          </p:spPr>
          <p:txBody>
            <a:bodyPr wrap="none" rtlCol="0">
              <a:noAutofit/>
            </a:bodyPr>
            <a:lstStyle/>
            <a:p>
              <a:pPr algn="ctr"/>
              <a:r>
                <a:rPr lang="en-US" sz="1600" dirty="0" smtClean="0"/>
                <a:t>...</a:t>
              </a:r>
            </a:p>
          </p:txBody>
        </p:sp>
        <p:pic>
          <p:nvPicPr>
            <p:cNvPr id="30" name="Picture 29"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a:blip r:embed="rId4" cstate="print">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tretch>
              <a:fillRect/>
            </a:stretch>
          </p:blipFill>
          <p:spPr>
            <a:xfrm>
              <a:off x="5429202" y="2163537"/>
              <a:ext cx="1470020" cy="917642"/>
            </a:xfrm>
            <a:prstGeom prst="rect">
              <a:avLst/>
            </a:prstGeom>
          </p:spPr>
        </p:pic>
      </p:grpSp>
      <p:sp>
        <p:nvSpPr>
          <p:cNvPr id="45" name="Rounded Rectangle 44"/>
          <p:cNvSpPr/>
          <p:nvPr/>
        </p:nvSpPr>
        <p:spPr bwMode="auto">
          <a:xfrm>
            <a:off x="5360576" y="4238471"/>
            <a:ext cx="1337502" cy="911052"/>
          </a:xfrm>
          <a:prstGeom prst="roundRect">
            <a:avLst/>
          </a:prstGeom>
          <a:solidFill>
            <a:schemeClr val="bg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rPr>
              <a:t>ROI</a:t>
            </a:r>
          </a:p>
          <a:p>
            <a:pPr algn="ctr"/>
            <a:r>
              <a:rPr lang="en-US" sz="2800" dirty="0" smtClean="0">
                <a:ln w="0"/>
                <a:solidFill>
                  <a:schemeClr val="tx1"/>
                </a:solidFill>
                <a:effectLst>
                  <a:outerShdw blurRad="38100" dist="19050" dir="2700000" algn="tl" rotWithShape="0">
                    <a:schemeClr val="dk1">
                      <a:alpha val="40000"/>
                    </a:schemeClr>
                  </a:outerShdw>
                </a:effectLst>
              </a:rPr>
              <a:t>Pooling</a:t>
            </a:r>
            <a:endParaRPr lang="en-US" sz="1600" dirty="0" smtClean="0">
              <a:ln w="0"/>
              <a:solidFill>
                <a:schemeClr val="tx1"/>
              </a:solidFill>
              <a:effectLst>
                <a:outerShdw blurRad="38100" dist="19050" dir="2700000" algn="tl" rotWithShape="0">
                  <a:schemeClr val="dk1">
                    <a:alpha val="40000"/>
                  </a:schemeClr>
                </a:outerShdw>
              </a:effectLst>
            </a:endParaRPr>
          </a:p>
        </p:txBody>
      </p:sp>
      <p:sp>
        <p:nvSpPr>
          <p:cNvPr id="47" name="Rounded Rectangle 46"/>
          <p:cNvSpPr/>
          <p:nvPr/>
        </p:nvSpPr>
        <p:spPr bwMode="auto">
          <a:xfrm>
            <a:off x="2794080" y="4070638"/>
            <a:ext cx="1777285" cy="1210614"/>
          </a:xfrm>
          <a:prstGeom prst="roundRect">
            <a:avLst/>
          </a:prstGeom>
          <a:solidFill>
            <a:schemeClr val="bg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latin typeface="+mn-lt"/>
              </a:rPr>
              <a:t>Classifier</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cxnSp>
        <p:nvCxnSpPr>
          <p:cNvPr id="48" name="Straight Arrow Connector 47"/>
          <p:cNvCxnSpPr/>
          <p:nvPr/>
        </p:nvCxnSpPr>
        <p:spPr>
          <a:xfrm flipH="1">
            <a:off x="6719603" y="4693997"/>
            <a:ext cx="5035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4577937" y="4685732"/>
            <a:ext cx="7494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2290554" y="4685732"/>
            <a:ext cx="5035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20009" y="1470433"/>
            <a:ext cx="914400" cy="356865"/>
          </a:xfrm>
          <a:prstGeom prst="rect">
            <a:avLst/>
          </a:prstGeom>
          <a:noFill/>
        </p:spPr>
        <p:txBody>
          <a:bodyPr wrap="none" rtlCol="0">
            <a:noAutofit/>
          </a:bodyPr>
          <a:lstStyle/>
          <a:p>
            <a:pPr algn="ctr"/>
            <a:r>
              <a:rPr lang="en-US" sz="2000" dirty="0" smtClean="0"/>
              <a:t>Input Image</a:t>
            </a:r>
            <a:endParaRPr lang="en-US" sz="1600" dirty="0" smtClean="0"/>
          </a:p>
        </p:txBody>
      </p:sp>
      <p:grpSp>
        <p:nvGrpSpPr>
          <p:cNvPr id="3" name="Group 2"/>
          <p:cNvGrpSpPr/>
          <p:nvPr/>
        </p:nvGrpSpPr>
        <p:grpSpPr>
          <a:xfrm>
            <a:off x="7223129" y="4096974"/>
            <a:ext cx="1870071" cy="1745588"/>
            <a:chOff x="7223129" y="4096974"/>
            <a:chExt cx="1870071" cy="1745588"/>
          </a:xfrm>
        </p:grpSpPr>
        <p:grpSp>
          <p:nvGrpSpPr>
            <p:cNvPr id="46" name="Group 45"/>
            <p:cNvGrpSpPr/>
            <p:nvPr/>
          </p:nvGrpSpPr>
          <p:grpSpPr>
            <a:xfrm>
              <a:off x="7223129" y="4096974"/>
              <a:ext cx="1870071" cy="1244637"/>
              <a:chOff x="9096742" y="4103803"/>
              <a:chExt cx="1870071" cy="1244637"/>
            </a:xfrm>
          </p:grpSpPr>
          <p:pic>
            <p:nvPicPr>
              <p:cNvPr id="34" name="Picture 33"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a:blip r:embed="rId6" cstate="print">
                <a:extLst>
                  <a:ext uri="{BEBA8EAE-BF5A-486C-A8C5-ECC9F3942E4B}">
                    <a14:imgProps xmlns:a14="http://schemas.microsoft.com/office/drawing/2010/main">
                      <a14:imgLayer r:embed="rId5">
                        <a14:imgEffect>
                          <a14:brightnessContrast bright="-58000"/>
                        </a14:imgEffect>
                      </a14:imgLayer>
                    </a14:imgProps>
                  </a:ext>
                  <a:ext uri="{28A0092B-C50C-407E-A947-70E740481C1C}">
                    <a14:useLocalDpi xmlns:a14="http://schemas.microsoft.com/office/drawing/2010/main" val="0"/>
                  </a:ext>
                </a:extLst>
              </a:blip>
              <a:stretch>
                <a:fillRect/>
              </a:stretch>
            </p:blipFill>
            <p:spPr>
              <a:xfrm>
                <a:off x="9096742" y="4103803"/>
                <a:ext cx="1870071" cy="1244637"/>
              </a:xfrm>
              <a:prstGeom prst="rect">
                <a:avLst/>
              </a:prstGeom>
            </p:spPr>
          </p:pic>
          <p:sp>
            <p:nvSpPr>
              <p:cNvPr id="35" name="Rectangle 34"/>
              <p:cNvSpPr/>
              <p:nvPr/>
            </p:nvSpPr>
            <p:spPr bwMode="auto">
              <a:xfrm>
                <a:off x="9884940" y="4161587"/>
                <a:ext cx="293673" cy="815413"/>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36" name="Rectangle 35"/>
              <p:cNvSpPr/>
              <p:nvPr/>
            </p:nvSpPr>
            <p:spPr bwMode="auto">
              <a:xfrm>
                <a:off x="10018427" y="4318415"/>
                <a:ext cx="293673" cy="815413"/>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39" name="Rectangle 38"/>
              <p:cNvSpPr/>
              <p:nvPr/>
            </p:nvSpPr>
            <p:spPr bwMode="auto">
              <a:xfrm>
                <a:off x="10264690" y="4405336"/>
                <a:ext cx="293673" cy="815413"/>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40" name="Rectangle 39"/>
              <p:cNvSpPr/>
              <p:nvPr/>
            </p:nvSpPr>
            <p:spPr bwMode="auto">
              <a:xfrm>
                <a:off x="9196901" y="4200220"/>
                <a:ext cx="333625" cy="328688"/>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41" name="Rectangle 40"/>
              <p:cNvSpPr/>
              <p:nvPr/>
            </p:nvSpPr>
            <p:spPr bwMode="auto">
              <a:xfrm>
                <a:off x="9519710" y="4625187"/>
                <a:ext cx="822141" cy="221488"/>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42" name="Rectangle 41"/>
              <p:cNvSpPr/>
              <p:nvPr/>
            </p:nvSpPr>
            <p:spPr bwMode="auto">
              <a:xfrm flipH="1">
                <a:off x="10287420" y="4747132"/>
                <a:ext cx="375330" cy="420169"/>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grpSp>
        <p:sp>
          <p:nvSpPr>
            <p:cNvPr id="65" name="TextBox 64"/>
            <p:cNvSpPr txBox="1"/>
            <p:nvPr/>
          </p:nvSpPr>
          <p:spPr>
            <a:xfrm>
              <a:off x="7700963" y="5485697"/>
              <a:ext cx="914400" cy="356865"/>
            </a:xfrm>
            <a:prstGeom prst="rect">
              <a:avLst/>
            </a:prstGeom>
            <a:noFill/>
          </p:spPr>
          <p:txBody>
            <a:bodyPr wrap="none" rtlCol="0">
              <a:noAutofit/>
            </a:bodyPr>
            <a:lstStyle/>
            <a:p>
              <a:pPr algn="ctr"/>
              <a:r>
                <a:rPr lang="en-US" sz="2000" dirty="0" smtClean="0"/>
                <a:t>ROI</a:t>
              </a:r>
              <a:endParaRPr lang="en-US" sz="1600" dirty="0" smtClean="0"/>
            </a:p>
          </p:txBody>
        </p:sp>
      </p:grpSp>
      <p:sp>
        <p:nvSpPr>
          <p:cNvPr id="66" name="TextBox 65"/>
          <p:cNvSpPr txBox="1"/>
          <p:nvPr/>
        </p:nvSpPr>
        <p:spPr>
          <a:xfrm>
            <a:off x="10314074" y="1399908"/>
            <a:ext cx="914400" cy="356865"/>
          </a:xfrm>
          <a:prstGeom prst="rect">
            <a:avLst/>
          </a:prstGeom>
          <a:noFill/>
        </p:spPr>
        <p:txBody>
          <a:bodyPr wrap="none" rtlCol="0">
            <a:noAutofit/>
          </a:bodyPr>
          <a:lstStyle/>
          <a:p>
            <a:pPr algn="ctr"/>
            <a:r>
              <a:rPr lang="en-US" sz="2000" dirty="0" smtClean="0"/>
              <a:t>Conv features</a:t>
            </a:r>
            <a:endParaRPr lang="en-US" sz="1600" dirty="0" smtClean="0"/>
          </a:p>
        </p:txBody>
      </p:sp>
      <p:sp>
        <p:nvSpPr>
          <p:cNvPr id="67" name="Freeform 66"/>
          <p:cNvSpPr/>
          <p:nvPr/>
        </p:nvSpPr>
        <p:spPr bwMode="auto">
          <a:xfrm>
            <a:off x="6085840" y="3484880"/>
            <a:ext cx="4561840" cy="731520"/>
          </a:xfrm>
          <a:custGeom>
            <a:avLst/>
            <a:gdLst>
              <a:gd name="connsiteX0" fmla="*/ 4561840 w 4561840"/>
              <a:gd name="connsiteY0" fmla="*/ 0 h 731520"/>
              <a:gd name="connsiteX1" fmla="*/ 0 w 4561840"/>
              <a:gd name="connsiteY1" fmla="*/ 0 h 731520"/>
              <a:gd name="connsiteX2" fmla="*/ 0 w 4561840"/>
              <a:gd name="connsiteY2" fmla="*/ 731520 h 731520"/>
            </a:gdLst>
            <a:ahLst/>
            <a:cxnLst>
              <a:cxn ang="0">
                <a:pos x="connsiteX0" y="connsiteY0"/>
              </a:cxn>
              <a:cxn ang="0">
                <a:pos x="connsiteX1" y="connsiteY1"/>
              </a:cxn>
              <a:cxn ang="0">
                <a:pos x="connsiteX2" y="connsiteY2"/>
              </a:cxn>
            </a:cxnLst>
            <a:rect l="l" t="t" r="r" b="b"/>
            <a:pathLst>
              <a:path w="4561840" h="731520">
                <a:moveTo>
                  <a:pt x="4561840" y="0"/>
                </a:moveTo>
                <a:lnTo>
                  <a:pt x="0" y="0"/>
                </a:lnTo>
                <a:lnTo>
                  <a:pt x="0" y="731520"/>
                </a:lnTo>
              </a:path>
            </a:pathLst>
          </a:custGeom>
          <a:ln>
            <a:solidFill>
              <a:schemeClr val="tx1"/>
            </a:solidFill>
            <a:headE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 name="Group 5"/>
          <p:cNvGrpSpPr/>
          <p:nvPr/>
        </p:nvGrpSpPr>
        <p:grpSpPr>
          <a:xfrm>
            <a:off x="442174" y="3969283"/>
            <a:ext cx="1870071" cy="1244637"/>
            <a:chOff x="442174" y="3969283"/>
            <a:chExt cx="1870071" cy="1244637"/>
          </a:xfrm>
        </p:grpSpPr>
        <p:pic>
          <p:nvPicPr>
            <p:cNvPr id="55" name="Picture 54"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174" y="3969283"/>
              <a:ext cx="1870071" cy="1244637"/>
            </a:xfrm>
            <a:prstGeom prst="rect">
              <a:avLst/>
            </a:prstGeom>
          </p:spPr>
        </p:pic>
        <p:sp>
          <p:nvSpPr>
            <p:cNvPr id="68" name="Rectangle 67"/>
            <p:cNvSpPr/>
            <p:nvPr/>
          </p:nvSpPr>
          <p:spPr bwMode="auto">
            <a:xfrm>
              <a:off x="1239600" y="4002219"/>
              <a:ext cx="261744" cy="967952"/>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69" name="Rectangle 68"/>
            <p:cNvSpPr/>
            <p:nvPr/>
          </p:nvSpPr>
          <p:spPr bwMode="auto">
            <a:xfrm>
              <a:off x="1639120" y="4219389"/>
              <a:ext cx="261744" cy="967952"/>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70" name="Rectangle 69"/>
            <p:cNvSpPr/>
            <p:nvPr/>
          </p:nvSpPr>
          <p:spPr bwMode="auto">
            <a:xfrm>
              <a:off x="1335057" y="4150809"/>
              <a:ext cx="303731" cy="852298"/>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grpSp>
    </p:spTree>
    <p:extLst>
      <p:ext uri="{BB962C8B-B14F-4D97-AF65-F5344CB8AC3E}">
        <p14:creationId xmlns:p14="http://schemas.microsoft.com/office/powerpoint/2010/main" val="1425657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3B0023-0CED-47F7-85AE-654F0B232C29}" type="slidenum">
              <a:rPr lang="en-US" smtClean="0"/>
              <a:pPr/>
              <a:t>5</a:t>
            </a:fld>
            <a:endParaRPr lang="en-US" dirty="0"/>
          </a:p>
        </p:txBody>
      </p:sp>
      <p:sp>
        <p:nvSpPr>
          <p:cNvPr id="6" name="Rectangle 5"/>
          <p:cNvSpPr/>
          <p:nvPr/>
        </p:nvSpPr>
        <p:spPr bwMode="auto">
          <a:xfrm>
            <a:off x="1269999" y="2071330"/>
            <a:ext cx="2397799" cy="2397799"/>
          </a:xfrm>
          <a:prstGeom prst="rect">
            <a:avLst/>
          </a:prstGeom>
          <a:pattFill prst="lgGrid">
            <a:fgClr>
              <a:schemeClr val="tx1"/>
            </a:fgClr>
            <a:bgClr>
              <a:schemeClr val="bg1"/>
            </a:bgClr>
          </a:pattFill>
          <a:ln>
            <a:solidFill>
              <a:schemeClr val="tx1"/>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smtClean="0">
              <a:solidFill>
                <a:schemeClr val="bg1"/>
              </a:solidFill>
              <a:latin typeface="+mn-lt"/>
            </a:endParaRPr>
          </a:p>
        </p:txBody>
      </p:sp>
      <p:sp>
        <p:nvSpPr>
          <p:cNvPr id="7" name="Rounded Rectangle 6"/>
          <p:cNvSpPr/>
          <p:nvPr/>
        </p:nvSpPr>
        <p:spPr bwMode="auto">
          <a:xfrm>
            <a:off x="5428335" y="2628755"/>
            <a:ext cx="1777285" cy="1210614"/>
          </a:xfrm>
          <a:prstGeom prst="roundRect">
            <a:avLst/>
          </a:prstGeom>
          <a:solidFill>
            <a:schemeClr val="bg1"/>
          </a:solidFill>
          <a:ln>
            <a:solidFill>
              <a:schemeClr val="tx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latin typeface="+mn-lt"/>
              </a:rPr>
              <a:t>Conv Net</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cxnSp>
        <p:nvCxnSpPr>
          <p:cNvPr id="8" name="Straight Arrow Connector 7"/>
          <p:cNvCxnSpPr/>
          <p:nvPr/>
        </p:nvCxnSpPr>
        <p:spPr>
          <a:xfrm>
            <a:off x="3667798" y="3204171"/>
            <a:ext cx="16865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16645" y="3204171"/>
            <a:ext cx="13215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69999" y="1863090"/>
            <a:ext cx="239779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11698" y="1640340"/>
            <a:ext cx="914400" cy="317975"/>
          </a:xfrm>
          <a:prstGeom prst="rect">
            <a:avLst/>
          </a:prstGeom>
          <a:solidFill>
            <a:srgbClr val="FFFFFF"/>
          </a:solidFill>
        </p:spPr>
        <p:txBody>
          <a:bodyPr wrap="none" rtlCol="0">
            <a:noAutofit/>
          </a:bodyPr>
          <a:lstStyle/>
          <a:p>
            <a:pPr algn="ctr"/>
            <a:r>
              <a:rPr lang="en-US" sz="2000" dirty="0" smtClean="0"/>
              <a:t>800</a:t>
            </a:r>
          </a:p>
        </p:txBody>
      </p:sp>
      <p:cxnSp>
        <p:nvCxnSpPr>
          <p:cNvPr id="19" name="Straight Arrow Connector 18"/>
          <p:cNvCxnSpPr/>
          <p:nvPr/>
        </p:nvCxnSpPr>
        <p:spPr>
          <a:xfrm rot="5400000">
            <a:off x="-266405" y="3270230"/>
            <a:ext cx="239779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5753" y="2952254"/>
            <a:ext cx="570231" cy="317975"/>
          </a:xfrm>
          <a:prstGeom prst="rect">
            <a:avLst/>
          </a:prstGeom>
          <a:solidFill>
            <a:srgbClr val="FFFFFF"/>
          </a:solidFill>
        </p:spPr>
        <p:txBody>
          <a:bodyPr wrap="none" rtlCol="0">
            <a:noAutofit/>
          </a:bodyPr>
          <a:lstStyle/>
          <a:p>
            <a:pPr algn="ctr"/>
            <a:r>
              <a:rPr lang="en-US" sz="2000" dirty="0" smtClean="0"/>
              <a:t>800</a:t>
            </a:r>
          </a:p>
        </p:txBody>
      </p:sp>
      <p:sp>
        <p:nvSpPr>
          <p:cNvPr id="20" name="Rectangle 19"/>
          <p:cNvSpPr/>
          <p:nvPr/>
        </p:nvSpPr>
        <p:spPr bwMode="auto">
          <a:xfrm>
            <a:off x="8733790" y="2557104"/>
            <a:ext cx="1426250" cy="1426250"/>
          </a:xfrm>
          <a:prstGeom prst="rect">
            <a:avLst/>
          </a:prstGeom>
          <a:pattFill prst="lgGrid">
            <a:fgClr>
              <a:schemeClr val="tx1"/>
            </a:fgClr>
            <a:bgClr>
              <a:schemeClr val="bg1"/>
            </a:bgClr>
          </a:pattFill>
          <a:ln>
            <a:solidFill>
              <a:schemeClr val="tx1"/>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600" dirty="0" smtClean="0">
              <a:solidFill>
                <a:schemeClr val="bg1"/>
              </a:solidFill>
              <a:latin typeface="+mn-lt"/>
            </a:endParaRPr>
          </a:p>
        </p:txBody>
      </p:sp>
      <p:cxnSp>
        <p:nvCxnSpPr>
          <p:cNvPr id="22" name="Straight Arrow Connector 21"/>
          <p:cNvCxnSpPr/>
          <p:nvPr/>
        </p:nvCxnSpPr>
        <p:spPr>
          <a:xfrm>
            <a:off x="8733790" y="2388870"/>
            <a:ext cx="142625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264034" y="2155012"/>
            <a:ext cx="365761" cy="317975"/>
          </a:xfrm>
          <a:prstGeom prst="rect">
            <a:avLst/>
          </a:prstGeom>
          <a:solidFill>
            <a:srgbClr val="FFFFFF"/>
          </a:solidFill>
        </p:spPr>
        <p:txBody>
          <a:bodyPr wrap="none" rtlCol="0">
            <a:noAutofit/>
          </a:bodyPr>
          <a:lstStyle/>
          <a:p>
            <a:pPr algn="ctr"/>
            <a:r>
              <a:rPr lang="en-US" sz="2000" dirty="0" smtClean="0"/>
              <a:t>50</a:t>
            </a:r>
          </a:p>
        </p:txBody>
      </p:sp>
      <p:cxnSp>
        <p:nvCxnSpPr>
          <p:cNvPr id="24" name="Straight Arrow Connector 23"/>
          <p:cNvCxnSpPr/>
          <p:nvPr/>
        </p:nvCxnSpPr>
        <p:spPr>
          <a:xfrm>
            <a:off x="10444175" y="2557104"/>
            <a:ext cx="0" cy="14262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183153" y="3045183"/>
            <a:ext cx="570231" cy="317975"/>
          </a:xfrm>
          <a:prstGeom prst="rect">
            <a:avLst/>
          </a:prstGeom>
          <a:solidFill>
            <a:srgbClr val="FFFFFF"/>
          </a:solidFill>
        </p:spPr>
        <p:txBody>
          <a:bodyPr wrap="none" rtlCol="0">
            <a:noAutofit/>
          </a:bodyPr>
          <a:lstStyle/>
          <a:p>
            <a:pPr algn="ctr"/>
            <a:r>
              <a:rPr lang="en-US" sz="2000" dirty="0" smtClean="0"/>
              <a:t>50</a:t>
            </a:r>
          </a:p>
        </p:txBody>
      </p:sp>
      <p:sp>
        <p:nvSpPr>
          <p:cNvPr id="31" name="Rectangle 30"/>
          <p:cNvSpPr/>
          <p:nvPr/>
        </p:nvSpPr>
        <p:spPr bwMode="auto">
          <a:xfrm>
            <a:off x="9280399" y="3050045"/>
            <a:ext cx="224656" cy="224656"/>
          </a:xfrm>
          <a:prstGeom prst="rect">
            <a:avLst/>
          </a:prstGeom>
          <a:solidFill>
            <a:srgbClr val="808080"/>
          </a:solidFill>
          <a:ln>
            <a:solidFill>
              <a:schemeClr val="tx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1600" dirty="0" smtClean="0">
              <a:solidFill>
                <a:schemeClr val="bg1"/>
              </a:solidFill>
              <a:latin typeface="+mn-lt"/>
            </a:endParaRPr>
          </a:p>
        </p:txBody>
      </p:sp>
      <p:sp>
        <p:nvSpPr>
          <p:cNvPr id="32" name="Rectangle 31"/>
          <p:cNvSpPr/>
          <p:nvPr/>
        </p:nvSpPr>
        <p:spPr bwMode="auto">
          <a:xfrm>
            <a:off x="1806714" y="2895810"/>
            <a:ext cx="786479" cy="786479"/>
          </a:xfrm>
          <a:prstGeom prst="rect">
            <a:avLst/>
          </a:prstGeom>
          <a:solidFill>
            <a:srgbClr val="808080"/>
          </a:solidFill>
          <a:ln>
            <a:solidFill>
              <a:schemeClr val="tx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endParaRPr lang="en-US" sz="1600" dirty="0" smtClean="0">
              <a:solidFill>
                <a:schemeClr val="bg1"/>
              </a:solidFill>
              <a:latin typeface="+mn-lt"/>
            </a:endParaRPr>
          </a:p>
        </p:txBody>
      </p:sp>
      <p:cxnSp>
        <p:nvCxnSpPr>
          <p:cNvPr id="34" name="Straight Arrow Connector 33"/>
          <p:cNvCxnSpPr/>
          <p:nvPr/>
        </p:nvCxnSpPr>
        <p:spPr>
          <a:xfrm>
            <a:off x="9385021" y="3269839"/>
            <a:ext cx="0" cy="126980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8967331" y="4544683"/>
            <a:ext cx="914400" cy="494677"/>
          </a:xfrm>
          <a:prstGeom prst="rect">
            <a:avLst/>
          </a:prstGeom>
          <a:noFill/>
        </p:spPr>
        <p:txBody>
          <a:bodyPr wrap="none" rtlCol="0">
            <a:noAutofit/>
          </a:bodyPr>
          <a:lstStyle/>
          <a:p>
            <a:pPr algn="ctr"/>
            <a:r>
              <a:rPr lang="en-US" sz="2400" dirty="0" smtClean="0"/>
              <a:t>8x8</a:t>
            </a:r>
            <a:endParaRPr lang="en-US" sz="1600" dirty="0" smtClean="0"/>
          </a:p>
        </p:txBody>
      </p:sp>
      <p:sp>
        <p:nvSpPr>
          <p:cNvPr id="36" name="TextBox 35"/>
          <p:cNvSpPr txBox="1"/>
          <p:nvPr/>
        </p:nvSpPr>
        <p:spPr>
          <a:xfrm>
            <a:off x="1748725" y="4544683"/>
            <a:ext cx="914400" cy="494677"/>
          </a:xfrm>
          <a:prstGeom prst="rect">
            <a:avLst/>
          </a:prstGeom>
          <a:noFill/>
        </p:spPr>
        <p:txBody>
          <a:bodyPr wrap="none" rtlCol="0">
            <a:noAutofit/>
          </a:bodyPr>
          <a:lstStyle/>
          <a:p>
            <a:pPr algn="ctr"/>
            <a:r>
              <a:rPr lang="en-US" sz="2400" dirty="0" smtClean="0"/>
              <a:t>128x128</a:t>
            </a:r>
            <a:endParaRPr lang="en-US" sz="1600" dirty="0" smtClean="0"/>
          </a:p>
        </p:txBody>
      </p:sp>
      <p:cxnSp>
        <p:nvCxnSpPr>
          <p:cNvPr id="37" name="Straight Arrow Connector 36"/>
          <p:cNvCxnSpPr>
            <a:stCxn id="32" idx="2"/>
          </p:cNvCxnSpPr>
          <p:nvPr/>
        </p:nvCxnSpPr>
        <p:spPr>
          <a:xfrm flipH="1">
            <a:off x="2195765" y="3682289"/>
            <a:ext cx="4189" cy="99447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nvPr>
        </p:nvGraphicFramePr>
        <p:xfrm>
          <a:off x="4528964" y="4651249"/>
          <a:ext cx="3324116" cy="1335751"/>
        </p:xfrm>
        <a:graphic>
          <a:graphicData uri="http://schemas.openxmlformats.org/drawingml/2006/table">
            <a:tbl>
              <a:tblPr bandRow="1">
                <a:tableStyleId>{2D5ABB26-0587-4C30-8999-92F81FD0307C}</a:tableStyleId>
              </a:tblPr>
              <a:tblGrid>
                <a:gridCol w="831029">
                  <a:extLst>
                    <a:ext uri="{9D8B030D-6E8A-4147-A177-3AD203B41FA5}">
                      <a16:colId xmlns="" xmlns:a16="http://schemas.microsoft.com/office/drawing/2014/main" val="661884811"/>
                    </a:ext>
                  </a:extLst>
                </a:gridCol>
                <a:gridCol w="831029">
                  <a:extLst>
                    <a:ext uri="{9D8B030D-6E8A-4147-A177-3AD203B41FA5}">
                      <a16:colId xmlns="" xmlns:a16="http://schemas.microsoft.com/office/drawing/2014/main" val="1227113072"/>
                    </a:ext>
                  </a:extLst>
                </a:gridCol>
                <a:gridCol w="831029">
                  <a:extLst>
                    <a:ext uri="{9D8B030D-6E8A-4147-A177-3AD203B41FA5}">
                      <a16:colId xmlns="" xmlns:a16="http://schemas.microsoft.com/office/drawing/2014/main" val="3707013559"/>
                    </a:ext>
                  </a:extLst>
                </a:gridCol>
                <a:gridCol w="831029">
                  <a:extLst>
                    <a:ext uri="{9D8B030D-6E8A-4147-A177-3AD203B41FA5}">
                      <a16:colId xmlns="" xmlns:a16="http://schemas.microsoft.com/office/drawing/2014/main" val="99603296"/>
                    </a:ext>
                  </a:extLst>
                </a:gridCol>
              </a:tblGrid>
              <a:tr h="274575">
                <a:tc>
                  <a:txBody>
                    <a:bodyPr/>
                    <a:lstStyle/>
                    <a:p>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1:1</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1:2</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2:1</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13007400"/>
                  </a:ext>
                </a:extLst>
              </a:tr>
              <a:tr h="300053">
                <a:tc>
                  <a:txBody>
                    <a:bodyPr/>
                    <a:lstStyle/>
                    <a:p>
                      <a:r>
                        <a:rPr lang="en-US" sz="1600" dirty="0" smtClean="0"/>
                        <a:t>8</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8x8</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8x16</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16x8</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64905820"/>
                  </a:ext>
                </a:extLst>
              </a:tr>
              <a:tr h="350317">
                <a:tc>
                  <a:txBody>
                    <a:bodyPr/>
                    <a:lstStyle/>
                    <a:p>
                      <a:r>
                        <a:rPr lang="en-US" sz="1600" dirty="0" smtClean="0"/>
                        <a:t>16</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16x16</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16x32</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32x16</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39078064"/>
                  </a:ext>
                </a:extLst>
              </a:tr>
              <a:tr h="274575">
                <a:tc>
                  <a:txBody>
                    <a:bodyPr/>
                    <a:lstStyle/>
                    <a:p>
                      <a:r>
                        <a:rPr lang="en-US" sz="1600" dirty="0" smtClean="0"/>
                        <a:t>32</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32x32</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32x64</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64x32</a:t>
                      </a:r>
                      <a:endParaRPr lang="en-US" sz="1600" dirty="0"/>
                    </a:p>
                  </a:txBody>
                  <a:tcPr marL="84639" marR="84639" marT="42319" marB="42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98635529"/>
                  </a:ext>
                </a:extLst>
              </a:tr>
            </a:tbl>
          </a:graphicData>
        </a:graphic>
      </p:graphicFrame>
      <p:sp>
        <p:nvSpPr>
          <p:cNvPr id="11" name="TextBox 10"/>
          <p:cNvSpPr txBox="1"/>
          <p:nvPr/>
        </p:nvSpPr>
        <p:spPr>
          <a:xfrm rot="16200000">
            <a:off x="3808926" y="5176683"/>
            <a:ext cx="914400" cy="353563"/>
          </a:xfrm>
          <a:prstGeom prst="rect">
            <a:avLst/>
          </a:prstGeom>
          <a:noFill/>
        </p:spPr>
        <p:txBody>
          <a:bodyPr wrap="none" rtlCol="0">
            <a:noAutofit/>
          </a:bodyPr>
          <a:lstStyle/>
          <a:p>
            <a:pPr algn="ctr"/>
            <a:r>
              <a:rPr lang="en-US" sz="1600" dirty="0" smtClean="0"/>
              <a:t>scale</a:t>
            </a:r>
          </a:p>
        </p:txBody>
      </p:sp>
      <p:sp>
        <p:nvSpPr>
          <p:cNvPr id="12" name="TextBox 11"/>
          <p:cNvSpPr txBox="1"/>
          <p:nvPr/>
        </p:nvSpPr>
        <p:spPr>
          <a:xfrm>
            <a:off x="5793562" y="4280493"/>
            <a:ext cx="914400" cy="268424"/>
          </a:xfrm>
          <a:prstGeom prst="rect">
            <a:avLst/>
          </a:prstGeom>
          <a:noFill/>
        </p:spPr>
        <p:txBody>
          <a:bodyPr wrap="none" rtlCol="0">
            <a:noAutofit/>
          </a:bodyPr>
          <a:lstStyle/>
          <a:p>
            <a:pPr algn="ctr"/>
            <a:r>
              <a:rPr lang="en-US" sz="1600" dirty="0" smtClean="0"/>
              <a:t>h/w ratio</a:t>
            </a:r>
          </a:p>
        </p:txBody>
      </p:sp>
      <p:sp>
        <p:nvSpPr>
          <p:cNvPr id="15" name="TextBox 14"/>
          <p:cNvSpPr txBox="1"/>
          <p:nvPr/>
        </p:nvSpPr>
        <p:spPr>
          <a:xfrm>
            <a:off x="10668000" y="4534605"/>
            <a:ext cx="914400" cy="514832"/>
          </a:xfrm>
          <a:prstGeom prst="rect">
            <a:avLst/>
          </a:prstGeom>
          <a:noFill/>
        </p:spPr>
        <p:txBody>
          <a:bodyPr wrap="none" rtlCol="0">
            <a:noAutofit/>
          </a:bodyPr>
          <a:lstStyle/>
          <a:p>
            <a:pPr algn="ctr"/>
            <a:r>
              <a:rPr lang="en-US" sz="2400" dirty="0" smtClean="0">
                <a:ln w="0"/>
                <a:effectLst>
                  <a:outerShdw blurRad="38100" dist="19050" dir="2700000" algn="tl" rotWithShape="0">
                    <a:schemeClr val="dk1">
                      <a:alpha val="40000"/>
                    </a:schemeClr>
                  </a:outerShdw>
                </a:effectLst>
              </a:rPr>
              <a:t>anchor</a:t>
            </a:r>
            <a:endParaRPr lang="en-US" sz="1600" dirty="0" smtClean="0">
              <a:solidFill>
                <a:schemeClr val="accent5"/>
              </a:solidFill>
            </a:endParaRPr>
          </a:p>
        </p:txBody>
      </p:sp>
      <p:cxnSp>
        <p:nvCxnSpPr>
          <p:cNvPr id="21" name="Straight Arrow Connector 20"/>
          <p:cNvCxnSpPr/>
          <p:nvPr/>
        </p:nvCxnSpPr>
        <p:spPr>
          <a:xfrm>
            <a:off x="9435545" y="3250485"/>
            <a:ext cx="1142185" cy="1357733"/>
          </a:xfrm>
          <a:prstGeom prst="straightConnector1">
            <a:avLst/>
          </a:prstGeom>
          <a:ln>
            <a:solidFill>
              <a:schemeClr val="tx1"/>
            </a:solidFill>
            <a:tailEnd type="triangle"/>
          </a:ln>
        </p:spPr>
        <p:style>
          <a:lnRef idx="1">
            <a:schemeClr val="accent5"/>
          </a:lnRef>
          <a:fillRef idx="0">
            <a:schemeClr val="accent5"/>
          </a:fillRef>
          <a:effectRef idx="0">
            <a:schemeClr val="accent5"/>
          </a:effectRef>
          <a:fontRef idx="minor">
            <a:schemeClr val="tx1"/>
          </a:fontRef>
        </p:style>
      </p:cxnSp>
      <p:sp>
        <p:nvSpPr>
          <p:cNvPr id="27" name="TextBox 26"/>
          <p:cNvSpPr txBox="1"/>
          <p:nvPr/>
        </p:nvSpPr>
        <p:spPr>
          <a:xfrm>
            <a:off x="4676428" y="1663189"/>
            <a:ext cx="914400" cy="914400"/>
          </a:xfrm>
          <a:prstGeom prst="rect">
            <a:avLst/>
          </a:prstGeom>
          <a:noFill/>
        </p:spPr>
        <p:txBody>
          <a:bodyPr wrap="none" rtlCol="0">
            <a:noAutofit/>
          </a:bodyPr>
          <a:lstStyle/>
          <a:p>
            <a:pPr algn="ctr"/>
            <a:r>
              <a:rPr lang="en-US" sz="1600" dirty="0" smtClean="0"/>
              <a:t>receptive field</a:t>
            </a:r>
          </a:p>
        </p:txBody>
      </p:sp>
      <p:cxnSp>
        <p:nvCxnSpPr>
          <p:cNvPr id="29" name="Straight Arrow Connector 28"/>
          <p:cNvCxnSpPr/>
          <p:nvPr/>
        </p:nvCxnSpPr>
        <p:spPr>
          <a:xfrm flipV="1">
            <a:off x="2613403" y="1938645"/>
            <a:ext cx="1726187" cy="952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748725" y="5135842"/>
            <a:ext cx="914400" cy="356865"/>
          </a:xfrm>
          <a:prstGeom prst="rect">
            <a:avLst/>
          </a:prstGeom>
          <a:noFill/>
        </p:spPr>
        <p:txBody>
          <a:bodyPr wrap="none" rtlCol="0">
            <a:noAutofit/>
          </a:bodyPr>
          <a:lstStyle/>
          <a:p>
            <a:pPr algn="ctr"/>
            <a:r>
              <a:rPr lang="en-US" sz="2000" dirty="0" smtClean="0"/>
              <a:t>input Image</a:t>
            </a:r>
            <a:endParaRPr lang="en-US" sz="1600" dirty="0" smtClean="0"/>
          </a:p>
        </p:txBody>
      </p:sp>
      <p:sp>
        <p:nvSpPr>
          <p:cNvPr id="39" name="TextBox 38"/>
          <p:cNvSpPr txBox="1"/>
          <p:nvPr/>
        </p:nvSpPr>
        <p:spPr>
          <a:xfrm>
            <a:off x="8989714" y="5135842"/>
            <a:ext cx="914400" cy="356865"/>
          </a:xfrm>
          <a:prstGeom prst="rect">
            <a:avLst/>
          </a:prstGeom>
          <a:noFill/>
        </p:spPr>
        <p:txBody>
          <a:bodyPr wrap="none" rtlCol="0">
            <a:noAutofit/>
          </a:bodyPr>
          <a:lstStyle/>
          <a:p>
            <a:pPr algn="ctr"/>
            <a:r>
              <a:rPr lang="en-US" sz="2000" dirty="0" smtClean="0"/>
              <a:t>feature map</a:t>
            </a:r>
            <a:endParaRPr lang="en-US" sz="1600" dirty="0" smtClean="0"/>
          </a:p>
        </p:txBody>
      </p:sp>
    </p:spTree>
    <p:extLst>
      <p:ext uri="{BB962C8B-B14F-4D97-AF65-F5344CB8AC3E}">
        <p14:creationId xmlns:p14="http://schemas.microsoft.com/office/powerpoint/2010/main" val="25987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6" grpId="0"/>
      <p:bldP spid="11" grpId="0"/>
      <p:bldP spid="12" grpId="0"/>
      <p:bldP spid="1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3B0023-0CED-47F7-85AE-654F0B232C29}" type="slidenum">
              <a:rPr lang="en-US" smtClean="0"/>
              <a:pPr/>
              <a:t>6</a:t>
            </a:fld>
            <a:endParaRPr lang="en-US" dirty="0"/>
          </a:p>
        </p:txBody>
      </p:sp>
      <p:sp>
        <p:nvSpPr>
          <p:cNvPr id="6" name="Rounded Rectangle 5"/>
          <p:cNvSpPr/>
          <p:nvPr/>
        </p:nvSpPr>
        <p:spPr bwMode="auto">
          <a:xfrm>
            <a:off x="3241431" y="2748706"/>
            <a:ext cx="1777285"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err="1" smtClean="0">
                <a:ln w="0"/>
                <a:solidFill>
                  <a:schemeClr val="tx1"/>
                </a:solidFill>
                <a:effectLst>
                  <a:outerShdw blurRad="38100" dist="19050" dir="2700000" algn="tl" rotWithShape="0">
                    <a:schemeClr val="dk1">
                      <a:alpha val="40000"/>
                    </a:schemeClr>
                  </a:outerShdw>
                </a:effectLst>
                <a:latin typeface="+mn-lt"/>
              </a:rPr>
              <a:t>conv</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sp>
        <p:nvSpPr>
          <p:cNvPr id="7" name="Rounded Rectangle 6"/>
          <p:cNvSpPr/>
          <p:nvPr/>
        </p:nvSpPr>
        <p:spPr bwMode="auto">
          <a:xfrm>
            <a:off x="5909951" y="1595604"/>
            <a:ext cx="1777285"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err="1" smtClean="0">
                <a:ln w="0"/>
                <a:solidFill>
                  <a:schemeClr val="tx1"/>
                </a:solidFill>
                <a:effectLst>
                  <a:outerShdw blurRad="38100" dist="19050" dir="2700000" algn="tl" rotWithShape="0">
                    <a:schemeClr val="dk1">
                      <a:alpha val="40000"/>
                    </a:schemeClr>
                  </a:outerShdw>
                </a:effectLst>
              </a:rPr>
              <a:t>bbox</a:t>
            </a:r>
            <a:r>
              <a:rPr lang="en-US" sz="2800" dirty="0" smtClean="0">
                <a:ln w="0"/>
                <a:solidFill>
                  <a:schemeClr val="tx1"/>
                </a:solidFill>
                <a:effectLst>
                  <a:outerShdw blurRad="38100" dist="19050" dir="2700000" algn="tl" rotWithShape="0">
                    <a:schemeClr val="dk1">
                      <a:alpha val="40000"/>
                    </a:schemeClr>
                  </a:outerShdw>
                </a:effectLst>
              </a:rPr>
              <a:t> </a:t>
            </a:r>
          </a:p>
          <a:p>
            <a:pPr algn="ctr"/>
            <a:r>
              <a:rPr lang="en-US" sz="2800" dirty="0" err="1" smtClean="0">
                <a:ln w="0"/>
                <a:solidFill>
                  <a:schemeClr val="tx1"/>
                </a:solidFill>
                <a:effectLst>
                  <a:outerShdw blurRad="38100" dist="19050" dir="2700000" algn="tl" rotWithShape="0">
                    <a:schemeClr val="dk1">
                      <a:alpha val="40000"/>
                    </a:schemeClr>
                  </a:outerShdw>
                </a:effectLst>
              </a:rPr>
              <a:t>regressor</a:t>
            </a:r>
            <a:endParaRPr lang="en-US" sz="1600" dirty="0" smtClean="0">
              <a:ln w="0"/>
              <a:solidFill>
                <a:schemeClr val="tx1"/>
              </a:solidFill>
              <a:effectLst>
                <a:outerShdw blurRad="38100" dist="19050" dir="2700000" algn="tl" rotWithShape="0">
                  <a:schemeClr val="dk1">
                    <a:alpha val="40000"/>
                  </a:schemeClr>
                </a:outerShdw>
              </a:effectLst>
            </a:endParaRPr>
          </a:p>
        </p:txBody>
      </p:sp>
      <p:sp>
        <p:nvSpPr>
          <p:cNvPr id="8" name="Rounded Rectangle 7"/>
          <p:cNvSpPr/>
          <p:nvPr/>
        </p:nvSpPr>
        <p:spPr bwMode="auto">
          <a:xfrm>
            <a:off x="5888181" y="4243570"/>
            <a:ext cx="2209443"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err="1" smtClean="0">
                <a:ln w="0"/>
                <a:solidFill>
                  <a:schemeClr val="tx1"/>
                </a:solidFill>
                <a:effectLst>
                  <a:outerShdw blurRad="38100" dist="19050" dir="2700000" algn="tl" rotWithShape="0">
                    <a:schemeClr val="dk1">
                      <a:alpha val="40000"/>
                    </a:schemeClr>
                  </a:outerShdw>
                </a:effectLst>
              </a:rPr>
              <a:t>objectness</a:t>
            </a:r>
            <a:endParaRPr lang="en-US" sz="2800" dirty="0" smtClean="0">
              <a:ln w="0"/>
              <a:solidFill>
                <a:schemeClr val="tx1"/>
              </a:solidFill>
              <a:effectLst>
                <a:outerShdw blurRad="38100" dist="19050" dir="2700000" algn="tl" rotWithShape="0">
                  <a:schemeClr val="dk1">
                    <a:alpha val="40000"/>
                  </a:schemeClr>
                </a:outerShdw>
              </a:effectLst>
            </a:endParaRPr>
          </a:p>
          <a:p>
            <a:pPr algn="ctr"/>
            <a:r>
              <a:rPr lang="en-US" sz="2800" dirty="0" smtClean="0">
                <a:ln w="0"/>
                <a:solidFill>
                  <a:schemeClr val="tx1"/>
                </a:solidFill>
                <a:effectLst>
                  <a:outerShdw blurRad="38100" dist="19050" dir="2700000" algn="tl" rotWithShape="0">
                    <a:schemeClr val="dk1">
                      <a:alpha val="40000"/>
                    </a:schemeClr>
                  </a:outerShdw>
                </a:effectLst>
              </a:rPr>
              <a:t>classifier</a:t>
            </a:r>
          </a:p>
        </p:txBody>
      </p:sp>
      <p:grpSp>
        <p:nvGrpSpPr>
          <p:cNvPr id="9" name="Group 8"/>
          <p:cNvGrpSpPr/>
          <p:nvPr/>
        </p:nvGrpSpPr>
        <p:grpSpPr>
          <a:xfrm>
            <a:off x="462363" y="2590954"/>
            <a:ext cx="1917972" cy="1293503"/>
            <a:chOff x="5011389" y="1792331"/>
            <a:chExt cx="1917972" cy="1293503"/>
          </a:xfrm>
        </p:grpSpPr>
        <p:sp>
          <p:nvSpPr>
            <p:cNvPr id="10" name="TextBox 9"/>
            <p:cNvSpPr txBox="1"/>
            <p:nvPr/>
          </p:nvSpPr>
          <p:spPr>
            <a:xfrm rot="2700000">
              <a:off x="5037854" y="1786186"/>
              <a:ext cx="391243" cy="444173"/>
            </a:xfrm>
            <a:prstGeom prst="rect">
              <a:avLst/>
            </a:prstGeom>
            <a:noFill/>
          </p:spPr>
          <p:txBody>
            <a:bodyPr wrap="none" rtlCol="0">
              <a:noAutofit/>
            </a:bodyPr>
            <a:lstStyle/>
            <a:p>
              <a:pPr algn="ctr"/>
              <a:r>
                <a:rPr lang="en-US" sz="1600" dirty="0" smtClean="0"/>
                <a:t>...</a:t>
              </a:r>
            </a:p>
          </p:txBody>
        </p:sp>
        <p:sp>
          <p:nvSpPr>
            <p:cNvPr id="11" name="TextBox 10"/>
            <p:cNvSpPr txBox="1"/>
            <p:nvPr/>
          </p:nvSpPr>
          <p:spPr>
            <a:xfrm rot="2700000">
              <a:off x="6511653" y="1765866"/>
              <a:ext cx="391243" cy="444173"/>
            </a:xfrm>
            <a:prstGeom prst="rect">
              <a:avLst/>
            </a:prstGeom>
            <a:noFill/>
          </p:spPr>
          <p:txBody>
            <a:bodyPr wrap="none" rtlCol="0">
              <a:noAutofit/>
            </a:bodyPr>
            <a:lstStyle/>
            <a:p>
              <a:pPr algn="ctr"/>
              <a:r>
                <a:rPr lang="en-US" sz="1600" dirty="0" smtClean="0"/>
                <a:t>...</a:t>
              </a:r>
            </a:p>
          </p:txBody>
        </p:sp>
        <p:sp>
          <p:nvSpPr>
            <p:cNvPr id="12" name="Rectangle 11"/>
            <p:cNvSpPr/>
            <p:nvPr/>
          </p:nvSpPr>
          <p:spPr bwMode="auto">
            <a:xfrm>
              <a:off x="5111096" y="1906571"/>
              <a:ext cx="1487827" cy="917642"/>
            </a:xfrm>
            <a:prstGeom prst="rect">
              <a:avLst/>
            </a:prstGeom>
            <a:pattFill prst="diagBrick">
              <a:fgClr>
                <a:schemeClr val="accent1">
                  <a:lumMod val="40000"/>
                  <a:lumOff val="60000"/>
                </a:schemeClr>
              </a:fgClr>
              <a:bgClr>
                <a:schemeClr val="bg1"/>
              </a:bgClr>
            </a:pattFill>
            <a:ln w="12700" cap="sq" algn="ctr">
              <a:solidFill>
                <a:schemeClr val="tx2"/>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3" name="Rectangle 12"/>
            <p:cNvSpPr/>
            <p:nvPr/>
          </p:nvSpPr>
          <p:spPr bwMode="auto">
            <a:xfrm>
              <a:off x="5326171" y="2072901"/>
              <a:ext cx="1487827" cy="917642"/>
            </a:xfrm>
            <a:prstGeom prst="rect">
              <a:avLst/>
            </a:prstGeom>
            <a:pattFill prst="narVert">
              <a:fgClr>
                <a:schemeClr val="accent3">
                  <a:lumMod val="60000"/>
                  <a:lumOff val="40000"/>
                </a:schemeClr>
              </a:fgClr>
              <a:bgClr>
                <a:schemeClr val="bg1"/>
              </a:bgClr>
            </a:pattFill>
            <a:ln w="12700" cap="sq" algn="ctr">
              <a:solidFill>
                <a:schemeClr val="tx2"/>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4" name="TextBox 13"/>
            <p:cNvSpPr txBox="1"/>
            <p:nvPr/>
          </p:nvSpPr>
          <p:spPr>
            <a:xfrm rot="2700000">
              <a:off x="5046300" y="2668126"/>
              <a:ext cx="391243" cy="444173"/>
            </a:xfrm>
            <a:prstGeom prst="rect">
              <a:avLst/>
            </a:prstGeom>
            <a:noFill/>
          </p:spPr>
          <p:txBody>
            <a:bodyPr wrap="none" rtlCol="0">
              <a:noAutofit/>
            </a:bodyPr>
            <a:lstStyle/>
            <a:p>
              <a:pPr algn="ctr"/>
              <a:r>
                <a:rPr lang="en-US" sz="1600" dirty="0" smtClean="0"/>
                <a:t>...</a:t>
              </a:r>
            </a:p>
          </p:txBody>
        </p:sp>
        <p:pic>
          <p:nvPicPr>
            <p:cNvPr id="15" name="Picture 14"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5429202" y="2163537"/>
              <a:ext cx="1470020" cy="917642"/>
            </a:xfrm>
            <a:prstGeom prst="rect">
              <a:avLst/>
            </a:prstGeom>
          </p:spPr>
        </p:pic>
      </p:grpSp>
      <p:sp>
        <p:nvSpPr>
          <p:cNvPr id="16" name="TextBox 15"/>
          <p:cNvSpPr txBox="1"/>
          <p:nvPr/>
        </p:nvSpPr>
        <p:spPr>
          <a:xfrm>
            <a:off x="902027" y="4007714"/>
            <a:ext cx="914400" cy="356865"/>
          </a:xfrm>
          <a:prstGeom prst="rect">
            <a:avLst/>
          </a:prstGeom>
          <a:noFill/>
        </p:spPr>
        <p:txBody>
          <a:bodyPr wrap="none" rtlCol="0">
            <a:noAutofit/>
          </a:bodyPr>
          <a:lstStyle/>
          <a:p>
            <a:pPr algn="ctr"/>
            <a:r>
              <a:rPr lang="en-US" sz="2000" dirty="0" err="1" smtClean="0"/>
              <a:t>conv</a:t>
            </a:r>
            <a:r>
              <a:rPr lang="en-US" sz="2000" dirty="0" smtClean="0"/>
              <a:t> features</a:t>
            </a:r>
            <a:endParaRPr lang="en-US" sz="1600" dirty="0" smtClean="0"/>
          </a:p>
        </p:txBody>
      </p:sp>
      <p:cxnSp>
        <p:nvCxnSpPr>
          <p:cNvPr id="17" name="Straight Arrow Connector 16"/>
          <p:cNvCxnSpPr/>
          <p:nvPr/>
        </p:nvCxnSpPr>
        <p:spPr>
          <a:xfrm>
            <a:off x="2350196" y="3393471"/>
            <a:ext cx="8197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bwMode="auto">
          <a:xfrm>
            <a:off x="5029200" y="2098083"/>
            <a:ext cx="843280" cy="1224237"/>
          </a:xfrm>
          <a:custGeom>
            <a:avLst/>
            <a:gdLst>
              <a:gd name="connsiteX0" fmla="*/ 0 w 843280"/>
              <a:gd name="connsiteY0" fmla="*/ 883920 h 883920"/>
              <a:gd name="connsiteX1" fmla="*/ 345440 w 843280"/>
              <a:gd name="connsiteY1" fmla="*/ 883920 h 883920"/>
              <a:gd name="connsiteX2" fmla="*/ 345440 w 843280"/>
              <a:gd name="connsiteY2" fmla="*/ 0 h 883920"/>
              <a:gd name="connsiteX3" fmla="*/ 843280 w 843280"/>
              <a:gd name="connsiteY3" fmla="*/ 0 h 883920"/>
            </a:gdLst>
            <a:ahLst/>
            <a:cxnLst>
              <a:cxn ang="0">
                <a:pos x="connsiteX0" y="connsiteY0"/>
              </a:cxn>
              <a:cxn ang="0">
                <a:pos x="connsiteX1" y="connsiteY1"/>
              </a:cxn>
              <a:cxn ang="0">
                <a:pos x="connsiteX2" y="connsiteY2"/>
              </a:cxn>
              <a:cxn ang="0">
                <a:pos x="connsiteX3" y="connsiteY3"/>
              </a:cxn>
            </a:cxnLst>
            <a:rect l="l" t="t" r="r" b="b"/>
            <a:pathLst>
              <a:path w="843280" h="883920">
                <a:moveTo>
                  <a:pt x="0" y="883920"/>
                </a:moveTo>
                <a:lnTo>
                  <a:pt x="345440" y="883920"/>
                </a:lnTo>
                <a:lnTo>
                  <a:pt x="345440" y="0"/>
                </a:lnTo>
                <a:lnTo>
                  <a:pt x="843280" y="0"/>
                </a:lnTo>
              </a:path>
            </a:pathLst>
          </a:custGeom>
          <a:ln>
            <a:solidFill>
              <a:schemeClr val="tx1"/>
            </a:solidFill>
            <a:headE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bwMode="auto">
          <a:xfrm flipV="1">
            <a:off x="5030146" y="3327866"/>
            <a:ext cx="843280" cy="1495594"/>
          </a:xfrm>
          <a:custGeom>
            <a:avLst/>
            <a:gdLst>
              <a:gd name="connsiteX0" fmla="*/ 0 w 843280"/>
              <a:gd name="connsiteY0" fmla="*/ 883920 h 883920"/>
              <a:gd name="connsiteX1" fmla="*/ 345440 w 843280"/>
              <a:gd name="connsiteY1" fmla="*/ 883920 h 883920"/>
              <a:gd name="connsiteX2" fmla="*/ 345440 w 843280"/>
              <a:gd name="connsiteY2" fmla="*/ 0 h 883920"/>
              <a:gd name="connsiteX3" fmla="*/ 843280 w 843280"/>
              <a:gd name="connsiteY3" fmla="*/ 0 h 883920"/>
            </a:gdLst>
            <a:ahLst/>
            <a:cxnLst>
              <a:cxn ang="0">
                <a:pos x="connsiteX0" y="connsiteY0"/>
              </a:cxn>
              <a:cxn ang="0">
                <a:pos x="connsiteX1" y="connsiteY1"/>
              </a:cxn>
              <a:cxn ang="0">
                <a:pos x="connsiteX2" y="connsiteY2"/>
              </a:cxn>
              <a:cxn ang="0">
                <a:pos x="connsiteX3" y="connsiteY3"/>
              </a:cxn>
            </a:cxnLst>
            <a:rect l="l" t="t" r="r" b="b"/>
            <a:pathLst>
              <a:path w="843280" h="883920">
                <a:moveTo>
                  <a:pt x="0" y="883920"/>
                </a:moveTo>
                <a:lnTo>
                  <a:pt x="345440" y="883920"/>
                </a:lnTo>
                <a:lnTo>
                  <a:pt x="345440" y="0"/>
                </a:lnTo>
                <a:lnTo>
                  <a:pt x="843280" y="0"/>
                </a:lnTo>
              </a:path>
            </a:pathLst>
          </a:custGeom>
          <a:ln>
            <a:solidFill>
              <a:schemeClr val="tx1"/>
            </a:solidFill>
            <a:headE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bwMode="auto">
          <a:xfrm>
            <a:off x="8464053" y="2644975"/>
            <a:ext cx="1777285"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latin typeface="+mn-lt"/>
              </a:rPr>
              <a:t>NMS</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cxnSp>
        <p:nvCxnSpPr>
          <p:cNvPr id="24" name="Straight Arrow Connector 23"/>
          <p:cNvCxnSpPr/>
          <p:nvPr/>
        </p:nvCxnSpPr>
        <p:spPr>
          <a:xfrm>
            <a:off x="10241338" y="3249043"/>
            <a:ext cx="15201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668000" y="2892178"/>
            <a:ext cx="914400" cy="356865"/>
          </a:xfrm>
          <a:prstGeom prst="rect">
            <a:avLst/>
          </a:prstGeom>
          <a:noFill/>
        </p:spPr>
        <p:txBody>
          <a:bodyPr wrap="none" rtlCol="0">
            <a:noAutofit/>
          </a:bodyPr>
          <a:lstStyle/>
          <a:p>
            <a:pPr algn="ctr"/>
            <a:r>
              <a:rPr lang="en-US" sz="2000" dirty="0" smtClean="0"/>
              <a:t>regions of </a:t>
            </a:r>
          </a:p>
          <a:p>
            <a:pPr algn="ctr"/>
            <a:r>
              <a:rPr lang="en-US" sz="2000" dirty="0" smtClean="0"/>
              <a:t>interest</a:t>
            </a:r>
            <a:endParaRPr lang="en-US" sz="1600" dirty="0" smtClean="0"/>
          </a:p>
        </p:txBody>
      </p:sp>
      <p:sp>
        <p:nvSpPr>
          <p:cNvPr id="29" name="Freeform 28"/>
          <p:cNvSpPr/>
          <p:nvPr/>
        </p:nvSpPr>
        <p:spPr bwMode="auto">
          <a:xfrm>
            <a:off x="7680960" y="2098083"/>
            <a:ext cx="1725930" cy="490735"/>
          </a:xfrm>
          <a:custGeom>
            <a:avLst/>
            <a:gdLst>
              <a:gd name="connsiteX0" fmla="*/ 0 w 1725930"/>
              <a:gd name="connsiteY0" fmla="*/ 0 h 285750"/>
              <a:gd name="connsiteX1" fmla="*/ 1725930 w 1725930"/>
              <a:gd name="connsiteY1" fmla="*/ 0 h 285750"/>
              <a:gd name="connsiteX2" fmla="*/ 1725930 w 1725930"/>
              <a:gd name="connsiteY2" fmla="*/ 285750 h 285750"/>
            </a:gdLst>
            <a:ahLst/>
            <a:cxnLst>
              <a:cxn ang="0">
                <a:pos x="connsiteX0" y="connsiteY0"/>
              </a:cxn>
              <a:cxn ang="0">
                <a:pos x="connsiteX1" y="connsiteY1"/>
              </a:cxn>
              <a:cxn ang="0">
                <a:pos x="connsiteX2" y="connsiteY2"/>
              </a:cxn>
            </a:cxnLst>
            <a:rect l="l" t="t" r="r" b="b"/>
            <a:pathLst>
              <a:path w="1725930" h="285750">
                <a:moveTo>
                  <a:pt x="0" y="0"/>
                </a:moveTo>
                <a:lnTo>
                  <a:pt x="1725930" y="0"/>
                </a:lnTo>
                <a:lnTo>
                  <a:pt x="1725930" y="285750"/>
                </a:lnTo>
              </a:path>
            </a:pathLst>
          </a:custGeom>
          <a:ln>
            <a:solidFill>
              <a:schemeClr val="tx1"/>
            </a:solidFill>
            <a:headE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bwMode="auto">
          <a:xfrm flipV="1">
            <a:off x="8097624" y="3855589"/>
            <a:ext cx="1309266" cy="1006968"/>
          </a:xfrm>
          <a:custGeom>
            <a:avLst/>
            <a:gdLst>
              <a:gd name="connsiteX0" fmla="*/ 0 w 1725930"/>
              <a:gd name="connsiteY0" fmla="*/ 0 h 285750"/>
              <a:gd name="connsiteX1" fmla="*/ 1725930 w 1725930"/>
              <a:gd name="connsiteY1" fmla="*/ 0 h 285750"/>
              <a:gd name="connsiteX2" fmla="*/ 1725930 w 1725930"/>
              <a:gd name="connsiteY2" fmla="*/ 285750 h 285750"/>
            </a:gdLst>
            <a:ahLst/>
            <a:cxnLst>
              <a:cxn ang="0">
                <a:pos x="connsiteX0" y="connsiteY0"/>
              </a:cxn>
              <a:cxn ang="0">
                <a:pos x="connsiteX1" y="connsiteY1"/>
              </a:cxn>
              <a:cxn ang="0">
                <a:pos x="connsiteX2" y="connsiteY2"/>
              </a:cxn>
            </a:cxnLst>
            <a:rect l="l" t="t" r="r" b="b"/>
            <a:pathLst>
              <a:path w="1725930" h="285750">
                <a:moveTo>
                  <a:pt x="0" y="0"/>
                </a:moveTo>
                <a:lnTo>
                  <a:pt x="1725930" y="0"/>
                </a:lnTo>
                <a:lnTo>
                  <a:pt x="1725930" y="285750"/>
                </a:lnTo>
              </a:path>
            </a:pathLst>
          </a:custGeom>
          <a:ln>
            <a:solidFill>
              <a:schemeClr val="tx1"/>
            </a:solidFill>
            <a:headE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3672873" y="3948157"/>
                <a:ext cx="914400" cy="416422"/>
              </a:xfrm>
              <a:prstGeom prst="rect">
                <a:avLst/>
              </a:prstGeom>
              <a:noFill/>
            </p:spPr>
            <p:txBody>
              <a:bodyPr wrap="none" rtlCol="0">
                <a:noAutofit/>
              </a:bodyPr>
              <a:lstStyle/>
              <a:p>
                <a:pPr algn="ctr"/>
                <a:r>
                  <a:rPr lang="en-US" sz="1600" dirty="0" smtClean="0"/>
                  <a:t>3x3 </a:t>
                </a:r>
                <a:r>
                  <a:rPr lang="en-US" sz="1600" dirty="0" err="1" smtClean="0"/>
                  <a:t>conv</a:t>
                </a:r>
                <a:endParaRPr lang="en-US" sz="1600" dirty="0" smtClean="0"/>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=512</m:t>
                      </m:r>
                    </m:oMath>
                  </m:oMathPara>
                </a14:m>
                <a:endParaRPr lang="en-US" sz="1600" dirty="0" smtClean="0"/>
              </a:p>
            </p:txBody>
          </p:sp>
        </mc:Choice>
        <mc:Fallback xmlns="">
          <p:sp>
            <p:nvSpPr>
              <p:cNvPr id="31" name="TextBox 30"/>
              <p:cNvSpPr txBox="1">
                <a:spLocks noRot="1" noChangeAspect="1" noMove="1" noResize="1" noEditPoints="1" noAdjustHandles="1" noChangeArrowheads="1" noChangeShapeType="1" noTextEdit="1"/>
              </p:cNvSpPr>
              <p:nvPr/>
            </p:nvSpPr>
            <p:spPr>
              <a:xfrm>
                <a:off x="3672873" y="3948157"/>
                <a:ext cx="914400" cy="416422"/>
              </a:xfrm>
              <a:prstGeom prst="rect">
                <a:avLst/>
              </a:prstGeom>
              <a:blipFill rotWithShape="0">
                <a:blip r:embed="rId4"/>
                <a:stretch>
                  <a:fillRect l="-3333" t="-4412" r="-2667" b="-48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454422" y="2786575"/>
                <a:ext cx="914400" cy="291211"/>
              </a:xfrm>
              <a:prstGeom prst="rect">
                <a:avLst/>
              </a:prstGeom>
              <a:noFill/>
            </p:spPr>
            <p:txBody>
              <a:bodyPr wrap="none" rtlCol="0">
                <a:noAutofit/>
              </a:bodyPr>
              <a:lstStyle/>
              <a:p>
                <a:pPr algn="ctr"/>
                <a:r>
                  <a:rPr lang="en-US" sz="1600" dirty="0" smtClean="0"/>
                  <a:t>1x1 </a:t>
                </a:r>
                <a:r>
                  <a:rPr lang="en-US" sz="1600" dirty="0" err="1" smtClean="0"/>
                  <a:t>conv</a:t>
                </a:r>
                <a:endParaRPr lang="en-US" sz="1600" dirty="0" smtClean="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𝑓</m:t>
                      </m:r>
                      <m:r>
                        <a:rPr lang="en-US" sz="1600" i="1">
                          <a:latin typeface="Cambria Math" panose="02040503050406030204" pitchFamily="18" charset="0"/>
                        </a:rPr>
                        <m:t>=4</m:t>
                      </m:r>
                      <m:r>
                        <a:rPr lang="en-US" sz="1600" b="0" i="1" smtClean="0">
                          <a:latin typeface="Cambria Math" panose="02040503050406030204" pitchFamily="18" charset="0"/>
                        </a:rPr>
                        <m:t>𝑘</m:t>
                      </m:r>
                    </m:oMath>
                  </m:oMathPara>
                </a14:m>
                <a:endParaRPr lang="en-US" sz="1600"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6454422" y="2786575"/>
                <a:ext cx="914400" cy="291211"/>
              </a:xfrm>
              <a:prstGeom prst="rect">
                <a:avLst/>
              </a:prstGeom>
              <a:blipFill rotWithShape="0">
                <a:blip r:embed="rId5"/>
                <a:stretch>
                  <a:fillRect l="-3333" t="-6250" r="-2667" b="-110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454422" y="5429692"/>
                <a:ext cx="914400" cy="291211"/>
              </a:xfrm>
              <a:prstGeom prst="rect">
                <a:avLst/>
              </a:prstGeom>
              <a:noFill/>
            </p:spPr>
            <p:txBody>
              <a:bodyPr wrap="none" rtlCol="0">
                <a:noAutofit/>
              </a:bodyPr>
              <a:lstStyle/>
              <a:p>
                <a:pPr algn="ctr"/>
                <a:r>
                  <a:rPr lang="en-US" sz="1600" dirty="0" smtClean="0"/>
                  <a:t>1x1 </a:t>
                </a:r>
                <a:r>
                  <a:rPr lang="en-US" sz="1600" dirty="0" err="1" smtClean="0"/>
                  <a:t>conv</a:t>
                </a:r>
                <a:endParaRPr lang="en-US" sz="1600" dirty="0" smtClean="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𝑓</m:t>
                      </m:r>
                      <m:r>
                        <a:rPr lang="en-US" sz="1600" i="1">
                          <a:latin typeface="Cambria Math" panose="02040503050406030204" pitchFamily="18" charset="0"/>
                        </a:rPr>
                        <m:t>=2</m:t>
                      </m:r>
                      <m:r>
                        <a:rPr lang="en-US" sz="1600" i="1">
                          <a:latin typeface="Cambria Math" panose="02040503050406030204" pitchFamily="18" charset="0"/>
                        </a:rPr>
                        <m:t>𝑘</m:t>
                      </m:r>
                    </m:oMath>
                  </m:oMathPara>
                </a14:m>
                <a:endParaRPr lang="en-US" sz="1600" dirty="0" smtClean="0"/>
              </a:p>
            </p:txBody>
          </p:sp>
        </mc:Choice>
        <mc:Fallback xmlns="">
          <p:sp>
            <p:nvSpPr>
              <p:cNvPr id="33" name="TextBox 32"/>
              <p:cNvSpPr txBox="1">
                <a:spLocks noRot="1" noChangeAspect="1" noMove="1" noResize="1" noEditPoints="1" noAdjustHandles="1" noChangeArrowheads="1" noChangeShapeType="1" noTextEdit="1"/>
              </p:cNvSpPr>
              <p:nvPr/>
            </p:nvSpPr>
            <p:spPr>
              <a:xfrm>
                <a:off x="6454422" y="5429692"/>
                <a:ext cx="914400" cy="291211"/>
              </a:xfrm>
              <a:prstGeom prst="rect">
                <a:avLst/>
              </a:prstGeom>
              <a:blipFill rotWithShape="0">
                <a:blip r:embed="rId6"/>
                <a:stretch>
                  <a:fillRect l="-3333" t="-6383" r="-2667" b="-114894"/>
                </a:stretch>
              </a:blipFill>
            </p:spPr>
            <p:txBody>
              <a:bodyPr/>
              <a:lstStyle/>
              <a:p>
                <a:r>
                  <a:rPr lang="en-US">
                    <a:noFill/>
                  </a:rPr>
                  <a:t> </a:t>
                </a:r>
              </a:p>
            </p:txBody>
          </p:sp>
        </mc:Fallback>
      </mc:AlternateContent>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6138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23"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3B0023-0CED-47F7-85AE-654F0B232C29}" type="slidenum">
              <a:rPr lang="en-US" smtClean="0"/>
              <a:pPr/>
              <a:t>7</a:t>
            </a:fld>
            <a:endParaRPr lang="en-US" dirty="0"/>
          </a:p>
        </p:txBody>
      </p:sp>
      <p:pic>
        <p:nvPicPr>
          <p:cNvPr id="6" name="Picture 5"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8730" y="2626868"/>
            <a:ext cx="2693893" cy="1792937"/>
          </a:xfrm>
          <a:prstGeom prst="rect">
            <a:avLst/>
          </a:prstGeom>
        </p:spPr>
      </p:pic>
      <p:sp>
        <p:nvSpPr>
          <p:cNvPr id="7" name="Rectangle 6"/>
          <p:cNvSpPr/>
          <p:nvPr/>
        </p:nvSpPr>
        <p:spPr bwMode="auto">
          <a:xfrm>
            <a:off x="2157219" y="2671472"/>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8" name="Rectangle 7"/>
          <p:cNvSpPr/>
          <p:nvPr/>
        </p:nvSpPr>
        <p:spPr bwMode="auto">
          <a:xfrm>
            <a:off x="3006712" y="3073321"/>
            <a:ext cx="412123" cy="1271050"/>
          </a:xfrm>
          <a:prstGeom prst="rect">
            <a:avLst/>
          </a:prstGeom>
          <a:noFill/>
          <a:ln w="1905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9" name="Rectangle 8"/>
          <p:cNvSpPr/>
          <p:nvPr/>
        </p:nvSpPr>
        <p:spPr bwMode="auto">
          <a:xfrm>
            <a:off x="2664551" y="2927696"/>
            <a:ext cx="412123" cy="1133341"/>
          </a:xfrm>
          <a:prstGeom prst="rect">
            <a:avLst/>
          </a:prstGeom>
          <a:noFill/>
          <a:ln w="1905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cxnSp>
        <p:nvCxnSpPr>
          <p:cNvPr id="11" name="Straight Arrow Connector 10"/>
          <p:cNvCxnSpPr/>
          <p:nvPr/>
        </p:nvCxnSpPr>
        <p:spPr>
          <a:xfrm>
            <a:off x="4267200" y="3434080"/>
            <a:ext cx="33934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78764" y="2976880"/>
            <a:ext cx="914400" cy="914400"/>
          </a:xfrm>
          <a:prstGeom prst="rect">
            <a:avLst/>
          </a:prstGeom>
          <a:noFill/>
        </p:spPr>
        <p:txBody>
          <a:bodyPr wrap="none" rtlCol="0">
            <a:noAutofit/>
          </a:bodyPr>
          <a:lstStyle/>
          <a:p>
            <a:pPr algn="ctr"/>
            <a:r>
              <a:rPr lang="en-US" sz="2400" dirty="0" smtClean="0"/>
              <a:t>NMS</a:t>
            </a:r>
            <a:endParaRPr lang="en-US" sz="1600" dirty="0" smtClean="0"/>
          </a:p>
        </p:txBody>
      </p:sp>
      <p:pic>
        <p:nvPicPr>
          <p:cNvPr id="13" name="Picture 12"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5217" y="2626868"/>
            <a:ext cx="2693893" cy="1792937"/>
          </a:xfrm>
          <a:prstGeom prst="rect">
            <a:avLst/>
          </a:prstGeom>
        </p:spPr>
      </p:pic>
      <p:sp>
        <p:nvSpPr>
          <p:cNvPr id="14" name="Rectangle 13"/>
          <p:cNvSpPr/>
          <p:nvPr/>
        </p:nvSpPr>
        <p:spPr bwMode="auto">
          <a:xfrm>
            <a:off x="9050343" y="2661198"/>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5" name="Rectangle 14"/>
          <p:cNvSpPr/>
          <p:nvPr/>
        </p:nvSpPr>
        <p:spPr bwMode="auto">
          <a:xfrm>
            <a:off x="9643199" y="3073321"/>
            <a:ext cx="412123" cy="1271050"/>
          </a:xfrm>
          <a:prstGeom prst="rect">
            <a:avLst/>
          </a:prstGeom>
          <a:noFill/>
          <a:ln w="1905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6" name="Rectangle 15"/>
          <p:cNvSpPr/>
          <p:nvPr/>
        </p:nvSpPr>
        <p:spPr bwMode="auto">
          <a:xfrm>
            <a:off x="9301038" y="2927696"/>
            <a:ext cx="412123" cy="1133341"/>
          </a:xfrm>
          <a:prstGeom prst="rect">
            <a:avLst/>
          </a:prstGeom>
          <a:noFill/>
          <a:ln w="1905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7" name="Rectangle 16"/>
          <p:cNvSpPr/>
          <p:nvPr/>
        </p:nvSpPr>
        <p:spPr bwMode="auto">
          <a:xfrm>
            <a:off x="2566256" y="2813598"/>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8" name="Rectangle 17"/>
          <p:cNvSpPr/>
          <p:nvPr/>
        </p:nvSpPr>
        <p:spPr bwMode="auto">
          <a:xfrm>
            <a:off x="2718656" y="2965998"/>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19" name="Rectangle 18"/>
          <p:cNvSpPr/>
          <p:nvPr/>
        </p:nvSpPr>
        <p:spPr bwMode="auto">
          <a:xfrm>
            <a:off x="2871056" y="3118398"/>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20" name="Rectangle 19"/>
          <p:cNvSpPr/>
          <p:nvPr/>
        </p:nvSpPr>
        <p:spPr bwMode="auto">
          <a:xfrm>
            <a:off x="3209687" y="2789987"/>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21" name="Rectangle 20"/>
          <p:cNvSpPr/>
          <p:nvPr/>
        </p:nvSpPr>
        <p:spPr bwMode="auto">
          <a:xfrm>
            <a:off x="2251239" y="2661198"/>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
        <p:nvSpPr>
          <p:cNvPr id="22" name="Rectangle 21"/>
          <p:cNvSpPr/>
          <p:nvPr/>
        </p:nvSpPr>
        <p:spPr bwMode="auto">
          <a:xfrm>
            <a:off x="2475007" y="2661198"/>
            <a:ext cx="412123" cy="1271050"/>
          </a:xfrm>
          <a:prstGeom prst="rect">
            <a:avLst/>
          </a:prstGeom>
          <a:noFill/>
          <a:ln w="12700" cap="sq" algn="ctr">
            <a:solidFill>
              <a:schemeClr val="bg1"/>
            </a:solidFill>
            <a:miter lim="800000"/>
            <a:headEnd/>
            <a:tailEnd/>
          </a:ln>
          <a:effectLst/>
        </p:spPr>
        <p:txBody>
          <a:bodyPr wrap="none" rtlCol="0" anchor="ctr"/>
          <a:lstStyle/>
          <a:p>
            <a:pPr algn="ctr"/>
            <a:endParaRPr lang="en-US" sz="1600" dirty="0" smtClean="0">
              <a:solidFill>
                <a:schemeClr val="bg1"/>
              </a:solidFill>
              <a:latin typeface="+mn-lt"/>
            </a:endParaRPr>
          </a:p>
        </p:txBody>
      </p:sp>
    </p:spTree>
    <p:extLst>
      <p:ext uri="{BB962C8B-B14F-4D97-AF65-F5344CB8AC3E}">
        <p14:creationId xmlns:p14="http://schemas.microsoft.com/office/powerpoint/2010/main" val="2066156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3B0023-0CED-47F7-85AE-654F0B232C29}" type="slidenum">
              <a:rPr lang="en-US" smtClean="0"/>
              <a:pPr/>
              <a:t>8</a:t>
            </a:fld>
            <a:endParaRPr lang="en-US" dirty="0"/>
          </a:p>
        </p:txBody>
      </p:sp>
      <p:sp>
        <p:nvSpPr>
          <p:cNvPr id="6" name="Rounded Rectangle 5"/>
          <p:cNvSpPr/>
          <p:nvPr/>
        </p:nvSpPr>
        <p:spPr bwMode="auto">
          <a:xfrm>
            <a:off x="3758266" y="2748706"/>
            <a:ext cx="974679"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latin typeface="+mn-lt"/>
              </a:rPr>
              <a:t>FC</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sp>
        <p:nvSpPr>
          <p:cNvPr id="7" name="Rounded Rectangle 6"/>
          <p:cNvSpPr/>
          <p:nvPr/>
        </p:nvSpPr>
        <p:spPr bwMode="auto">
          <a:xfrm>
            <a:off x="8255583" y="1645299"/>
            <a:ext cx="2187673"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err="1" smtClean="0">
                <a:ln w="0"/>
                <a:solidFill>
                  <a:schemeClr val="tx1"/>
                </a:solidFill>
                <a:effectLst>
                  <a:outerShdw blurRad="38100" dist="19050" dir="2700000" algn="tl" rotWithShape="0">
                    <a:schemeClr val="dk1">
                      <a:alpha val="40000"/>
                    </a:schemeClr>
                  </a:outerShdw>
                </a:effectLst>
              </a:rPr>
              <a:t>bbox</a:t>
            </a:r>
            <a:r>
              <a:rPr lang="en-US" sz="2800" dirty="0" smtClean="0">
                <a:ln w="0"/>
                <a:solidFill>
                  <a:schemeClr val="tx1"/>
                </a:solidFill>
                <a:effectLst>
                  <a:outerShdw blurRad="38100" dist="19050" dir="2700000" algn="tl" rotWithShape="0">
                    <a:schemeClr val="dk1">
                      <a:alpha val="40000"/>
                    </a:schemeClr>
                  </a:outerShdw>
                </a:effectLst>
              </a:rPr>
              <a:t> </a:t>
            </a:r>
          </a:p>
          <a:p>
            <a:pPr algn="ctr"/>
            <a:r>
              <a:rPr lang="en-US" sz="2800" dirty="0" err="1" smtClean="0">
                <a:ln w="0"/>
                <a:solidFill>
                  <a:schemeClr val="tx1"/>
                </a:solidFill>
                <a:effectLst>
                  <a:outerShdw blurRad="38100" dist="19050" dir="2700000" algn="tl" rotWithShape="0">
                    <a:schemeClr val="dk1">
                      <a:alpha val="40000"/>
                    </a:schemeClr>
                  </a:outerShdw>
                </a:effectLst>
              </a:rPr>
              <a:t>regressor</a:t>
            </a:r>
            <a:endParaRPr lang="en-US" sz="1600" dirty="0" smtClean="0">
              <a:ln w="0"/>
              <a:solidFill>
                <a:schemeClr val="tx1"/>
              </a:solidFill>
              <a:effectLst>
                <a:outerShdw blurRad="38100" dist="19050" dir="2700000" algn="tl" rotWithShape="0">
                  <a:schemeClr val="dk1">
                    <a:alpha val="40000"/>
                  </a:schemeClr>
                </a:outerShdw>
              </a:effectLst>
            </a:endParaRPr>
          </a:p>
        </p:txBody>
      </p:sp>
      <p:sp>
        <p:nvSpPr>
          <p:cNvPr id="8" name="Rounded Rectangle 7"/>
          <p:cNvSpPr/>
          <p:nvPr/>
        </p:nvSpPr>
        <p:spPr bwMode="auto">
          <a:xfrm>
            <a:off x="8233813" y="4293265"/>
            <a:ext cx="2209443"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rPr>
              <a:t>object</a:t>
            </a:r>
          </a:p>
          <a:p>
            <a:pPr algn="ctr"/>
            <a:r>
              <a:rPr lang="en-US" sz="2800" dirty="0" smtClean="0">
                <a:ln w="0"/>
                <a:solidFill>
                  <a:schemeClr val="tx1"/>
                </a:solidFill>
                <a:effectLst>
                  <a:outerShdw blurRad="38100" dist="19050" dir="2700000" algn="tl" rotWithShape="0">
                    <a:schemeClr val="dk1">
                      <a:alpha val="40000"/>
                    </a:schemeClr>
                  </a:outerShdw>
                </a:effectLst>
              </a:rPr>
              <a:t>classifier</a:t>
            </a:r>
          </a:p>
        </p:txBody>
      </p:sp>
      <p:pic>
        <p:nvPicPr>
          <p:cNvPr id="15" name="Picture 14" descr="A group of people on a train track with trees in the background&#10;&#10;Description generated with high confidence">
            <a:extLst>
              <a:ext uri="{FF2B5EF4-FFF2-40B4-BE49-F238E27FC236}">
                <a16:creationId xmlns="" xmlns:a16="http://schemas.microsoft.com/office/drawing/2014/main" id="{709FBF3E-57C3-4DBF-BD6F-A6CAE26E64AF}"/>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l="59122" t="15131" r="15185"/>
          <a:stretch/>
        </p:blipFill>
        <p:spPr>
          <a:xfrm>
            <a:off x="1818861" y="2536564"/>
            <a:ext cx="824947" cy="1701046"/>
          </a:xfrm>
          <a:prstGeom prst="rect">
            <a:avLst/>
          </a:prstGeom>
        </p:spPr>
      </p:pic>
      <p:sp>
        <p:nvSpPr>
          <p:cNvPr id="16" name="TextBox 15"/>
          <p:cNvSpPr txBox="1"/>
          <p:nvPr/>
        </p:nvSpPr>
        <p:spPr>
          <a:xfrm>
            <a:off x="1774134" y="4365522"/>
            <a:ext cx="914400" cy="356865"/>
          </a:xfrm>
          <a:prstGeom prst="rect">
            <a:avLst/>
          </a:prstGeom>
          <a:noFill/>
        </p:spPr>
        <p:txBody>
          <a:bodyPr wrap="none" rtlCol="0">
            <a:noAutofit/>
          </a:bodyPr>
          <a:lstStyle/>
          <a:p>
            <a:pPr algn="ctr"/>
            <a:r>
              <a:rPr lang="en-US" sz="2000" dirty="0" smtClean="0"/>
              <a:t>proposal</a:t>
            </a:r>
          </a:p>
          <a:p>
            <a:pPr algn="ctr"/>
            <a:r>
              <a:rPr lang="en-US" sz="2000" dirty="0" err="1" smtClean="0"/>
              <a:t>conv</a:t>
            </a:r>
            <a:r>
              <a:rPr lang="en-US" sz="2000" dirty="0" smtClean="0"/>
              <a:t> features</a:t>
            </a:r>
            <a:endParaRPr lang="en-US" sz="1600" dirty="0" smtClean="0"/>
          </a:p>
        </p:txBody>
      </p:sp>
      <p:cxnSp>
        <p:nvCxnSpPr>
          <p:cNvPr id="17" name="Straight Arrow Connector 16"/>
          <p:cNvCxnSpPr/>
          <p:nvPr/>
        </p:nvCxnSpPr>
        <p:spPr>
          <a:xfrm>
            <a:off x="2867031" y="3393471"/>
            <a:ext cx="8197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bwMode="auto">
          <a:xfrm>
            <a:off x="6661962" y="2147778"/>
            <a:ext cx="1581925" cy="1224237"/>
          </a:xfrm>
          <a:custGeom>
            <a:avLst/>
            <a:gdLst>
              <a:gd name="connsiteX0" fmla="*/ 0 w 843280"/>
              <a:gd name="connsiteY0" fmla="*/ 883920 h 883920"/>
              <a:gd name="connsiteX1" fmla="*/ 345440 w 843280"/>
              <a:gd name="connsiteY1" fmla="*/ 883920 h 883920"/>
              <a:gd name="connsiteX2" fmla="*/ 345440 w 843280"/>
              <a:gd name="connsiteY2" fmla="*/ 0 h 883920"/>
              <a:gd name="connsiteX3" fmla="*/ 843280 w 843280"/>
              <a:gd name="connsiteY3" fmla="*/ 0 h 883920"/>
            </a:gdLst>
            <a:ahLst/>
            <a:cxnLst>
              <a:cxn ang="0">
                <a:pos x="connsiteX0" y="connsiteY0"/>
              </a:cxn>
              <a:cxn ang="0">
                <a:pos x="connsiteX1" y="connsiteY1"/>
              </a:cxn>
              <a:cxn ang="0">
                <a:pos x="connsiteX2" y="connsiteY2"/>
              </a:cxn>
              <a:cxn ang="0">
                <a:pos x="connsiteX3" y="connsiteY3"/>
              </a:cxn>
            </a:cxnLst>
            <a:rect l="l" t="t" r="r" b="b"/>
            <a:pathLst>
              <a:path w="843280" h="883920">
                <a:moveTo>
                  <a:pt x="0" y="883920"/>
                </a:moveTo>
                <a:lnTo>
                  <a:pt x="345440" y="883920"/>
                </a:lnTo>
                <a:lnTo>
                  <a:pt x="345440" y="0"/>
                </a:lnTo>
                <a:lnTo>
                  <a:pt x="843280" y="0"/>
                </a:lnTo>
              </a:path>
            </a:pathLst>
          </a:custGeom>
          <a:ln>
            <a:headEnd/>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9" name="Freeform 18"/>
          <p:cNvSpPr/>
          <p:nvPr/>
        </p:nvSpPr>
        <p:spPr bwMode="auto">
          <a:xfrm flipV="1">
            <a:off x="6676719" y="3377561"/>
            <a:ext cx="1542339" cy="1495594"/>
          </a:xfrm>
          <a:custGeom>
            <a:avLst/>
            <a:gdLst>
              <a:gd name="connsiteX0" fmla="*/ 0 w 843280"/>
              <a:gd name="connsiteY0" fmla="*/ 883920 h 883920"/>
              <a:gd name="connsiteX1" fmla="*/ 345440 w 843280"/>
              <a:gd name="connsiteY1" fmla="*/ 883920 h 883920"/>
              <a:gd name="connsiteX2" fmla="*/ 345440 w 843280"/>
              <a:gd name="connsiteY2" fmla="*/ 0 h 883920"/>
              <a:gd name="connsiteX3" fmla="*/ 843280 w 843280"/>
              <a:gd name="connsiteY3" fmla="*/ 0 h 883920"/>
            </a:gdLst>
            <a:ahLst/>
            <a:cxnLst>
              <a:cxn ang="0">
                <a:pos x="connsiteX0" y="connsiteY0"/>
              </a:cxn>
              <a:cxn ang="0">
                <a:pos x="connsiteX1" y="connsiteY1"/>
              </a:cxn>
              <a:cxn ang="0">
                <a:pos x="connsiteX2" y="connsiteY2"/>
              </a:cxn>
              <a:cxn ang="0">
                <a:pos x="connsiteX3" y="connsiteY3"/>
              </a:cxn>
            </a:cxnLst>
            <a:rect l="l" t="t" r="r" b="b"/>
            <a:pathLst>
              <a:path w="843280" h="883920">
                <a:moveTo>
                  <a:pt x="0" y="883920"/>
                </a:moveTo>
                <a:lnTo>
                  <a:pt x="345440" y="883920"/>
                </a:lnTo>
                <a:lnTo>
                  <a:pt x="345440" y="0"/>
                </a:lnTo>
                <a:lnTo>
                  <a:pt x="843280" y="0"/>
                </a:lnTo>
              </a:path>
            </a:pathLst>
          </a:custGeom>
          <a:ln>
            <a:headEnd/>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29" name="Straight Arrow Connector 28"/>
          <p:cNvCxnSpPr/>
          <p:nvPr/>
        </p:nvCxnSpPr>
        <p:spPr>
          <a:xfrm>
            <a:off x="4766643" y="3393471"/>
            <a:ext cx="90169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0" name="Rounded Rectangle 29"/>
          <p:cNvSpPr/>
          <p:nvPr/>
        </p:nvSpPr>
        <p:spPr bwMode="auto">
          <a:xfrm>
            <a:off x="5702040" y="2748706"/>
            <a:ext cx="974679" cy="1210614"/>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latin typeface="+mn-lt"/>
              </a:rPr>
              <a:t>FC</a:t>
            </a:r>
            <a:endParaRPr lang="en-US" sz="1600" dirty="0" smtClean="0">
              <a:ln w="0"/>
              <a:solidFill>
                <a:schemeClr val="tx1"/>
              </a:solidFill>
              <a:effectLst>
                <a:outerShdw blurRad="38100" dist="19050" dir="2700000" algn="tl" rotWithShape="0">
                  <a:schemeClr val="dk1">
                    <a:alpha val="40000"/>
                  </a:schemeClr>
                </a:outerShdw>
              </a:effectLst>
              <a:latin typeface="+mn-lt"/>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6565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4" name="Footer Placeholder 3"/>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BFEBEB0A-9E3D-4B14-9782-E2AE3DA60D96}" type="slidenum">
              <a:rPr lang="en-US" smtClean="0"/>
              <a:pPr/>
              <a:t>9</a:t>
            </a:fld>
            <a:endParaRPr lang="en-US" dirty="0"/>
          </a:p>
        </p:txBody>
      </p:sp>
      <p:sp>
        <p:nvSpPr>
          <p:cNvPr id="6" name="Rounded Rectangle 5"/>
          <p:cNvSpPr/>
          <p:nvPr/>
        </p:nvSpPr>
        <p:spPr bwMode="auto">
          <a:xfrm>
            <a:off x="3521616" y="3154252"/>
            <a:ext cx="3567692" cy="174047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800" dirty="0" smtClean="0">
                <a:ln w="0"/>
                <a:solidFill>
                  <a:schemeClr val="tx1"/>
                </a:solidFill>
                <a:effectLst>
                  <a:outerShdw blurRad="38100" dist="19050" dir="2700000" algn="tl" rotWithShape="0">
                    <a:schemeClr val="dk1">
                      <a:alpha val="40000"/>
                    </a:schemeClr>
                  </a:outerShdw>
                </a:effectLst>
              </a:rPr>
              <a:t>Synthetic</a:t>
            </a:r>
          </a:p>
          <a:p>
            <a:pPr algn="ctr"/>
            <a:r>
              <a:rPr lang="en-US" sz="2800" dirty="0" smtClean="0">
                <a:ln w="0"/>
                <a:solidFill>
                  <a:schemeClr val="tx1"/>
                </a:solidFill>
                <a:effectLst>
                  <a:outerShdw blurRad="38100" dist="19050" dir="2700000" algn="tl" rotWithShape="0">
                    <a:schemeClr val="dk1">
                      <a:alpha val="40000"/>
                    </a:schemeClr>
                  </a:outerShdw>
                </a:effectLst>
              </a:rPr>
              <a:t>Dataset</a:t>
            </a:r>
          </a:p>
          <a:p>
            <a:pPr algn="ctr"/>
            <a:r>
              <a:rPr lang="en-US" sz="2800" dirty="0" smtClean="0">
                <a:ln w="0"/>
                <a:solidFill>
                  <a:schemeClr val="tx1"/>
                </a:solidFill>
                <a:effectLst>
                  <a:outerShdw blurRad="38100" dist="19050" dir="2700000" algn="tl" rotWithShape="0">
                    <a:schemeClr val="dk1">
                      <a:alpha val="40000"/>
                    </a:schemeClr>
                  </a:outerShdw>
                </a:effectLst>
              </a:rPr>
              <a:t>Generator</a:t>
            </a:r>
            <a:endParaRPr lang="en-US" sz="1600" dirty="0" smtClean="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bwMode="auto">
          <a:xfrm>
            <a:off x="2253111" y="3680890"/>
            <a:ext cx="1062317" cy="509229"/>
          </a:xfrm>
          <a:prstGeom prst="rightArrow">
            <a:avLst>
              <a:gd name="adj1" fmla="val 20091"/>
              <a:gd name="adj2" fmla="val 56170"/>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n-lt"/>
            </a:endParaRPr>
          </a:p>
        </p:txBody>
      </p:sp>
      <p:sp>
        <p:nvSpPr>
          <p:cNvPr id="9" name="TextBox 8"/>
          <p:cNvSpPr txBox="1"/>
          <p:nvPr/>
        </p:nvSpPr>
        <p:spPr>
          <a:xfrm>
            <a:off x="1672962" y="5651956"/>
            <a:ext cx="2259106" cy="494851"/>
          </a:xfrm>
          <a:prstGeom prst="rect">
            <a:avLst/>
          </a:prstGeom>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2400" dirty="0" smtClean="0">
                <a:ln w="0"/>
                <a:solidFill>
                  <a:schemeClr val="tx1"/>
                </a:solidFill>
                <a:effectLst>
                  <a:outerShdw blurRad="38100" dist="19050" dir="2700000" algn="tl" rotWithShape="0">
                    <a:schemeClr val="dk1">
                      <a:alpha val="40000"/>
                    </a:schemeClr>
                  </a:outerShdw>
                </a:effectLst>
              </a:rPr>
              <a:t>Activity ratio</a:t>
            </a:r>
            <a:endParaRPr lang="en-US" sz="1600" dirty="0" smtClean="0">
              <a:ln w="0"/>
              <a:solidFill>
                <a:schemeClr val="tx1"/>
              </a:solidFill>
              <a:effectLst>
                <a:outerShdw blurRad="38100" dist="19050" dir="2700000" algn="tl" rotWithShape="0">
                  <a:schemeClr val="dk1">
                    <a:alpha val="40000"/>
                  </a:schemeClr>
                </a:outerShdw>
              </a:effectLst>
            </a:endParaRPr>
          </a:p>
        </p:txBody>
      </p:sp>
      <p:sp>
        <p:nvSpPr>
          <p:cNvPr id="10" name="TextBox 9"/>
          <p:cNvSpPr txBox="1"/>
          <p:nvPr/>
        </p:nvSpPr>
        <p:spPr>
          <a:xfrm>
            <a:off x="6503146" y="5651956"/>
            <a:ext cx="2818504" cy="494851"/>
          </a:xfrm>
          <a:prstGeom prst="rect">
            <a:avLst/>
          </a:prstGeom>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2400" dirty="0" smtClean="0">
                <a:ln w="0"/>
                <a:solidFill>
                  <a:schemeClr val="tx1"/>
                </a:solidFill>
                <a:effectLst>
                  <a:outerShdw blurRad="38100" dist="19050" dir="2700000" algn="tl" rotWithShape="0">
                    <a:schemeClr val="dk1">
                      <a:alpha val="40000"/>
                    </a:schemeClr>
                  </a:outerShdw>
                </a:effectLst>
              </a:rPr>
              <a:t>Noise parameters</a:t>
            </a:r>
            <a:endParaRPr lang="en-US" sz="1600" dirty="0" smtClean="0">
              <a:ln w="0"/>
              <a:solidFill>
                <a:schemeClr val="tx1"/>
              </a:solidFill>
              <a:effectLst>
                <a:outerShdw blurRad="38100" dist="19050" dir="2700000" algn="tl" rotWithShape="0">
                  <a:schemeClr val="dk1">
                    <a:alpha val="40000"/>
                  </a:schemeClr>
                </a:outerShdw>
              </a:effectLst>
            </a:endParaRPr>
          </a:p>
        </p:txBody>
      </p:sp>
      <p:cxnSp>
        <p:nvCxnSpPr>
          <p:cNvPr id="12" name="Elbow Connector 11"/>
          <p:cNvCxnSpPr/>
          <p:nvPr/>
        </p:nvCxnSpPr>
        <p:spPr>
          <a:xfrm rot="5400000" flipH="1" flipV="1">
            <a:off x="3372981" y="4266639"/>
            <a:ext cx="727298" cy="2015500"/>
          </a:xfrm>
          <a:prstGeom prst="bentConnector3">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14" name="Elbow Connector 13"/>
          <p:cNvCxnSpPr/>
          <p:nvPr/>
        </p:nvCxnSpPr>
        <p:spPr>
          <a:xfrm rot="16200000" flipV="1">
            <a:off x="6602255" y="4358253"/>
            <a:ext cx="727298" cy="1832273"/>
          </a:xfrm>
          <a:prstGeom prst="bentConnector3">
            <a:avLst/>
          </a:prstGeom>
          <a:ln>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5" name="TextBox 14"/>
          <p:cNvSpPr txBox="1"/>
          <p:nvPr/>
        </p:nvSpPr>
        <p:spPr>
          <a:xfrm>
            <a:off x="8220783" y="3599009"/>
            <a:ext cx="2818504" cy="850962"/>
          </a:xfrm>
          <a:prstGeom prst="rect">
            <a:avLst/>
          </a:prstGeom>
        </p:spPr>
        <p:style>
          <a:lnRef idx="2">
            <a:schemeClr val="dk1"/>
          </a:lnRef>
          <a:fillRef idx="1">
            <a:schemeClr val="lt1"/>
          </a:fillRef>
          <a:effectRef idx="0">
            <a:schemeClr val="dk1"/>
          </a:effectRef>
          <a:fontRef idx="minor">
            <a:schemeClr val="dk1"/>
          </a:fontRef>
        </p:style>
        <p:txBody>
          <a:bodyPr wrap="none" rtlCol="0">
            <a:noAutofit/>
          </a:bodyPr>
          <a:lstStyle/>
          <a:p>
            <a:pPr algn="ctr"/>
            <a:r>
              <a:rPr lang="en-US" sz="2400" dirty="0" smtClean="0">
                <a:ln w="0"/>
                <a:solidFill>
                  <a:schemeClr val="tx1"/>
                </a:solidFill>
                <a:effectLst>
                  <a:outerShdw blurRad="38100" dist="19050" dir="2700000" algn="tl" rotWithShape="0">
                    <a:schemeClr val="dk1">
                      <a:alpha val="40000"/>
                    </a:schemeClr>
                  </a:outerShdw>
                </a:effectLst>
              </a:rPr>
              <a:t>Sparse activity</a:t>
            </a:r>
          </a:p>
          <a:p>
            <a:pPr algn="ctr"/>
            <a:r>
              <a:rPr lang="en-US" sz="2400" dirty="0" smtClean="0">
                <a:ln w="0"/>
                <a:solidFill>
                  <a:schemeClr val="tx1"/>
                </a:solidFill>
                <a:effectLst>
                  <a:outerShdw blurRad="38100" dist="19050" dir="2700000" algn="tl" rotWithShape="0">
                    <a:schemeClr val="dk1">
                      <a:alpha val="40000"/>
                    </a:schemeClr>
                  </a:outerShdw>
                </a:effectLst>
              </a:rPr>
              <a:t>video</a:t>
            </a:r>
            <a:endParaRPr lang="en-US" sz="1600" dirty="0" smtClean="0">
              <a:ln w="0"/>
              <a:solidFill>
                <a:schemeClr val="tx1"/>
              </a:solidFill>
              <a:effectLst>
                <a:outerShdw blurRad="38100" dist="19050" dir="2700000" algn="tl" rotWithShape="0">
                  <a:schemeClr val="dk1">
                    <a:alpha val="40000"/>
                  </a:schemeClr>
                </a:outerShdw>
              </a:effectLst>
            </a:endParaRPr>
          </a:p>
        </p:txBody>
      </p:sp>
      <p:sp>
        <p:nvSpPr>
          <p:cNvPr id="16" name="Right Arrow 15"/>
          <p:cNvSpPr/>
          <p:nvPr/>
        </p:nvSpPr>
        <p:spPr bwMode="auto">
          <a:xfrm>
            <a:off x="7199192" y="3680890"/>
            <a:ext cx="900219" cy="509229"/>
          </a:xfrm>
          <a:prstGeom prst="rightArrow">
            <a:avLst>
              <a:gd name="adj1" fmla="val 20091"/>
              <a:gd name="adj2" fmla="val 56170"/>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600" dirty="0">
              <a:ln w="0"/>
              <a:solidFill>
                <a:schemeClr val="tx1"/>
              </a:solidFill>
              <a:effectLst>
                <a:outerShdw blurRad="38100" dist="19050" dir="2700000" algn="tl" rotWithShape="0">
                  <a:schemeClr val="dk1">
                    <a:alpha val="40000"/>
                  </a:schemeClr>
                </a:outerShdw>
              </a:effectLst>
              <a:latin typeface="+mn-lt"/>
            </a:endParaRPr>
          </a:p>
        </p:txBody>
      </p:sp>
      <p:pic>
        <p:nvPicPr>
          <p:cNvPr id="17" name="Content Placeholder 1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8759" t="16725" r="15259" b="25081"/>
          <a:stretch/>
        </p:blipFill>
        <p:spPr>
          <a:xfrm>
            <a:off x="825057" y="3318085"/>
            <a:ext cx="1309470" cy="1234837"/>
          </a:xfrm>
        </p:spPr>
      </p:pic>
    </p:spTree>
    <p:extLst>
      <p:ext uri="{BB962C8B-B14F-4D97-AF65-F5344CB8AC3E}">
        <p14:creationId xmlns:p14="http://schemas.microsoft.com/office/powerpoint/2010/main" val="3324504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606</Words>
  <Application>Microsoft Office PowerPoint</Application>
  <PresentationFormat>Widescreen</PresentationFormat>
  <Paragraphs>156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Muzammil Bashir</dc:creator>
  <cp:lastModifiedBy>Muzammil Bashir</cp:lastModifiedBy>
  <cp:revision>40</cp:revision>
  <dcterms:created xsi:type="dcterms:W3CDTF">2019-09-09T12:24:54Z</dcterms:created>
  <dcterms:modified xsi:type="dcterms:W3CDTF">2019-09-11T13:17:56Z</dcterms:modified>
</cp:coreProperties>
</file>