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D92D-F991-483E-B5E8-A24C276DA1FE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1FEF-88F0-4FE6-BF3B-66228BEB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8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Inspired</a:t>
            </a:r>
            <a:r>
              <a:rPr lang="en-US" baseline="0" dirty="0" smtClean="0"/>
              <a:t> by the framework we design this pipe line. You take each frame and then try to classify whether the frame as activity or not.  If it turns out that it’s a activity frame only then you process it with stage 2. And then stage 2 is going to decide whether there is human trespassing or not. At the end, you concatenate predictions for all the frames and turn it into a time series.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our stage 1 is basically a background</a:t>
            </a:r>
            <a:r>
              <a:rPr lang="en-US" baseline="0" dirty="0" smtClean="0"/>
              <a:t> subtraction stage. What you are doing is that you take a frame and compare it with a background model.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7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9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moving on with the Faster RCNN. It is</a:t>
            </a:r>
            <a:r>
              <a:rPr lang="en-US" baseline="0" dirty="0" smtClean="0"/>
              <a:t> important that we understand the concept of anchors. It was a novel concept introduced by Faster RCNN and it has now become a fundamental part of object detection algorithms.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an anchor is basically nothing but an estimate of object bounding box.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8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Once,</a:t>
            </a:r>
            <a:r>
              <a:rPr lang="en-US" baseline="0" dirty="0" smtClean="0"/>
              <a:t> we have used RPN to predict proposals, it looks something like this. We need to clean it up to look like one on right.  This is done using a process known as NMS.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3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that we have applied </a:t>
            </a:r>
            <a:r>
              <a:rPr lang="en-US" baseline="0" dirty="0" err="1" smtClean="0"/>
              <a:t>RoI</a:t>
            </a:r>
            <a:r>
              <a:rPr lang="en-US" baseline="0" dirty="0" smtClean="0"/>
              <a:t> pooling on feature map, we are ready to classify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4A049-8685-4352-9DC2-828F08FD54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8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8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1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7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3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4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9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4E94-7368-4993-AD91-D3A3EC152C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8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4E94-7368-4993-AD91-D3A3EC152C5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EBFE-A5E7-4F46-9F1B-CDF7FE4B5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7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703446" y="1852280"/>
            <a:ext cx="6202017" cy="3607905"/>
          </a:xfrm>
          <a:prstGeom prst="rect">
            <a:avLst/>
          </a:prstGeom>
          <a:noFill/>
          <a:ln w="381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627571" y="3086290"/>
            <a:ext cx="1456732" cy="913031"/>
          </a:xfrm>
          <a:prstGeom prst="roundRect">
            <a:avLst/>
          </a:prstGeom>
          <a:noFill/>
          <a:ln w="28575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/>
              <a:t>Stage 1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231734" y="3086290"/>
            <a:ext cx="1600305" cy="913031"/>
          </a:xfrm>
          <a:prstGeom prst="roundRect">
            <a:avLst/>
          </a:prstGeom>
          <a:noFill/>
          <a:ln w="28575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sz="2800" dirty="0"/>
              <a:t>Stage </a:t>
            </a:r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32577" y="3573644"/>
            <a:ext cx="871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60784" y="3573644"/>
            <a:ext cx="1045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85343" y="3573644"/>
            <a:ext cx="950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333" y="2413111"/>
            <a:ext cx="2008094" cy="2008094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 bwMode="auto">
          <a:xfrm>
            <a:off x="8952500" y="3319674"/>
            <a:ext cx="1238270" cy="509229"/>
          </a:xfrm>
          <a:prstGeom prst="rightArrow">
            <a:avLst>
              <a:gd name="adj1" fmla="val 20091"/>
              <a:gd name="adj2" fmla="val 56170"/>
            </a:avLst>
          </a:prstGeom>
          <a:ln w="28575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44852" y="4247562"/>
            <a:ext cx="2284575" cy="5730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Trespassing activity </a:t>
            </a:r>
          </a:p>
          <a:p>
            <a:pPr algn="ctr"/>
            <a:r>
              <a:rPr lang="en-US" sz="2400" dirty="0" smtClean="0"/>
              <a:t>time series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42121" y="4160223"/>
                <a:ext cx="914400" cy="914400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𝑖𝑑𝑒𝑜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1" y="4160223"/>
                <a:ext cx="914400" cy="914400"/>
              </a:xfrm>
              <a:prstGeom prst="rect">
                <a:avLst/>
              </a:prstGeom>
              <a:blipFill rotWithShape="0">
                <a:blip r:embed="rId4"/>
                <a:stretch>
                  <a:fillRect l="-2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 bwMode="auto">
          <a:xfrm>
            <a:off x="3170585" y="3578087"/>
            <a:ext cx="4015409" cy="844826"/>
          </a:xfrm>
          <a:custGeom>
            <a:avLst/>
            <a:gdLst>
              <a:gd name="connsiteX0" fmla="*/ 0 w 4015409"/>
              <a:gd name="connsiteY0" fmla="*/ 0 h 844826"/>
              <a:gd name="connsiteX1" fmla="*/ 0 w 4015409"/>
              <a:gd name="connsiteY1" fmla="*/ 844826 h 844826"/>
              <a:gd name="connsiteX2" fmla="*/ 4015409 w 4015409"/>
              <a:gd name="connsiteY2" fmla="*/ 844826 h 844826"/>
              <a:gd name="connsiteX3" fmla="*/ 4015409 w 4015409"/>
              <a:gd name="connsiteY3" fmla="*/ 417443 h 84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5409" h="844826">
                <a:moveTo>
                  <a:pt x="0" y="0"/>
                </a:moveTo>
                <a:lnTo>
                  <a:pt x="0" y="844826"/>
                </a:lnTo>
                <a:lnTo>
                  <a:pt x="4015409" y="844826"/>
                </a:lnTo>
                <a:lnTo>
                  <a:pt x="4015409" y="417443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02760" y="1852703"/>
            <a:ext cx="357809" cy="3210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/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39308" y="2413111"/>
            <a:ext cx="914400" cy="3282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frame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48099" y="2173732"/>
            <a:ext cx="914400" cy="3282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activity/</a:t>
            </a:r>
          </a:p>
          <a:p>
            <a:pPr algn="ctr"/>
            <a:r>
              <a:rPr lang="en-US" sz="2400" dirty="0" smtClean="0"/>
              <a:t>background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57975" y="2173732"/>
            <a:ext cx="914400" cy="3282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trespassing/</a:t>
            </a:r>
          </a:p>
          <a:p>
            <a:pPr algn="ctr"/>
            <a:r>
              <a:rPr lang="en-US" sz="2400" dirty="0" smtClean="0"/>
              <a:t>other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1722932" y="3330337"/>
            <a:ext cx="930819" cy="509229"/>
          </a:xfrm>
          <a:prstGeom prst="rightArrow">
            <a:avLst>
              <a:gd name="adj1" fmla="val 20091"/>
              <a:gd name="adj2" fmla="val 5617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9" t="16725" r="15259" b="25081"/>
          <a:stretch/>
        </p:blipFill>
        <p:spPr>
          <a:xfrm>
            <a:off x="355157" y="2925386"/>
            <a:ext cx="1309470" cy="1234837"/>
          </a:xfrm>
        </p:spPr>
      </p:pic>
    </p:spTree>
    <p:extLst>
      <p:ext uri="{BB962C8B-B14F-4D97-AF65-F5344CB8AC3E}">
        <p14:creationId xmlns:p14="http://schemas.microsoft.com/office/powerpoint/2010/main" val="28796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646949" y="2007206"/>
            <a:ext cx="1828800" cy="9259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FG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Extractor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60514" y="2470183"/>
            <a:ext cx="5296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90949" y="1606365"/>
            <a:ext cx="914400" cy="4445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bg</a:t>
            </a:r>
          </a:p>
          <a:p>
            <a:pPr algn="ctr"/>
            <a:r>
              <a:rPr lang="en-US" sz="2000" dirty="0" smtClean="0"/>
              <a:t>model</a:t>
            </a:r>
            <a:endParaRPr lang="en-US" sz="16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571005" y="2279683"/>
            <a:ext cx="1066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475749" y="2470183"/>
            <a:ext cx="7750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9164" y="1606365"/>
            <a:ext cx="1308100" cy="4445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fg </a:t>
            </a:r>
          </a:p>
          <a:p>
            <a:pPr algn="ctr"/>
            <a:r>
              <a:rPr lang="en-US" sz="2000" dirty="0" smtClean="0"/>
              <a:t>mask</a:t>
            </a:r>
            <a:endParaRPr lang="en-US" sz="1600" dirty="0" smtClean="0"/>
          </a:p>
        </p:txBody>
      </p:sp>
      <p:sp>
        <p:nvSpPr>
          <p:cNvPr id="19" name="Freeform 18"/>
          <p:cNvSpPr/>
          <p:nvPr/>
        </p:nvSpPr>
        <p:spPr bwMode="auto">
          <a:xfrm>
            <a:off x="1620765" y="2463262"/>
            <a:ext cx="3016750" cy="742376"/>
          </a:xfrm>
          <a:custGeom>
            <a:avLst/>
            <a:gdLst>
              <a:gd name="connsiteX0" fmla="*/ 0 w 3441700"/>
              <a:gd name="connsiteY0" fmla="*/ 0 h 1263650"/>
              <a:gd name="connsiteX1" fmla="*/ 0 w 3441700"/>
              <a:gd name="connsiteY1" fmla="*/ 1263650 h 1263650"/>
              <a:gd name="connsiteX2" fmla="*/ 2965450 w 3441700"/>
              <a:gd name="connsiteY2" fmla="*/ 1263650 h 1263650"/>
              <a:gd name="connsiteX3" fmla="*/ 2965450 w 3441700"/>
              <a:gd name="connsiteY3" fmla="*/ 266700 h 1263650"/>
              <a:gd name="connsiteX4" fmla="*/ 3441700 w 3441700"/>
              <a:gd name="connsiteY4" fmla="*/ 266700 h 1263650"/>
              <a:gd name="connsiteX5" fmla="*/ 3441700 w 3441700"/>
              <a:gd name="connsiteY5" fmla="*/ 279400 h 126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1700" h="1263650">
                <a:moveTo>
                  <a:pt x="0" y="0"/>
                </a:moveTo>
                <a:lnTo>
                  <a:pt x="0" y="1263650"/>
                </a:lnTo>
                <a:lnTo>
                  <a:pt x="2965450" y="1263650"/>
                </a:lnTo>
                <a:lnTo>
                  <a:pt x="2965450" y="266700"/>
                </a:lnTo>
                <a:lnTo>
                  <a:pt x="3441700" y="266700"/>
                </a:lnTo>
                <a:lnTo>
                  <a:pt x="3441700" y="27940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 bwMode="auto">
          <a:xfrm>
            <a:off x="197426" y="1919279"/>
            <a:ext cx="1047750" cy="1047750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frame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7290272" y="1919279"/>
            <a:ext cx="1047750" cy="1047750"/>
          </a:xfrm>
          <a:prstGeom prst="ellips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fg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mask</a:t>
            </a:r>
            <a:endParaRPr lang="en-US" sz="2400" dirty="0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22860"/>
            <a:ext cx="1632934" cy="128302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68867" y="4719016"/>
            <a:ext cx="914400" cy="36306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frame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420495" y="3422860"/>
            <a:ext cx="1550665" cy="1659223"/>
            <a:chOff x="4901567" y="3422860"/>
            <a:chExt cx="1550665" cy="1659223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567" y="3422860"/>
              <a:ext cx="1550665" cy="126769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19700" y="4719016"/>
              <a:ext cx="914400" cy="36306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400" dirty="0" smtClean="0"/>
                <a:t>background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76342" y="3409724"/>
            <a:ext cx="1869091" cy="1574142"/>
            <a:chOff x="9012729" y="3409724"/>
            <a:chExt cx="1869091" cy="157414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56005" y="3409724"/>
              <a:ext cx="1582540" cy="12808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TextBox 27"/>
            <p:cNvSpPr txBox="1"/>
            <p:nvPr/>
          </p:nvSpPr>
          <p:spPr>
            <a:xfrm>
              <a:off x="9012729" y="4705880"/>
              <a:ext cx="1869091" cy="277986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400" dirty="0" smtClean="0"/>
                <a:t>fg mask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9012729" y="2007206"/>
            <a:ext cx="1828800" cy="9259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Threshold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336587" y="2470183"/>
            <a:ext cx="6667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-2700000">
            <a:off x="10733032" y="2259298"/>
            <a:ext cx="740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2700000">
            <a:off x="10733031" y="2759517"/>
            <a:ext cx="740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125200" y="158543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125200" y="283445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smtClean="0"/>
              <a:t>0</a:t>
            </a:r>
            <a:endParaRPr lang="en-US" sz="1600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1799597" y="2007206"/>
            <a:ext cx="1828800" cy="9259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BG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Modeler</a:t>
            </a:r>
            <a:endParaRPr lang="en-US" sz="16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34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259" y="6342719"/>
            <a:ext cx="6807200" cy="30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5428335" y="1927715"/>
            <a:ext cx="1777285" cy="1210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Conv Net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pic>
        <p:nvPicPr>
          <p:cNvPr id="8" name="Picture 7" descr="A group of people on a train track with trees in the background&#10;&#10;Description generated with high confidence">
            <a:extLst>
              <a:ext uri="{FF2B5EF4-FFF2-40B4-BE49-F238E27FC236}">
                <a16:creationId xmlns:a16="http://schemas.microsoft.com/office/drawing/2014/main" xmlns="" id="{709FBF3E-57C3-4DBF-BD6F-A6CAE26E64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4" y="1906571"/>
            <a:ext cx="1870071" cy="124463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312245" y="2503131"/>
            <a:ext cx="3042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82355" y="2503131"/>
            <a:ext cx="2276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 bwMode="auto">
          <a:xfrm>
            <a:off x="9746554" y="4120816"/>
            <a:ext cx="1777285" cy="1210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RPN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0661113" y="3060949"/>
            <a:ext cx="0" cy="1059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164320" y="4710546"/>
            <a:ext cx="582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9532589" y="1792331"/>
            <a:ext cx="1917972" cy="1293503"/>
            <a:chOff x="5011389" y="1792331"/>
            <a:chExt cx="1917972" cy="1293503"/>
          </a:xfrm>
        </p:grpSpPr>
        <p:sp>
          <p:nvSpPr>
            <p:cNvPr id="22" name="TextBox 21"/>
            <p:cNvSpPr txBox="1"/>
            <p:nvPr/>
          </p:nvSpPr>
          <p:spPr>
            <a:xfrm rot="2700000">
              <a:off x="5037854" y="178618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2700000">
              <a:off x="6511653" y="176586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111096" y="1906571"/>
              <a:ext cx="1487827" cy="917642"/>
            </a:xfrm>
            <a:prstGeom prst="rect">
              <a:avLst/>
            </a:prstGeom>
            <a:pattFill prst="diagBrick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326171" y="2072901"/>
              <a:ext cx="1487827" cy="917642"/>
            </a:xfrm>
            <a:prstGeom prst="rect">
              <a:avLst/>
            </a:prstGeom>
            <a:pattFill prst="narVert">
              <a:fgClr>
                <a:schemeClr val="accent3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700000">
              <a:off x="5046300" y="266812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pic>
          <p:nvPicPr>
            <p:cNvPr id="30" name="Picture 29" descr="A group of people on a train track with trees in the background&#10;&#10;Description generated with high confidence">
              <a:extLst>
                <a:ext uri="{FF2B5EF4-FFF2-40B4-BE49-F238E27FC236}">
                  <a16:creationId xmlns:a16="http://schemas.microsoft.com/office/drawing/2014/main" xmlns="" id="{709FBF3E-57C3-4DBF-BD6F-A6CAE26E6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202" y="2163537"/>
              <a:ext cx="1470020" cy="917642"/>
            </a:xfrm>
            <a:prstGeom prst="rect">
              <a:avLst/>
            </a:prstGeom>
          </p:spPr>
        </p:pic>
      </p:grpSp>
      <p:sp>
        <p:nvSpPr>
          <p:cNvPr id="45" name="Rounded Rectangle 44"/>
          <p:cNvSpPr/>
          <p:nvPr/>
        </p:nvSpPr>
        <p:spPr bwMode="auto">
          <a:xfrm>
            <a:off x="5360576" y="4238471"/>
            <a:ext cx="1337502" cy="9110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ROI</a:t>
            </a:r>
          </a:p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Pooling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2794080" y="4070638"/>
            <a:ext cx="1777285" cy="1210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Classifier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6719603" y="4693997"/>
            <a:ext cx="503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577937" y="4685732"/>
            <a:ext cx="749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2290554" y="4685732"/>
            <a:ext cx="503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20009" y="1470433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Input Image</a:t>
            </a:r>
            <a:endParaRPr lang="en-US" sz="16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7223129" y="4096974"/>
            <a:ext cx="1870071" cy="1745588"/>
            <a:chOff x="7223129" y="4096974"/>
            <a:chExt cx="1870071" cy="1745588"/>
          </a:xfrm>
        </p:grpSpPr>
        <p:grpSp>
          <p:nvGrpSpPr>
            <p:cNvPr id="46" name="Group 45"/>
            <p:cNvGrpSpPr/>
            <p:nvPr/>
          </p:nvGrpSpPr>
          <p:grpSpPr>
            <a:xfrm>
              <a:off x="7223129" y="4096974"/>
              <a:ext cx="1870071" cy="1244637"/>
              <a:chOff x="9096742" y="4103803"/>
              <a:chExt cx="1870071" cy="1244637"/>
            </a:xfrm>
          </p:grpSpPr>
          <p:pic>
            <p:nvPicPr>
              <p:cNvPr id="34" name="Picture 33" descr="A group of people on a train track with trees in the background&#10;&#10;Description generated with high confidence">
                <a:extLst>
                  <a:ext uri="{FF2B5EF4-FFF2-40B4-BE49-F238E27FC236}">
                    <a16:creationId xmlns:a16="http://schemas.microsoft.com/office/drawing/2014/main" xmlns="" id="{709FBF3E-57C3-4DBF-BD6F-A6CAE26E6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58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6742" y="4103803"/>
                <a:ext cx="1870071" cy="1244637"/>
              </a:xfrm>
              <a:prstGeom prst="rect">
                <a:avLst/>
              </a:prstGeom>
            </p:spPr>
          </p:pic>
          <p:sp>
            <p:nvSpPr>
              <p:cNvPr id="35" name="Rectangle 34"/>
              <p:cNvSpPr/>
              <p:nvPr/>
            </p:nvSpPr>
            <p:spPr bwMode="auto">
              <a:xfrm>
                <a:off x="9884940" y="4161587"/>
                <a:ext cx="293673" cy="815413"/>
              </a:xfrm>
              <a:prstGeom prst="rect">
                <a:avLst/>
              </a:prstGeom>
              <a:noFill/>
              <a:ln w="12700" cap="sq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10018427" y="4318415"/>
                <a:ext cx="293673" cy="815413"/>
              </a:xfrm>
              <a:prstGeom prst="rect">
                <a:avLst/>
              </a:prstGeom>
              <a:noFill/>
              <a:ln w="12700" cap="sq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10264690" y="4405336"/>
                <a:ext cx="293673" cy="815413"/>
              </a:xfrm>
              <a:prstGeom prst="rect">
                <a:avLst/>
              </a:prstGeom>
              <a:noFill/>
              <a:ln w="12700" cap="sq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9196901" y="4200220"/>
                <a:ext cx="333625" cy="328688"/>
              </a:xfrm>
              <a:prstGeom prst="rect">
                <a:avLst/>
              </a:prstGeom>
              <a:noFill/>
              <a:ln w="12700" cap="sq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9519710" y="4625187"/>
                <a:ext cx="822141" cy="221488"/>
              </a:xfrm>
              <a:prstGeom prst="rect">
                <a:avLst/>
              </a:prstGeom>
              <a:noFill/>
              <a:ln w="12700" cap="sq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 flipH="1">
                <a:off x="10287420" y="4747132"/>
                <a:ext cx="375330" cy="420169"/>
              </a:xfrm>
              <a:prstGeom prst="rect">
                <a:avLst/>
              </a:prstGeom>
              <a:noFill/>
              <a:ln w="12700" cap="sq" algn="ctr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 smtClean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700963" y="5485697"/>
              <a:ext cx="914400" cy="35686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2000" dirty="0" smtClean="0"/>
                <a:t>ROI</a:t>
              </a:r>
              <a:endParaRPr lang="en-US" sz="1600" dirty="0" smtClean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0314074" y="1399908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Conv features</a:t>
            </a:r>
            <a:endParaRPr lang="en-US" sz="1600" dirty="0" smtClean="0"/>
          </a:p>
        </p:txBody>
      </p:sp>
      <p:sp>
        <p:nvSpPr>
          <p:cNvPr id="67" name="Freeform 66"/>
          <p:cNvSpPr/>
          <p:nvPr/>
        </p:nvSpPr>
        <p:spPr bwMode="auto">
          <a:xfrm>
            <a:off x="6085840" y="3484880"/>
            <a:ext cx="4561840" cy="731520"/>
          </a:xfrm>
          <a:custGeom>
            <a:avLst/>
            <a:gdLst>
              <a:gd name="connsiteX0" fmla="*/ 4561840 w 4561840"/>
              <a:gd name="connsiteY0" fmla="*/ 0 h 731520"/>
              <a:gd name="connsiteX1" fmla="*/ 0 w 4561840"/>
              <a:gd name="connsiteY1" fmla="*/ 0 h 731520"/>
              <a:gd name="connsiteX2" fmla="*/ 0 w 4561840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61840" h="731520">
                <a:moveTo>
                  <a:pt x="4561840" y="0"/>
                </a:moveTo>
                <a:lnTo>
                  <a:pt x="0" y="0"/>
                </a:lnTo>
                <a:lnTo>
                  <a:pt x="0" y="731520"/>
                </a:lnTo>
              </a:path>
            </a:pathLst>
          </a:custGeom>
          <a:ln>
            <a:solidFill>
              <a:schemeClr val="tx1"/>
            </a:solidFill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42174" y="3969283"/>
            <a:ext cx="1870071" cy="1244637"/>
            <a:chOff x="442174" y="3969283"/>
            <a:chExt cx="1870071" cy="1244637"/>
          </a:xfrm>
        </p:grpSpPr>
        <p:pic>
          <p:nvPicPr>
            <p:cNvPr id="55" name="Picture 54" descr="A group of people on a train track with trees in the background&#10;&#10;Description generated with high confidence">
              <a:extLst>
                <a:ext uri="{FF2B5EF4-FFF2-40B4-BE49-F238E27FC236}">
                  <a16:creationId xmlns:a16="http://schemas.microsoft.com/office/drawing/2014/main" xmlns="" id="{709FBF3E-57C3-4DBF-BD6F-A6CAE26E6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174" y="3969283"/>
              <a:ext cx="1870071" cy="1244637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 bwMode="auto">
            <a:xfrm>
              <a:off x="1239600" y="4002219"/>
              <a:ext cx="261744" cy="967952"/>
            </a:xfrm>
            <a:prstGeom prst="rect">
              <a:avLst/>
            </a:prstGeom>
            <a:noFill/>
            <a:ln w="12700" cap="sq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639120" y="4219389"/>
              <a:ext cx="261744" cy="967952"/>
            </a:xfrm>
            <a:prstGeom prst="rect">
              <a:avLst/>
            </a:prstGeom>
            <a:noFill/>
            <a:ln w="12700" cap="sq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335057" y="4150809"/>
              <a:ext cx="303731" cy="852298"/>
            </a:xfrm>
            <a:prstGeom prst="rect">
              <a:avLst/>
            </a:prstGeom>
            <a:noFill/>
            <a:ln w="12700" cap="sq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65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269999" y="2071330"/>
            <a:ext cx="2397799" cy="2397799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428335" y="2628755"/>
            <a:ext cx="1777285" cy="1210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Conv Net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67798" y="3204171"/>
            <a:ext cx="1686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216645" y="3204171"/>
            <a:ext cx="1321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69999" y="1863090"/>
            <a:ext cx="23977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1698" y="1640340"/>
            <a:ext cx="914400" cy="3179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800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-266405" y="3270230"/>
            <a:ext cx="23977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5753" y="2952254"/>
            <a:ext cx="570231" cy="3179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800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733790" y="2557104"/>
            <a:ext cx="1426250" cy="142625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733790" y="2388870"/>
            <a:ext cx="14262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264034" y="2155012"/>
            <a:ext cx="365761" cy="3179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50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444175" y="2557104"/>
            <a:ext cx="0" cy="14262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183153" y="3045183"/>
            <a:ext cx="570231" cy="31797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50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9280399" y="3050045"/>
            <a:ext cx="224656" cy="224656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806714" y="2895810"/>
            <a:ext cx="786479" cy="786479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385021" y="3269839"/>
            <a:ext cx="0" cy="126980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67331" y="4544683"/>
            <a:ext cx="914400" cy="4946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8x8</a:t>
            </a:r>
            <a:endParaRPr lang="en-US" sz="16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748725" y="4544683"/>
            <a:ext cx="914400" cy="49467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128x128</a:t>
            </a:r>
            <a:endParaRPr lang="en-US" sz="1600" dirty="0" smtClean="0"/>
          </a:p>
        </p:txBody>
      </p:sp>
      <p:cxnSp>
        <p:nvCxnSpPr>
          <p:cNvPr id="37" name="Straight Arrow Connector 36"/>
          <p:cNvCxnSpPr>
            <a:stCxn id="32" idx="2"/>
          </p:cNvCxnSpPr>
          <p:nvPr/>
        </p:nvCxnSpPr>
        <p:spPr>
          <a:xfrm flipH="1">
            <a:off x="2195765" y="3682289"/>
            <a:ext cx="4189" cy="99447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28964" y="4651249"/>
          <a:ext cx="3324116" cy="1335751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31029">
                  <a:extLst>
                    <a:ext uri="{9D8B030D-6E8A-4147-A177-3AD203B41FA5}">
                      <a16:colId xmlns:a16="http://schemas.microsoft.com/office/drawing/2014/main" xmlns="" val="661884811"/>
                    </a:ext>
                  </a:extLst>
                </a:gridCol>
                <a:gridCol w="831029">
                  <a:extLst>
                    <a:ext uri="{9D8B030D-6E8A-4147-A177-3AD203B41FA5}">
                      <a16:colId xmlns:a16="http://schemas.microsoft.com/office/drawing/2014/main" xmlns="" val="1227113072"/>
                    </a:ext>
                  </a:extLst>
                </a:gridCol>
                <a:gridCol w="831029">
                  <a:extLst>
                    <a:ext uri="{9D8B030D-6E8A-4147-A177-3AD203B41FA5}">
                      <a16:colId xmlns:a16="http://schemas.microsoft.com/office/drawing/2014/main" xmlns="" val="3707013559"/>
                    </a:ext>
                  </a:extLst>
                </a:gridCol>
                <a:gridCol w="831029">
                  <a:extLst>
                    <a:ext uri="{9D8B030D-6E8A-4147-A177-3AD203B41FA5}">
                      <a16:colId xmlns:a16="http://schemas.microsoft.com/office/drawing/2014/main" xmlns="" val="99603296"/>
                    </a:ext>
                  </a:extLst>
                </a:gridCol>
              </a:tblGrid>
              <a:tr h="27457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1:1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1:2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2:1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13007400"/>
                  </a:ext>
                </a:extLst>
              </a:tr>
              <a:tr h="30005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8x8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8x16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16x8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64905820"/>
                  </a:ext>
                </a:extLst>
              </a:tr>
              <a:tr h="35031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16x16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16x32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32x16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939078064"/>
                  </a:ext>
                </a:extLst>
              </a:tr>
              <a:tr h="27457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32x32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32x64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64x32</a:t>
                      </a:r>
                      <a:endParaRPr lang="en-US" sz="1600" dirty="0"/>
                    </a:p>
                  </a:txBody>
                  <a:tcPr marL="84639" marR="84639" marT="42319" marB="423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9863552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3808926" y="5176683"/>
            <a:ext cx="914400" cy="3535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 smtClean="0"/>
              <a:t>scale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3562" y="4280493"/>
            <a:ext cx="914400" cy="26842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 smtClean="0"/>
              <a:t>h/w ratio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0" y="4534605"/>
            <a:ext cx="914400" cy="5148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anchor</a:t>
            </a:r>
            <a:endParaRPr lang="en-US" sz="1600" dirty="0" smtClean="0">
              <a:solidFill>
                <a:schemeClr val="accent5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435545" y="3250485"/>
            <a:ext cx="1142185" cy="135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76428" y="16631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 smtClean="0"/>
              <a:t>receptive field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613403" y="1938645"/>
            <a:ext cx="1726187" cy="95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8725" y="5135842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input Image</a:t>
            </a:r>
            <a:endParaRPr lang="en-US" sz="16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8989714" y="5135842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feature map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987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/>
      <p:bldP spid="36" grpId="0"/>
      <p:bldP spid="11" grpId="0"/>
      <p:bldP spid="12" grpId="0"/>
      <p:bldP spid="1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241431" y="2748706"/>
            <a:ext cx="1777285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conv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909951" y="1595604"/>
            <a:ext cx="1777285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bbox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regressor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888181" y="4243570"/>
            <a:ext cx="2209443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objectness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62363" y="2590954"/>
            <a:ext cx="1917972" cy="1293503"/>
            <a:chOff x="5011389" y="1792331"/>
            <a:chExt cx="1917972" cy="1293503"/>
          </a:xfrm>
        </p:grpSpPr>
        <p:sp>
          <p:nvSpPr>
            <p:cNvPr id="10" name="TextBox 9"/>
            <p:cNvSpPr txBox="1"/>
            <p:nvPr/>
          </p:nvSpPr>
          <p:spPr>
            <a:xfrm rot="2700000">
              <a:off x="5037854" y="178618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rot="2700000">
              <a:off x="6511653" y="176586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111096" y="1906571"/>
              <a:ext cx="1487827" cy="917642"/>
            </a:xfrm>
            <a:prstGeom prst="rect">
              <a:avLst/>
            </a:prstGeom>
            <a:pattFill prst="diagBrick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326171" y="2072901"/>
              <a:ext cx="1487827" cy="917642"/>
            </a:xfrm>
            <a:prstGeom prst="rect">
              <a:avLst/>
            </a:prstGeom>
            <a:pattFill prst="narVert">
              <a:fgClr>
                <a:schemeClr val="accent3">
                  <a:lumMod val="60000"/>
                  <a:lumOff val="40000"/>
                </a:schemeClr>
              </a:fgClr>
              <a:bgClr>
                <a:schemeClr val="bg1"/>
              </a:bgClr>
            </a:pattFill>
            <a:ln w="12700" cap="sq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1600" dirty="0" smtClean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700000">
              <a:off x="5046300" y="2668126"/>
              <a:ext cx="391243" cy="444173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600" dirty="0" smtClean="0"/>
                <a:t>...</a:t>
              </a:r>
            </a:p>
          </p:txBody>
        </p:sp>
        <p:pic>
          <p:nvPicPr>
            <p:cNvPr id="15" name="Picture 14" descr="A group of people on a train track with trees in the background&#10;&#10;Description generated with high confidence">
              <a:extLst>
                <a:ext uri="{FF2B5EF4-FFF2-40B4-BE49-F238E27FC236}">
                  <a16:creationId xmlns:a16="http://schemas.microsoft.com/office/drawing/2014/main" xmlns="" id="{709FBF3E-57C3-4DBF-BD6F-A6CAE26E6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202" y="2163537"/>
              <a:ext cx="1470020" cy="917642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902027" y="4007714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err="1" smtClean="0"/>
              <a:t>conv</a:t>
            </a:r>
            <a:r>
              <a:rPr lang="en-US" sz="2000" dirty="0" smtClean="0"/>
              <a:t> features</a:t>
            </a:r>
            <a:endParaRPr lang="en-US" sz="16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50196" y="3393471"/>
            <a:ext cx="819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 bwMode="auto">
          <a:xfrm>
            <a:off x="5029200" y="2098083"/>
            <a:ext cx="843280" cy="1224237"/>
          </a:xfrm>
          <a:custGeom>
            <a:avLst/>
            <a:gdLst>
              <a:gd name="connsiteX0" fmla="*/ 0 w 843280"/>
              <a:gd name="connsiteY0" fmla="*/ 883920 h 883920"/>
              <a:gd name="connsiteX1" fmla="*/ 345440 w 843280"/>
              <a:gd name="connsiteY1" fmla="*/ 883920 h 883920"/>
              <a:gd name="connsiteX2" fmla="*/ 345440 w 843280"/>
              <a:gd name="connsiteY2" fmla="*/ 0 h 883920"/>
              <a:gd name="connsiteX3" fmla="*/ 843280 w 843280"/>
              <a:gd name="connsiteY3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280" h="883920">
                <a:moveTo>
                  <a:pt x="0" y="883920"/>
                </a:moveTo>
                <a:lnTo>
                  <a:pt x="345440" y="883920"/>
                </a:lnTo>
                <a:lnTo>
                  <a:pt x="345440" y="0"/>
                </a:lnTo>
                <a:lnTo>
                  <a:pt x="843280" y="0"/>
                </a:lnTo>
              </a:path>
            </a:pathLst>
          </a:custGeom>
          <a:ln>
            <a:solidFill>
              <a:schemeClr val="tx1"/>
            </a:solidFill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 bwMode="auto">
          <a:xfrm flipV="1">
            <a:off x="5030146" y="3327866"/>
            <a:ext cx="843280" cy="1495594"/>
          </a:xfrm>
          <a:custGeom>
            <a:avLst/>
            <a:gdLst>
              <a:gd name="connsiteX0" fmla="*/ 0 w 843280"/>
              <a:gd name="connsiteY0" fmla="*/ 883920 h 883920"/>
              <a:gd name="connsiteX1" fmla="*/ 345440 w 843280"/>
              <a:gd name="connsiteY1" fmla="*/ 883920 h 883920"/>
              <a:gd name="connsiteX2" fmla="*/ 345440 w 843280"/>
              <a:gd name="connsiteY2" fmla="*/ 0 h 883920"/>
              <a:gd name="connsiteX3" fmla="*/ 843280 w 843280"/>
              <a:gd name="connsiteY3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280" h="883920">
                <a:moveTo>
                  <a:pt x="0" y="883920"/>
                </a:moveTo>
                <a:lnTo>
                  <a:pt x="345440" y="883920"/>
                </a:lnTo>
                <a:lnTo>
                  <a:pt x="345440" y="0"/>
                </a:lnTo>
                <a:lnTo>
                  <a:pt x="843280" y="0"/>
                </a:lnTo>
              </a:path>
            </a:pathLst>
          </a:custGeom>
          <a:ln>
            <a:solidFill>
              <a:schemeClr val="tx1"/>
            </a:solidFill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 bwMode="auto">
          <a:xfrm>
            <a:off x="8464053" y="2644975"/>
            <a:ext cx="1777285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NMS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241338" y="3249043"/>
            <a:ext cx="1520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668000" y="2892178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regions of </a:t>
            </a:r>
          </a:p>
          <a:p>
            <a:pPr algn="ctr"/>
            <a:r>
              <a:rPr lang="en-US" sz="2000" dirty="0" smtClean="0"/>
              <a:t>interest</a:t>
            </a:r>
            <a:endParaRPr lang="en-US" sz="1600" dirty="0" smtClean="0"/>
          </a:p>
        </p:txBody>
      </p:sp>
      <p:sp>
        <p:nvSpPr>
          <p:cNvPr id="29" name="Freeform 28"/>
          <p:cNvSpPr/>
          <p:nvPr/>
        </p:nvSpPr>
        <p:spPr bwMode="auto">
          <a:xfrm>
            <a:off x="7680960" y="2098083"/>
            <a:ext cx="1725930" cy="490735"/>
          </a:xfrm>
          <a:custGeom>
            <a:avLst/>
            <a:gdLst>
              <a:gd name="connsiteX0" fmla="*/ 0 w 1725930"/>
              <a:gd name="connsiteY0" fmla="*/ 0 h 285750"/>
              <a:gd name="connsiteX1" fmla="*/ 1725930 w 1725930"/>
              <a:gd name="connsiteY1" fmla="*/ 0 h 285750"/>
              <a:gd name="connsiteX2" fmla="*/ 1725930 w 1725930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930" h="285750">
                <a:moveTo>
                  <a:pt x="0" y="0"/>
                </a:moveTo>
                <a:lnTo>
                  <a:pt x="1725930" y="0"/>
                </a:lnTo>
                <a:lnTo>
                  <a:pt x="1725930" y="285750"/>
                </a:lnTo>
              </a:path>
            </a:pathLst>
          </a:custGeom>
          <a:ln>
            <a:solidFill>
              <a:schemeClr val="tx1"/>
            </a:solidFill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 bwMode="auto">
          <a:xfrm flipV="1">
            <a:off x="8097624" y="3855589"/>
            <a:ext cx="1309266" cy="1006968"/>
          </a:xfrm>
          <a:custGeom>
            <a:avLst/>
            <a:gdLst>
              <a:gd name="connsiteX0" fmla="*/ 0 w 1725930"/>
              <a:gd name="connsiteY0" fmla="*/ 0 h 285750"/>
              <a:gd name="connsiteX1" fmla="*/ 1725930 w 1725930"/>
              <a:gd name="connsiteY1" fmla="*/ 0 h 285750"/>
              <a:gd name="connsiteX2" fmla="*/ 1725930 w 1725930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930" h="285750">
                <a:moveTo>
                  <a:pt x="0" y="0"/>
                </a:moveTo>
                <a:lnTo>
                  <a:pt x="1725930" y="0"/>
                </a:lnTo>
                <a:lnTo>
                  <a:pt x="1725930" y="285750"/>
                </a:lnTo>
              </a:path>
            </a:pathLst>
          </a:custGeom>
          <a:ln>
            <a:solidFill>
              <a:schemeClr val="tx1"/>
            </a:solidFill>
            <a:headE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672873" y="3948157"/>
                <a:ext cx="914400" cy="41642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 smtClean="0"/>
                  <a:t>3x3 </a:t>
                </a:r>
                <a:r>
                  <a:rPr lang="en-US" sz="1600" dirty="0" err="1" smtClean="0"/>
                  <a:t>conv</a:t>
                </a:r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=512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73" y="3948157"/>
                <a:ext cx="914400" cy="416422"/>
              </a:xfrm>
              <a:prstGeom prst="rect">
                <a:avLst/>
              </a:prstGeom>
              <a:blipFill rotWithShape="0">
                <a:blip r:embed="rId4"/>
                <a:stretch>
                  <a:fillRect l="-3333" t="-4412" r="-2667" b="-48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54422" y="2786575"/>
                <a:ext cx="914400" cy="291211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 smtClean="0"/>
                  <a:t>1x1 </a:t>
                </a:r>
                <a:r>
                  <a:rPr lang="en-US" sz="1600" dirty="0" err="1" smtClean="0"/>
                  <a:t>conv</a:t>
                </a:r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22" y="2786575"/>
                <a:ext cx="914400" cy="291211"/>
              </a:xfrm>
              <a:prstGeom prst="rect">
                <a:avLst/>
              </a:prstGeom>
              <a:blipFill rotWithShape="0">
                <a:blip r:embed="rId5"/>
                <a:stretch>
                  <a:fillRect l="-3333" t="-6250" r="-2667" b="-1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54422" y="5429692"/>
                <a:ext cx="914400" cy="291211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600" dirty="0" smtClean="0"/>
                  <a:t>1x1 </a:t>
                </a:r>
                <a:r>
                  <a:rPr lang="en-US" sz="1600" dirty="0" err="1" smtClean="0"/>
                  <a:t>conv</a:t>
                </a:r>
                <a:endParaRPr lang="en-US" sz="16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22" y="5429692"/>
                <a:ext cx="914400" cy="291211"/>
              </a:xfrm>
              <a:prstGeom prst="rect">
                <a:avLst/>
              </a:prstGeom>
              <a:blipFill rotWithShape="0">
                <a:blip r:embed="rId6"/>
                <a:stretch>
                  <a:fillRect l="-3333" t="-6383" r="-2667" b="-1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/>
      <p:bldP spid="23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group of people on a train track with trees in the background&#10;&#10;Description generated with high confidence">
            <a:extLst>
              <a:ext uri="{FF2B5EF4-FFF2-40B4-BE49-F238E27FC236}">
                <a16:creationId xmlns:a16="http://schemas.microsoft.com/office/drawing/2014/main" xmlns="" id="{709FBF3E-57C3-4DBF-BD6F-A6CAE26E64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30" y="2626868"/>
            <a:ext cx="2693893" cy="17929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157219" y="2671472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06712" y="3073321"/>
            <a:ext cx="412123" cy="1271050"/>
          </a:xfrm>
          <a:prstGeom prst="rect">
            <a:avLst/>
          </a:prstGeom>
          <a:noFill/>
          <a:ln w="1905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64551" y="2927696"/>
            <a:ext cx="412123" cy="1133341"/>
          </a:xfrm>
          <a:prstGeom prst="rect">
            <a:avLst/>
          </a:prstGeom>
          <a:noFill/>
          <a:ln w="1905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267200" y="3434080"/>
            <a:ext cx="3393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78764" y="297688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400" dirty="0" smtClean="0"/>
              <a:t>NMS</a:t>
            </a:r>
            <a:endParaRPr lang="en-US" sz="1600" dirty="0" smtClean="0"/>
          </a:p>
        </p:txBody>
      </p:sp>
      <p:pic>
        <p:nvPicPr>
          <p:cNvPr id="13" name="Picture 12" descr="A group of people on a train track with trees in the background&#10;&#10;Description generated with high confidence">
            <a:extLst>
              <a:ext uri="{FF2B5EF4-FFF2-40B4-BE49-F238E27FC236}">
                <a16:creationId xmlns:a16="http://schemas.microsoft.com/office/drawing/2014/main" xmlns="" id="{709FBF3E-57C3-4DBF-BD6F-A6CAE26E64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17" y="2626868"/>
            <a:ext cx="2693893" cy="179293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9050343" y="26611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643199" y="3073321"/>
            <a:ext cx="412123" cy="1271050"/>
          </a:xfrm>
          <a:prstGeom prst="rect">
            <a:avLst/>
          </a:prstGeom>
          <a:noFill/>
          <a:ln w="1905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301038" y="2927696"/>
            <a:ext cx="412123" cy="1133341"/>
          </a:xfrm>
          <a:prstGeom prst="rect">
            <a:avLst/>
          </a:prstGeom>
          <a:noFill/>
          <a:ln w="1905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66256" y="28135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718656" y="29659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71056" y="31183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209687" y="2789987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51239" y="26611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75007" y="2661198"/>
            <a:ext cx="412123" cy="1271050"/>
          </a:xfrm>
          <a:prstGeom prst="rect">
            <a:avLst/>
          </a:prstGeom>
          <a:noFill/>
          <a:ln w="12700" cap="sq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615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758266" y="2748706"/>
            <a:ext cx="974679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FC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255583" y="1645299"/>
            <a:ext cx="2187673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bbox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28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regressor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233813" y="4293265"/>
            <a:ext cx="2209443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</a:p>
        </p:txBody>
      </p:sp>
      <p:pic>
        <p:nvPicPr>
          <p:cNvPr id="15" name="Picture 14" descr="A group of people on a train track with trees in the background&#10;&#10;Description generated with high confidence">
            <a:extLst>
              <a:ext uri="{FF2B5EF4-FFF2-40B4-BE49-F238E27FC236}">
                <a16:creationId xmlns:a16="http://schemas.microsoft.com/office/drawing/2014/main" xmlns="" id="{709FBF3E-57C3-4DBF-BD6F-A6CAE26E64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22" t="15131" r="15185"/>
          <a:stretch/>
        </p:blipFill>
        <p:spPr>
          <a:xfrm>
            <a:off x="1818861" y="2536564"/>
            <a:ext cx="824947" cy="17010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74134" y="4365522"/>
            <a:ext cx="914400" cy="356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 smtClean="0"/>
              <a:t>proposal</a:t>
            </a:r>
          </a:p>
          <a:p>
            <a:pPr algn="ctr"/>
            <a:r>
              <a:rPr lang="en-US" sz="2000" dirty="0" err="1" smtClean="0"/>
              <a:t>conv</a:t>
            </a:r>
            <a:r>
              <a:rPr lang="en-US" sz="2000" dirty="0" smtClean="0"/>
              <a:t> features</a:t>
            </a:r>
            <a:endParaRPr lang="en-US" sz="16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67031" y="3393471"/>
            <a:ext cx="819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 bwMode="auto">
          <a:xfrm>
            <a:off x="6661962" y="2147778"/>
            <a:ext cx="1581925" cy="1224237"/>
          </a:xfrm>
          <a:custGeom>
            <a:avLst/>
            <a:gdLst>
              <a:gd name="connsiteX0" fmla="*/ 0 w 843280"/>
              <a:gd name="connsiteY0" fmla="*/ 883920 h 883920"/>
              <a:gd name="connsiteX1" fmla="*/ 345440 w 843280"/>
              <a:gd name="connsiteY1" fmla="*/ 883920 h 883920"/>
              <a:gd name="connsiteX2" fmla="*/ 345440 w 843280"/>
              <a:gd name="connsiteY2" fmla="*/ 0 h 883920"/>
              <a:gd name="connsiteX3" fmla="*/ 843280 w 843280"/>
              <a:gd name="connsiteY3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280" h="883920">
                <a:moveTo>
                  <a:pt x="0" y="883920"/>
                </a:moveTo>
                <a:lnTo>
                  <a:pt x="345440" y="883920"/>
                </a:lnTo>
                <a:lnTo>
                  <a:pt x="345440" y="0"/>
                </a:lnTo>
                <a:lnTo>
                  <a:pt x="843280" y="0"/>
                </a:lnTo>
              </a:path>
            </a:pathLst>
          </a:custGeom>
          <a:ln>
            <a:headEnd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reeform 18"/>
          <p:cNvSpPr/>
          <p:nvPr/>
        </p:nvSpPr>
        <p:spPr bwMode="auto">
          <a:xfrm flipV="1">
            <a:off x="6676719" y="3377561"/>
            <a:ext cx="1542339" cy="1495594"/>
          </a:xfrm>
          <a:custGeom>
            <a:avLst/>
            <a:gdLst>
              <a:gd name="connsiteX0" fmla="*/ 0 w 843280"/>
              <a:gd name="connsiteY0" fmla="*/ 883920 h 883920"/>
              <a:gd name="connsiteX1" fmla="*/ 345440 w 843280"/>
              <a:gd name="connsiteY1" fmla="*/ 883920 h 883920"/>
              <a:gd name="connsiteX2" fmla="*/ 345440 w 843280"/>
              <a:gd name="connsiteY2" fmla="*/ 0 h 883920"/>
              <a:gd name="connsiteX3" fmla="*/ 843280 w 843280"/>
              <a:gd name="connsiteY3" fmla="*/ 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3280" h="883920">
                <a:moveTo>
                  <a:pt x="0" y="883920"/>
                </a:moveTo>
                <a:lnTo>
                  <a:pt x="345440" y="883920"/>
                </a:lnTo>
                <a:lnTo>
                  <a:pt x="345440" y="0"/>
                </a:lnTo>
                <a:lnTo>
                  <a:pt x="843280" y="0"/>
                </a:lnTo>
              </a:path>
            </a:pathLst>
          </a:custGeom>
          <a:ln>
            <a:headEnd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766643" y="3393471"/>
            <a:ext cx="901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5702040" y="2748706"/>
            <a:ext cx="974679" cy="121061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FC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521616" y="3154252"/>
            <a:ext cx="3567692" cy="174047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Synthetic</a:t>
            </a:r>
          </a:p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</a:p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2253111" y="3680890"/>
            <a:ext cx="1062317" cy="509229"/>
          </a:xfrm>
          <a:prstGeom prst="rightArrow">
            <a:avLst>
              <a:gd name="adj1" fmla="val 20091"/>
              <a:gd name="adj2" fmla="val 5617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2962" y="5651956"/>
            <a:ext cx="2259106" cy="49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ratio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3146" y="5651956"/>
            <a:ext cx="2818504" cy="49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Noise parameters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3372981" y="4266639"/>
            <a:ext cx="727298" cy="20155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V="1">
            <a:off x="6602255" y="4358253"/>
            <a:ext cx="727298" cy="183227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8220783" y="3599009"/>
            <a:ext cx="2818504" cy="850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Sparse activity</a:t>
            </a:r>
          </a:p>
          <a:p>
            <a:pPr algn="ctr"/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</a:t>
            </a:r>
            <a:endParaRPr lang="en-US" sz="16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7199192" y="3680890"/>
            <a:ext cx="900219" cy="509229"/>
          </a:xfrm>
          <a:prstGeom prst="rightArrow">
            <a:avLst>
              <a:gd name="adj1" fmla="val 20091"/>
              <a:gd name="adj2" fmla="val 5617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pic>
        <p:nvPicPr>
          <p:cNvPr id="17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9" t="16725" r="15259" b="25081"/>
          <a:stretch/>
        </p:blipFill>
        <p:spPr>
          <a:xfrm>
            <a:off x="825057" y="3318085"/>
            <a:ext cx="1309470" cy="1234837"/>
          </a:xfrm>
        </p:spPr>
      </p:pic>
    </p:spTree>
    <p:extLst>
      <p:ext uri="{BB962C8B-B14F-4D97-AF65-F5344CB8AC3E}">
        <p14:creationId xmlns:p14="http://schemas.microsoft.com/office/powerpoint/2010/main" val="33245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370617" y="3811698"/>
            <a:ext cx="3426894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02738" y="3811698"/>
            <a:ext cx="0" cy="51036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26663" y="3811698"/>
            <a:ext cx="0" cy="51036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41063" y="3811698"/>
            <a:ext cx="0" cy="51036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TextBox 7"/>
          <p:cNvSpPr txBox="1"/>
          <p:nvPr/>
        </p:nvSpPr>
        <p:spPr>
          <a:xfrm>
            <a:off x="2655592" y="3890666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7713" y="3890666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2112" y="3890666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6986" y="3890666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304067" y="4623265"/>
            <a:ext cx="932121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30984" y="4623265"/>
            <a:ext cx="932121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49925" y="4623265"/>
            <a:ext cx="932121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776842" y="4623265"/>
            <a:ext cx="643383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9042" y="4683185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33679" y="4711760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0722" y="4711758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03270" y="4690766"/>
            <a:ext cx="390525" cy="333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882044" y="4623265"/>
            <a:ext cx="932121" cy="51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74513" y="4623265"/>
            <a:ext cx="932121" cy="51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227218" y="4623265"/>
            <a:ext cx="932121" cy="51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360538" y="4623265"/>
            <a:ext cx="932121" cy="51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0152" y="4690766"/>
            <a:ext cx="409575" cy="342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045" y="4690766"/>
            <a:ext cx="409575" cy="342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34014" y="4690766"/>
            <a:ext cx="409575" cy="342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52843" y="4690766"/>
            <a:ext cx="409575" cy="342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ctr"/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BG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353243" y="1612358"/>
            <a:ext cx="932121" cy="510363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353132" y="2192705"/>
            <a:ext cx="932121" cy="510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20340" y="1675858"/>
            <a:ext cx="2015760" cy="41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 block (AB)</a:t>
            </a:r>
          </a:p>
          <a:p>
            <a:pPr algn="ctr"/>
            <a:endParaRPr lang="en-US" sz="16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20340" y="2281088"/>
            <a:ext cx="2015760" cy="364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(BG)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600" dirty="0" err="1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11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392</Words>
  <Application>Microsoft Office PowerPoint</Application>
  <PresentationFormat>Widescreen</PresentationFormat>
  <Paragraphs>136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Muzammil Bashir</dc:creator>
  <cp:lastModifiedBy>Muzammil Bashir</cp:lastModifiedBy>
  <cp:revision>37</cp:revision>
  <dcterms:created xsi:type="dcterms:W3CDTF">2019-09-09T12:24:54Z</dcterms:created>
  <dcterms:modified xsi:type="dcterms:W3CDTF">2019-09-10T13:58:09Z</dcterms:modified>
</cp:coreProperties>
</file>