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7" r:id="rId3"/>
    <p:sldId id="258" r:id="rId4"/>
    <p:sldId id="260" r:id="rId5"/>
    <p:sldId id="262" r:id="rId6"/>
    <p:sldId id="34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9208-5599-7AA9-3795-B70791C7D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>
            <a:extLst>
              <a:ext uri="{FF2B5EF4-FFF2-40B4-BE49-F238E27FC236}">
                <a16:creationId xmlns:a16="http://schemas.microsoft.com/office/drawing/2014/main" id="{7AE3D74B-9DBA-10CF-92E1-4D529026F0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>
            <a:extLst>
              <a:ext uri="{FF2B5EF4-FFF2-40B4-BE49-F238E27FC236}">
                <a16:creationId xmlns:a16="http://schemas.microsoft.com/office/drawing/2014/main" id="{4E4605DA-FA40-B055-F804-C5A08A5D63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>
            <a:extLst>
              <a:ext uri="{FF2B5EF4-FFF2-40B4-BE49-F238E27FC236}">
                <a16:creationId xmlns:a16="http://schemas.microsoft.com/office/drawing/2014/main" id="{AFF8A8B4-F001-08B1-F88D-84930A14A8F5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392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PRESENTATION TITLE (ADD VIA INSERT, HEADER &amp; FOOTER)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4"/>
          <a:stretch/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</a:rPr>
              <a:t>PRESENTATION TITLE (ADD VIA INSERT, HEADER &amp; FOOTER)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/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4000" y="2579760"/>
            <a:ext cx="1003068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7999"/>
              </a:lnSpc>
            </a:pPr>
            <a:r>
              <a:rPr lang="en-US" sz="7200" b="1" strike="noStrike" spc="-202" dirty="0">
                <a:solidFill>
                  <a:srgbClr val="FFFFFF"/>
                </a:solidFill>
                <a:latin typeface="Arial"/>
              </a:rPr>
              <a:t>Data Analysis  – </a:t>
            </a:r>
            <a:br>
              <a:rPr sz="2000" dirty="0"/>
            </a:br>
            <a:r>
              <a:rPr lang="en-US" sz="4400" b="1" strike="noStrike" spc="-202" dirty="0">
                <a:solidFill>
                  <a:srgbClr val="FFFFFF"/>
                </a:solidFill>
                <a:latin typeface="Arial"/>
              </a:rPr>
              <a:t>Tutorial Presentation for Feedback </a:t>
            </a:r>
            <a:r>
              <a:rPr lang="en-US" sz="2400" b="1" strike="noStrike" spc="-202" dirty="0">
                <a:solidFill>
                  <a:srgbClr val="FFFFFF"/>
                </a:solidFill>
                <a:latin typeface="Arial"/>
              </a:rPr>
              <a:t> </a:t>
            </a:r>
            <a:br>
              <a:rPr sz="2000" dirty="0"/>
            </a:br>
            <a:endParaRPr lang="en-US" sz="2400" b="0" strike="noStrike" spc="-1" dirty="0">
              <a:solidFill>
                <a:srgbClr val="203232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000" b="1" strike="noStrike" spc="-100" dirty="0">
                <a:solidFill>
                  <a:srgbClr val="FFFFFF"/>
                </a:solidFill>
                <a:latin typeface="Arial"/>
              </a:rPr>
              <a:t>Group ID:   A137                                                          Name of Student Presenting:  Saqib Rehman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7COM1079-2024  Student Group No:  A137                  Names of Student Attendees: Muhammad Ibrahim , Muhammad Naeem, 							Usama Bin Mubarak, Saqib Rehman, Muzammil Ahmad</a:t>
            </a:r>
          </a:p>
        </p:txBody>
      </p:sp>
      <p:sp>
        <p:nvSpPr>
          <p:cNvPr id="96" name="TextShape 4"/>
          <p:cNvSpPr txBox="1"/>
          <p:nvPr/>
        </p:nvSpPr>
        <p:spPr>
          <a:xfrm>
            <a:off x="10616400" y="77976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39862FD3-A2AB-4AF5-B4D3-06BF4857842D}" type="slidenum">
              <a:rPr lang="en-GB" sz="1500" b="1" strike="noStrike" spc="-1">
                <a:solidFill>
                  <a:srgbClr val="FFFFFF"/>
                </a:solidFill>
                <a:latin typeface="Arial"/>
              </a:rPr>
              <a:t>1</a:t>
            </a:fld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813960"/>
            <a:ext cx="10109880" cy="58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400" b="0" strike="noStrike" spc="-100" dirty="0">
                <a:solidFill>
                  <a:srgbClr val="203232"/>
                </a:solidFill>
                <a:latin typeface="Calibri"/>
              </a:rPr>
              <a:t>We are using the dataset</a:t>
            </a:r>
            <a:r>
              <a:rPr lang="en-US" sz="2400" b="0" strike="noStrike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DS172 (gpa_iq.csv) </a:t>
            </a:r>
            <a:r>
              <a:rPr lang="en-US" sz="2400" b="0" strike="noStrike" spc="-100" dirty="0">
                <a:solidFill>
                  <a:srgbClr val="203232"/>
                </a:solidFill>
                <a:latin typeface="Calibri"/>
              </a:rPr>
              <a:t>to answer our Research question </a:t>
            </a:r>
          </a:p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IE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</a:t>
            </a:r>
            <a:r>
              <a:rPr lang="en-IE" sz="24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GPA </a:t>
            </a:r>
            <a:r>
              <a:rPr lang="en-IE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E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E" sz="24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IQ </a:t>
            </a:r>
            <a:r>
              <a:rPr lang="en-IE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?”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65160" y="401400"/>
            <a:ext cx="91292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B3B9B9"/>
                </a:solidFill>
                <a:latin typeface="Arial"/>
              </a:rPr>
              <a:t>7COM1079-2022  Student Group ID: A137</a:t>
            </a:r>
            <a:endParaRPr lang="en-US" sz="1500" b="0" strike="noStrike" spc="-1" dirty="0"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2</a:t>
            </a:fld>
            <a:endParaRPr lang="en-US" sz="1500" b="0" strike="noStrike" spc="-1" dirty="0">
              <a:latin typeface="Times New Roman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00340" y="2688721"/>
            <a:ext cx="532944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The dataset has </a:t>
            </a:r>
            <a:r>
              <a:rPr lang="en-GB" sz="2000" b="0" i="1" strike="noStrike" spc="-1" dirty="0">
                <a:solidFill>
                  <a:srgbClr val="005D72"/>
                </a:solidFill>
                <a:latin typeface="Arial"/>
              </a:rPr>
              <a:t>78</a:t>
            </a: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 rows</a:t>
            </a:r>
            <a:endParaRPr lang="en-US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The dependent variable</a:t>
            </a:r>
            <a:r>
              <a:rPr lang="en-GB" sz="2000" b="0" strike="noStrike" spc="-1" baseline="300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is </a:t>
            </a:r>
            <a:r>
              <a:rPr lang="en-GB" sz="2000" b="0" i="1" strike="noStrike" spc="-1" dirty="0">
                <a:solidFill>
                  <a:srgbClr val="005D72"/>
                </a:solidFill>
                <a:latin typeface="Arial"/>
              </a:rPr>
              <a:t>GPA </a:t>
            </a:r>
            <a:endParaRPr lang="en-US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The independent variable</a:t>
            </a:r>
            <a:r>
              <a:rPr lang="en-GB" sz="2000" b="0" strike="noStrike" spc="-1" baseline="300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is </a:t>
            </a:r>
            <a:r>
              <a:rPr lang="en-GB" sz="2000" b="0" i="1" strike="noStrike" spc="-1" dirty="0">
                <a:solidFill>
                  <a:srgbClr val="005D72"/>
                </a:solidFill>
                <a:latin typeface="Arial"/>
              </a:rPr>
              <a:t>IQ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7A3F9-303E-D2D3-A3B4-432ACDCC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850" y="1824037"/>
            <a:ext cx="6280950" cy="4500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412680" y="2012760"/>
            <a:ext cx="505764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20323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solidFill>
                <a:srgbClr val="20323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solidFill>
                <a:srgbClr val="20323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solidFill>
                <a:srgbClr val="20323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20323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 dirty="0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shape of the underlying data, so for our analysis we will use the non-parametric test for correlation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Spearman’s Rho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8C5CC-4359-2F51-F6BA-4AD3C0FE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9" r="4776" b="2862"/>
          <a:stretch/>
        </p:blipFill>
        <p:spPr>
          <a:xfrm>
            <a:off x="458917" y="2341244"/>
            <a:ext cx="5846323" cy="3876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4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1900A-66DC-F8CF-4894-CD5A43187A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105" r="8145" b="30782"/>
          <a:stretch/>
        </p:blipFill>
        <p:spPr>
          <a:xfrm>
            <a:off x="2334378" y="1578415"/>
            <a:ext cx="6885822" cy="66779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89778A9-DF90-D7F0-F9D9-619197ED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246214"/>
            <a:ext cx="8305800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Spearman's rank correlation rho data: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df$iq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df$gpa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 = 19919,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 = 3.511e-15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true rho is not equal to 0 sample estimates: rho 0.7481115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P-value is very small. It is less than 0.05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So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, we can say that the result is significant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3B9D5-71A6-3B99-DF0B-8CC071A25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>
            <a:extLst>
              <a:ext uri="{FF2B5EF4-FFF2-40B4-BE49-F238E27FC236}">
                <a16:creationId xmlns:a16="http://schemas.microsoft.com/office/drawing/2014/main" id="{E6BC3B7E-0F72-98C5-5B22-A85E18A97363}"/>
              </a:ext>
            </a:extLst>
          </p:cNvPr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>
            <a:extLst>
              <a:ext uri="{FF2B5EF4-FFF2-40B4-BE49-F238E27FC236}">
                <a16:creationId xmlns:a16="http://schemas.microsoft.com/office/drawing/2014/main" id="{65276FC0-156F-81B5-C9CB-C2EE0DB5DE9D}"/>
              </a:ext>
            </a:extLst>
          </p:cNvPr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>
            <a:extLst>
              <a:ext uri="{FF2B5EF4-FFF2-40B4-BE49-F238E27FC236}">
                <a16:creationId xmlns:a16="http://schemas.microsoft.com/office/drawing/2014/main" id="{7AC0C5D8-8B6E-8FAB-9313-D31E734BF0AA}"/>
              </a:ext>
            </a:extLst>
          </p:cNvPr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83B3B-1804-AAAF-4AAF-8C1ACBAC517A}"/>
              </a:ext>
            </a:extLst>
          </p:cNvPr>
          <p:cNvSpPr txBox="1"/>
          <p:nvPr/>
        </p:nvSpPr>
        <p:spPr>
          <a:xfrm>
            <a:off x="701458" y="2195538"/>
            <a:ext cx="11066988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2" dirty="0">
                <a:solidFill>
                  <a:srgbClr val="2032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reject the null hypothesis as the correlation value is not equal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0" strike="noStrike" spc="-202" dirty="0">
              <a:solidFill>
                <a:srgbClr val="2032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0" strike="noStrike" spc="-202" dirty="0">
              <a:solidFill>
                <a:srgbClr val="2032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2" dirty="0">
                <a:solidFill>
                  <a:srgbClr val="2032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 basically shows that IQ matters in term of obtaining GPA. We can say that having IQ means high or good GPA</a:t>
            </a:r>
          </a:p>
          <a:p>
            <a:endParaRPr lang="en-US" sz="3600" spc="-202" dirty="0">
              <a:solidFill>
                <a:srgbClr val="20323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17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17893</TotalTime>
  <Words>310</Words>
  <Application>Microsoft Office PowerPoint</Application>
  <PresentationFormat>Widescreen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Lucida Console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Joanne Harwood</dc:creator>
  <dc:description/>
  <cp:lastModifiedBy>Muzammil Ahmad</cp:lastModifiedBy>
  <cp:revision>163</cp:revision>
  <dcterms:created xsi:type="dcterms:W3CDTF">2019-10-01T08:37:56Z</dcterms:created>
  <dcterms:modified xsi:type="dcterms:W3CDTF">2024-12-06T14:26:45Z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