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
  </p:notesMasterIdLst>
  <p:handoutMasterIdLst>
    <p:handoutMasterId r:id="rId10"/>
  </p:handoutMasterIdLst>
  <p:sldIdLst>
    <p:sldId id="289" r:id="rId5"/>
    <p:sldId id="329" r:id="rId6"/>
    <p:sldId id="336" r:id="rId7"/>
    <p:sldId id="33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81" d="100"/>
          <a:sy n="81" d="100"/>
        </p:scale>
        <p:origin x="1142" y="53"/>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31/10/2024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31/10/2024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2</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6679849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Tutorial Presentation for Feedback</a:t>
            </a:r>
            <a:br>
              <a:rPr lang="en-US" sz="4000" dirty="0"/>
            </a:br>
            <a:r>
              <a:rPr lang="en-US" sz="2200" dirty="0"/>
              <a:t>Date: 04  Nov - 2024</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a:xfrm>
            <a:off x="953999" y="1890000"/>
            <a:ext cx="10433579" cy="360000"/>
          </a:xfrm>
        </p:spPr>
        <p:txBody>
          <a:bodyPr/>
          <a:lstStyle/>
          <a:p>
            <a:r>
              <a:rPr lang="en-US" sz="2000" dirty="0"/>
              <a:t>Group Name:         A137                                                   Name of Student Presenting: Saqib Rehman </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688157" y="274320"/>
            <a:ext cx="11321591" cy="736245"/>
          </a:xfrm>
        </p:spPr>
        <p:txBody>
          <a:bodyPr/>
          <a:lstStyle/>
          <a:p>
            <a:r>
              <a:rPr lang="en-GB" dirty="0"/>
              <a:t>7COM1079-2024  Student Group No:  A137                  Names of Student Attendees: Muhammad Ibrahim , Muhammad Naeem, 							Usama Bin Mubarak, Saqib Rehman, Muzammil Ahmad</a:t>
            </a:r>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a:solidFill>
                  <a:srgbClr val="FF0000"/>
                </a:solidFill>
              </a:rPr>
              <a:t>DS172 (gpa_iq.csv)</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1116117" y="540684"/>
            <a:ext cx="9129687" cy="230832"/>
          </a:xfrm>
        </p:spPr>
        <p:txBody>
          <a:bodyPr/>
          <a:lstStyle/>
          <a:p>
            <a:r>
              <a:rPr lang="en-GB" dirty="0"/>
              <a:t>7COM1079-2024  Student Group No:   A137               </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698305"/>
            <a:ext cx="10974945" cy="3618413"/>
          </a:xfrm>
        </p:spPr>
        <p:txBody>
          <a:bodyPr>
            <a:noAutofit/>
          </a:bodyPr>
          <a:lstStyle/>
          <a:p>
            <a:pPr>
              <a:lnSpc>
                <a:spcPct val="100000"/>
              </a:lnSpc>
            </a:pPr>
            <a:r>
              <a:rPr lang="en-US" sz="2400" b="0" dirty="0">
                <a:latin typeface="Calibri"/>
                <a:cs typeface="Calibri"/>
              </a:rPr>
              <a:t>This dataset is interesting to us because</a:t>
            </a:r>
            <a:r>
              <a:rPr lang="en-US" sz="2400" b="0" dirty="0">
                <a:solidFill>
                  <a:srgbClr val="FF0000"/>
                </a:solidFill>
                <a:latin typeface="Calibri"/>
                <a:cs typeface="Calibri"/>
              </a:rPr>
              <a:t> it shows the relationship between academic performance and intelligence, provides information whether high IQ  means high GPA or not.</a:t>
            </a: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r>
              <a:rPr lang="en-US" sz="2400" b="0" i="1" dirty="0">
                <a:solidFill>
                  <a:schemeClr val="accent2">
                    <a:lumMod val="75000"/>
                  </a:schemeClr>
                </a:solidFill>
                <a:latin typeface="Calibri"/>
                <a:cs typeface="Calibri"/>
              </a:rPr>
              <a:t> </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a:t>
            </a:r>
            <a:r>
              <a:rPr lang="en-US" sz="2400" b="0" dirty="0">
                <a:solidFill>
                  <a:srgbClr val="FF0000"/>
                </a:solidFill>
                <a:latin typeface="Calibri"/>
                <a:cs typeface="Calibri"/>
              </a:rPr>
              <a:t>IQ </a:t>
            </a:r>
            <a:br>
              <a:rPr lang="en-US" sz="2400" b="0" dirty="0">
                <a:solidFill>
                  <a:srgbClr val="FF0000"/>
                </a:solidFill>
                <a:latin typeface="Calibri"/>
                <a:cs typeface="Calibri"/>
              </a:rPr>
            </a:br>
            <a:r>
              <a:rPr lang="en-US" sz="2400" b="0" dirty="0">
                <a:latin typeface="Calibri"/>
                <a:cs typeface="Calibri"/>
              </a:rPr>
              <a:t>This  Independent variable datatype is : </a:t>
            </a:r>
            <a:r>
              <a:rPr lang="en-US" sz="2400" b="0" dirty="0">
                <a:solidFill>
                  <a:srgbClr val="FF0000"/>
                </a:solidFill>
                <a:latin typeface="Calibri"/>
                <a:cs typeface="Calibri"/>
              </a:rPr>
              <a:t>Ordinal data.</a:t>
            </a:r>
            <a:br>
              <a:rPr lang="en-US" sz="2400" b="0" dirty="0">
                <a:solidFill>
                  <a:srgbClr val="FF0000"/>
                </a:solidFill>
                <a:latin typeface="Calibri"/>
                <a:cs typeface="Calibri"/>
              </a:rPr>
            </a:b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a:t>
            </a:r>
            <a:r>
              <a:rPr lang="en-US" sz="2400" b="0" dirty="0">
                <a:solidFill>
                  <a:srgbClr val="FF0000"/>
                </a:solidFill>
                <a:latin typeface="Calibri"/>
                <a:cs typeface="Calibri"/>
              </a:rPr>
              <a:t>GPA</a:t>
            </a:r>
            <a:br>
              <a:rPr lang="en-US" sz="2400" b="0" dirty="0">
                <a:solidFill>
                  <a:srgbClr val="FF0000"/>
                </a:solidFill>
                <a:latin typeface="Calibri"/>
                <a:cs typeface="Calibri"/>
              </a:rPr>
            </a:br>
            <a:r>
              <a:rPr lang="en-US" sz="2400" b="0" dirty="0">
                <a:solidFill>
                  <a:srgbClr val="FF0000"/>
                </a:solidFill>
                <a:latin typeface="Calibri"/>
                <a:cs typeface="Calibri"/>
              </a:rPr>
              <a:t> </a:t>
            </a:r>
            <a:r>
              <a:rPr lang="en-US" sz="2400" b="0" dirty="0">
                <a:latin typeface="Calibri"/>
                <a:cs typeface="Calibri"/>
              </a:rPr>
              <a:t>This Dependent variable datatype is : </a:t>
            </a:r>
            <a:r>
              <a:rPr lang="en-US" sz="2400" b="0" dirty="0">
                <a:solidFill>
                  <a:srgbClr val="FF0000"/>
                </a:solidFill>
                <a:latin typeface="Calibri"/>
                <a:cs typeface="Calibri"/>
              </a:rPr>
              <a:t>Ordinal data</a:t>
            </a:r>
          </a:p>
        </p:txBody>
      </p:sp>
    </p:spTree>
    <p:extLst>
      <p:ext uri="{BB962C8B-B14F-4D97-AF65-F5344CB8AC3E}">
        <p14:creationId xmlns:p14="http://schemas.microsoft.com/office/powerpoint/2010/main" val="1718004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is</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A137</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801278" y="2137359"/>
            <a:ext cx="11246178" cy="3481015"/>
          </a:xfrm>
        </p:spPr>
        <p:txBody>
          <a:bodyPr>
            <a:noAutofit/>
          </a:bodyPr>
          <a:lstStyle/>
          <a:p>
            <a:pPr>
              <a:lnSpc>
                <a:spcPct val="100000"/>
              </a:lnSpc>
            </a:pPr>
            <a:r>
              <a:rPr lang="en-IE" sz="2400" b="0" dirty="0">
                <a:effectLst/>
                <a:latin typeface="Calibri" panose="020F0502020204030204" pitchFamily="34" charset="0"/>
                <a:ea typeface="Calibri" panose="020F0502020204030204" pitchFamily="34" charset="0"/>
                <a:cs typeface="Times New Roman" panose="02020603050405020304" pitchFamily="18" charset="0"/>
              </a:rPr>
              <a:t>“Is there a correlation between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GPA (dependent variable)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and </a:t>
            </a:r>
            <a:r>
              <a:rPr lang="en-IE" sz="2400" b="0" dirty="0">
                <a:latin typeface="Calibri" panose="020F0502020204030204" pitchFamily="34" charset="0"/>
                <a:ea typeface="Calibri" panose="020F0502020204030204" pitchFamily="34" charset="0"/>
                <a:cs typeface="Times New Roman" panose="02020603050405020304" pitchFamily="18" charset="0"/>
              </a:rPr>
              <a:t>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IQ  (independent variable)</a:t>
            </a:r>
            <a:r>
              <a:rPr lang="en-IE" sz="2400" b="0" dirty="0">
                <a:effectLst/>
                <a:latin typeface="Calibri" panose="020F0502020204030204" pitchFamily="34" charset="0"/>
                <a:ea typeface="Calibri" panose="020F0502020204030204" pitchFamily="34" charset="0"/>
                <a:cs typeface="Times New Roman" panose="02020603050405020304" pitchFamily="18" charset="0"/>
              </a:rPr>
              <a:t> ?”</a:t>
            </a: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GB" sz="1600" b="0" spc="0" dirty="0">
                <a:latin typeface="+mn-lt"/>
              </a:rPr>
            </a:br>
            <a:r>
              <a:rPr lang="en-GB" sz="1600" b="0" spc="0" dirty="0">
                <a:solidFill>
                  <a:schemeClr val="accent2">
                    <a:lumMod val="75000"/>
                  </a:schemeClr>
                </a:solidFill>
                <a:latin typeface="+mn-lt"/>
              </a:rPr>
              <a:t>Null hypothesis (H</a:t>
            </a:r>
            <a:r>
              <a:rPr lang="en-GB" sz="1600" b="0" i="1" spc="0" baseline="-25000" dirty="0">
                <a:solidFill>
                  <a:schemeClr val="accent2">
                    <a:lumMod val="75000"/>
                  </a:schemeClr>
                </a:solidFill>
                <a:latin typeface="+mn-lt"/>
              </a:rPr>
              <a:t>o</a:t>
            </a:r>
            <a:r>
              <a:rPr lang="en-GB" sz="1600" b="0" spc="0" dirty="0">
                <a:solidFill>
                  <a:schemeClr val="accent2">
                    <a:lumMod val="75000"/>
                  </a:schemeClr>
                </a:solidFill>
                <a:latin typeface="+mn-lt"/>
              </a:rPr>
              <a:t>):</a:t>
            </a:r>
            <a:r>
              <a:rPr lang="en-GB" sz="1600" b="0" spc="0" dirty="0">
                <a:latin typeface="+mn-lt"/>
              </a:rPr>
              <a:t> </a:t>
            </a:r>
            <a:r>
              <a:rPr lang="en-GB" sz="1600" b="0" spc="0" dirty="0">
                <a:solidFill>
                  <a:schemeClr val="accent2">
                    <a:lumMod val="75000"/>
                  </a:schemeClr>
                </a:solidFill>
                <a:latin typeface="+mn-lt"/>
              </a:rPr>
              <a:t>There </a:t>
            </a:r>
            <a:r>
              <a:rPr lang="en-GB" sz="1600" spc="0" dirty="0">
                <a:solidFill>
                  <a:schemeClr val="accent2">
                    <a:lumMod val="75000"/>
                  </a:schemeClr>
                </a:solidFill>
                <a:latin typeface="+mn-lt"/>
              </a:rPr>
              <a:t>is no </a:t>
            </a:r>
            <a:r>
              <a:rPr lang="en-GB" sz="1600" b="0" spc="0" dirty="0">
                <a:solidFill>
                  <a:schemeClr val="accent2">
                    <a:lumMod val="75000"/>
                  </a:schemeClr>
                </a:solidFill>
                <a:latin typeface="+mn-lt"/>
              </a:rPr>
              <a:t>correlation between the GPA [dependent variable] and the IQ [independent variable].  </a:t>
            </a:r>
            <a:br>
              <a:rPr lang="en-GB" sz="1600" b="0" spc="0" dirty="0">
                <a:solidFill>
                  <a:schemeClr val="accent2">
                    <a:lumMod val="75000"/>
                  </a:schemeClr>
                </a:solidFill>
                <a:latin typeface="+mn-lt"/>
              </a:rPr>
            </a:br>
            <a:br>
              <a:rPr lang="en-GB" sz="1600" b="0" spc="0" dirty="0">
                <a:solidFill>
                  <a:schemeClr val="accent2">
                    <a:lumMod val="75000"/>
                  </a:schemeClr>
                </a:solidFill>
                <a:latin typeface="+mn-lt"/>
              </a:rPr>
            </a:br>
            <a:br>
              <a:rPr lang="en-GB" sz="1600" b="0" spc="0" dirty="0">
                <a:latin typeface="+mn-lt"/>
              </a:rPr>
            </a:br>
            <a:r>
              <a:rPr lang="en-GB" sz="1600" b="0" spc="0" dirty="0">
                <a:solidFill>
                  <a:schemeClr val="accent2">
                    <a:lumMod val="75000"/>
                  </a:schemeClr>
                </a:solidFill>
                <a:latin typeface="+mn-lt"/>
              </a:rPr>
              <a:t>Alternative hypothesis (H</a:t>
            </a:r>
            <a:r>
              <a:rPr lang="en-GB" sz="1600" b="0" spc="0" baseline="-25000" dirty="0">
                <a:solidFill>
                  <a:schemeClr val="accent2">
                    <a:lumMod val="75000"/>
                  </a:schemeClr>
                </a:solidFill>
                <a:latin typeface="+mn-lt"/>
              </a:rPr>
              <a:t>1</a:t>
            </a:r>
            <a:r>
              <a:rPr lang="en-GB" sz="1600" b="0" spc="0" dirty="0">
                <a:solidFill>
                  <a:schemeClr val="accent2">
                    <a:lumMod val="75000"/>
                  </a:schemeClr>
                </a:solidFill>
                <a:latin typeface="+mn-lt"/>
              </a:rPr>
              <a:t>): There </a:t>
            </a:r>
            <a:r>
              <a:rPr lang="en-GB" sz="1600" spc="0" dirty="0">
                <a:solidFill>
                  <a:schemeClr val="accent2">
                    <a:lumMod val="75000"/>
                  </a:schemeClr>
                </a:solidFill>
                <a:latin typeface="+mn-lt"/>
              </a:rPr>
              <a:t>is</a:t>
            </a:r>
            <a:r>
              <a:rPr lang="en-GB" sz="1600" b="0" spc="0" dirty="0">
                <a:solidFill>
                  <a:schemeClr val="accent2">
                    <a:lumMod val="75000"/>
                  </a:schemeClr>
                </a:solidFill>
                <a:latin typeface="+mn-lt"/>
              </a:rPr>
              <a:t> a correlation between the GPA [dependent variable] and the IQ[independent variable].</a:t>
            </a: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GB" sz="2400" b="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br>
              <a:rPr lang="en-GB"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Tree>
    <p:extLst>
      <p:ext uri="{BB962C8B-B14F-4D97-AF65-F5344CB8AC3E}">
        <p14:creationId xmlns:p14="http://schemas.microsoft.com/office/powerpoint/2010/main" val="32494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143F542-9925-BCBE-2DA4-35A32A38D9AD}"/>
              </a:ext>
            </a:extLst>
          </p:cNvPr>
          <p:cNvSpPr>
            <a:spLocks noGrp="1"/>
          </p:cNvSpPr>
          <p:nvPr>
            <p:ph type="sldNum" sz="quarter" idx="12"/>
          </p:nvPr>
        </p:nvSpPr>
        <p:spPr/>
        <p:txBody>
          <a:bodyPr/>
          <a:lstStyle/>
          <a:p>
            <a:fld id="{E4D355CA-84B7-41B1-B164-8BB439CC7C6B}" type="slidenum">
              <a:rPr lang="en-GB" smtClean="0"/>
              <a:pPr/>
              <a:t>4</a:t>
            </a:fld>
            <a:endParaRPr lang="en-GB" dirty="0"/>
          </a:p>
        </p:txBody>
      </p:sp>
      <p:sp>
        <p:nvSpPr>
          <p:cNvPr id="5" name="Title 4">
            <a:extLst>
              <a:ext uri="{FF2B5EF4-FFF2-40B4-BE49-F238E27FC236}">
                <a16:creationId xmlns:a16="http://schemas.microsoft.com/office/drawing/2014/main" id="{FEF2E89F-D251-B0A8-2377-FD314948D49C}"/>
              </a:ext>
            </a:extLst>
          </p:cNvPr>
          <p:cNvSpPr>
            <a:spLocks noGrp="1"/>
          </p:cNvSpPr>
          <p:nvPr>
            <p:ph type="ctrTitle"/>
          </p:nvPr>
        </p:nvSpPr>
        <p:spPr>
          <a:xfrm>
            <a:off x="952800" y="319222"/>
            <a:ext cx="10031157" cy="2160000"/>
          </a:xfrm>
        </p:spPr>
        <p:txBody>
          <a:bodyPr>
            <a:normAutofit/>
          </a:bodyPr>
          <a:lstStyle/>
          <a:p>
            <a:r>
              <a:rPr lang="en-US" sz="4400" dirty="0"/>
              <a:t>Dataset – GPA and IQ</a:t>
            </a:r>
            <a:endParaRPr lang="en-GB" sz="4400" dirty="0"/>
          </a:p>
        </p:txBody>
      </p:sp>
      <p:pic>
        <p:nvPicPr>
          <p:cNvPr id="7" name="Picture 6">
            <a:extLst>
              <a:ext uri="{FF2B5EF4-FFF2-40B4-BE49-F238E27FC236}">
                <a16:creationId xmlns:a16="http://schemas.microsoft.com/office/drawing/2014/main" id="{762F78A6-C810-F257-B8D6-B037D120C13F}"/>
              </a:ext>
            </a:extLst>
          </p:cNvPr>
          <p:cNvPicPr>
            <a:picLocks noChangeAspect="1"/>
          </p:cNvPicPr>
          <p:nvPr/>
        </p:nvPicPr>
        <p:blipFill>
          <a:blip r:embed="rId2"/>
          <a:stretch>
            <a:fillRect/>
          </a:stretch>
        </p:blipFill>
        <p:spPr>
          <a:xfrm>
            <a:off x="1677491" y="2106596"/>
            <a:ext cx="8837017" cy="2644808"/>
          </a:xfrm>
          <a:prstGeom prst="rect">
            <a:avLst/>
          </a:prstGeom>
        </p:spPr>
      </p:pic>
    </p:spTree>
    <p:extLst>
      <p:ext uri="{BB962C8B-B14F-4D97-AF65-F5344CB8AC3E}">
        <p14:creationId xmlns:p14="http://schemas.microsoft.com/office/powerpoint/2010/main" val="271734506"/>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3.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3963</TotalTime>
  <Words>417</Words>
  <Application>Microsoft Office PowerPoint</Application>
  <PresentationFormat>Widescreen</PresentationFormat>
  <Paragraphs>18</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Herts Theme</vt:lpstr>
      <vt:lpstr>Research Question –  Tutorial Presentation for Feedback Date: 04  Nov - 2024 </vt:lpstr>
      <vt:lpstr>This dataset is interesting to us because it shows the relationship between academic performance and intelligence, provides information whether high IQ  means high GPA or not.    Our  Independent variable is: IQ  This  Independent variable datatype is : Ordinal data.  Our Dependent variable is: GPA  This Dependent variable datatype is : Ordinal data</vt:lpstr>
      <vt:lpstr>“Is there a correlation between GPA (dependent variable) and  IQ  (independent variable) ?”   Null hypothesis (Ho): There is no correlation between the GPA [dependent variable] and the IQ [independent variable].     Alternative hypothesis (H1): There is a correlation between the GPA [dependent variable] and the IQ[independent variable].     </vt:lpstr>
      <vt:lpstr>Dataset – GPA and IQ</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Muzammil Ahmad</cp:lastModifiedBy>
  <cp:revision>231</cp:revision>
  <dcterms:created xsi:type="dcterms:W3CDTF">2019-10-01T08:37:56Z</dcterms:created>
  <dcterms:modified xsi:type="dcterms:W3CDTF">2024-10-31T16:36:37Z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