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9" r:id="rId6"/>
    <p:sldId id="260" r:id="rId7"/>
    <p:sldId id="261" r:id="rId8"/>
    <p:sldId id="264" r:id="rId9"/>
    <p:sldId id="262" r:id="rId10"/>
    <p:sldId id="263" r:id="rId11"/>
    <p:sldId id="265" r:id="rId12"/>
    <p:sldId id="266" r:id="rId13"/>
    <p:sldId id="267" r:id="rId14"/>
    <p:sldId id="268" r:id="rId15"/>
    <p:sldId id="270" r:id="rId16"/>
    <p:sldId id="271" r:id="rId17"/>
    <p:sldId id="272" r:id="rId18"/>
    <p:sldId id="273" r:id="rId19"/>
    <p:sldId id="274" r:id="rId20"/>
    <p:sldId id="275" r:id="rId21"/>
    <p:sldId id="278" r:id="rId22"/>
    <p:sldId id="279" r:id="rId23"/>
    <p:sldId id="280" r:id="rId24"/>
    <p:sldId id="282" r:id="rId25"/>
    <p:sldId id="284" r:id="rId26"/>
    <p:sldId id="285" r:id="rId27"/>
    <p:sldId id="286" r:id="rId28"/>
    <p:sldId id="276" r:id="rId29"/>
    <p:sldId id="289" r:id="rId30"/>
    <p:sldId id="287" r:id="rId31"/>
    <p:sldId id="288" r:id="rId32"/>
    <p:sldId id="290" r:id="rId33"/>
    <p:sldId id="291" r:id="rId34"/>
    <p:sldId id="292" r:id="rId35"/>
    <p:sldId id="293" r:id="rId36"/>
    <p:sldId id="295" r:id="rId37"/>
    <p:sldId id="294" r:id="rId38"/>
    <p:sldId id="297" r:id="rId39"/>
    <p:sldId id="298" r:id="rId40"/>
    <p:sldId id="299" r:id="rId41"/>
    <p:sldId id="300" r:id="rId42"/>
    <p:sldId id="301" r:id="rId43"/>
    <p:sldId id="302"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66789C-9AE7-4584-8370-5A48AC801C0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2717670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6789C-9AE7-4584-8370-5A48AC801C0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194663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6789C-9AE7-4584-8370-5A48AC801C0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81564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6789C-9AE7-4584-8370-5A48AC801C0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48991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6789C-9AE7-4584-8370-5A48AC801C0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145517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6789C-9AE7-4584-8370-5A48AC801C0A}"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207581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66789C-9AE7-4584-8370-5A48AC801C0A}"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376241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6789C-9AE7-4584-8370-5A48AC801C0A}"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280528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6789C-9AE7-4584-8370-5A48AC801C0A}"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289544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66789C-9AE7-4584-8370-5A48AC801C0A}"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335141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66789C-9AE7-4584-8370-5A48AC801C0A}"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B6FFB-20A2-41F7-800A-564E5EE17BF0}" type="slidenum">
              <a:rPr lang="en-US" smtClean="0"/>
              <a:t>‹#›</a:t>
            </a:fld>
            <a:endParaRPr lang="en-US"/>
          </a:p>
        </p:txBody>
      </p:sp>
    </p:spTree>
    <p:extLst>
      <p:ext uri="{BB962C8B-B14F-4D97-AF65-F5344CB8AC3E}">
        <p14:creationId xmlns:p14="http://schemas.microsoft.com/office/powerpoint/2010/main" val="388701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6789C-9AE7-4584-8370-5A48AC801C0A}" type="datetimeFigureOut">
              <a:rPr lang="en-US" smtClean="0"/>
              <a:t>12/10/2022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B6FFB-20A2-41F7-800A-564E5EE17BF0}" type="slidenum">
              <a:rPr lang="en-US" smtClean="0"/>
              <a:t>‹#›</a:t>
            </a:fld>
            <a:endParaRPr lang="en-US"/>
          </a:p>
        </p:txBody>
      </p:sp>
    </p:spTree>
    <p:extLst>
      <p:ext uri="{BB962C8B-B14F-4D97-AF65-F5344CB8AC3E}">
        <p14:creationId xmlns:p14="http://schemas.microsoft.com/office/powerpoint/2010/main" val="155669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F0"/>
                </a:solidFill>
              </a:rPr>
              <a:t>REACT COURSE OUTLINE</a:t>
            </a:r>
            <a:endParaRPr lang="en-US" b="1" dirty="0">
              <a:solidFill>
                <a:srgbClr val="00B0F0"/>
              </a:solidFill>
            </a:endParaRPr>
          </a:p>
        </p:txBody>
      </p:sp>
      <p:sp>
        <p:nvSpPr>
          <p:cNvPr id="3" name="Subtitle 2"/>
          <p:cNvSpPr>
            <a:spLocks noGrp="1"/>
          </p:cNvSpPr>
          <p:nvPr>
            <p:ph type="subTitle" idx="1"/>
          </p:nvPr>
        </p:nvSpPr>
        <p:spPr/>
        <p:txBody>
          <a:bodyPr/>
          <a:lstStyle/>
          <a:p>
            <a:pPr algn="r"/>
            <a:r>
              <a:rPr lang="en-US" b="1" i="1" dirty="0" smtClean="0">
                <a:solidFill>
                  <a:srgbClr val="FF0000"/>
                </a:solidFill>
                <a:latin typeface="Bahnschrift" panose="020B0502040204020203" pitchFamily="34" charset="0"/>
              </a:rPr>
              <a:t>Designed By :- </a:t>
            </a:r>
            <a:r>
              <a:rPr lang="en-US" b="1" i="1" dirty="0" err="1" smtClean="0">
                <a:solidFill>
                  <a:srgbClr val="FF0000"/>
                </a:solidFill>
                <a:latin typeface="Bahnschrift" panose="020B0502040204020203" pitchFamily="34" charset="0"/>
              </a:rPr>
              <a:t>Ahtesham</a:t>
            </a:r>
            <a:r>
              <a:rPr lang="en-US" b="1" i="1" dirty="0" smtClean="0">
                <a:solidFill>
                  <a:srgbClr val="FF0000"/>
                </a:solidFill>
                <a:latin typeface="Bahnschrift" panose="020B0502040204020203" pitchFamily="34" charset="0"/>
              </a:rPr>
              <a:t> </a:t>
            </a:r>
            <a:r>
              <a:rPr lang="en-US" b="1" i="1" dirty="0" err="1" smtClean="0">
                <a:solidFill>
                  <a:srgbClr val="FF0000"/>
                </a:solidFill>
                <a:latin typeface="Bahnschrift" panose="020B0502040204020203" pitchFamily="34" charset="0"/>
              </a:rPr>
              <a:t>Akram</a:t>
            </a:r>
            <a:endParaRPr lang="en-US" b="1" i="1"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val="113267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33834" y="994352"/>
            <a:ext cx="10515600" cy="4351338"/>
          </a:xfrm>
        </p:spPr>
        <p:txBody>
          <a:bodyPr/>
          <a:lstStyle/>
          <a:p>
            <a:pPr marL="0" indent="0">
              <a:buNone/>
            </a:pPr>
            <a:r>
              <a:rPr lang="en-US" dirty="0"/>
              <a:t>This approach of creating component called </a:t>
            </a:r>
            <a:r>
              <a:rPr lang="en-US" dirty="0" smtClean="0">
                <a:solidFill>
                  <a:srgbClr val="00B0F0"/>
                </a:solidFill>
              </a:rPr>
              <a:t>Class </a:t>
            </a:r>
            <a:r>
              <a:rPr lang="en-US" dirty="0">
                <a:solidFill>
                  <a:srgbClr val="00B0F0"/>
                </a:solidFill>
              </a:rPr>
              <a:t>Component</a:t>
            </a:r>
          </a:p>
          <a:p>
            <a:pPr marL="0" indent="0">
              <a:buNone/>
            </a:pPr>
            <a:endParaRPr lang="en-US" dirty="0"/>
          </a:p>
        </p:txBody>
      </p:sp>
      <p:pic>
        <p:nvPicPr>
          <p:cNvPr id="6" name="Content Placeholder 3"/>
          <p:cNvPicPr>
            <a:picLocks noChangeAspect="1"/>
          </p:cNvPicPr>
          <p:nvPr/>
        </p:nvPicPr>
        <p:blipFill>
          <a:blip r:embed="rId2"/>
          <a:stretch>
            <a:fillRect/>
          </a:stretch>
        </p:blipFill>
        <p:spPr>
          <a:xfrm>
            <a:off x="633834" y="1775547"/>
            <a:ext cx="10719966" cy="2159145"/>
          </a:xfrm>
          <a:prstGeom prst="rect">
            <a:avLst/>
          </a:prstGeom>
        </p:spPr>
      </p:pic>
    </p:spTree>
    <p:extLst>
      <p:ext uri="{BB962C8B-B14F-4D97-AF65-F5344CB8AC3E}">
        <p14:creationId xmlns:p14="http://schemas.microsoft.com/office/powerpoint/2010/main" val="192346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smtClean="0"/>
              <a:t>Style Our </a:t>
            </a:r>
            <a:r>
              <a:rPr lang="en-US" sz="6000" b="1" dirty="0"/>
              <a:t>C</a:t>
            </a:r>
            <a:r>
              <a:rPr lang="en-US" sz="6000" b="1" dirty="0" smtClean="0"/>
              <a:t>omponents</a:t>
            </a:r>
            <a:endParaRPr lang="en-US" sz="6000" b="1" dirty="0"/>
          </a:p>
        </p:txBody>
      </p:sp>
      <p:sp>
        <p:nvSpPr>
          <p:cNvPr id="3" name="Content Placeholder 2"/>
          <p:cNvSpPr>
            <a:spLocks noGrp="1"/>
          </p:cNvSpPr>
          <p:nvPr>
            <p:ph idx="1"/>
          </p:nvPr>
        </p:nvSpPr>
        <p:spPr/>
        <p:txBody>
          <a:bodyPr/>
          <a:lstStyle/>
          <a:p>
            <a:pPr marL="0" indent="0">
              <a:buNone/>
            </a:pPr>
            <a:r>
              <a:rPr lang="en-US" sz="2400" dirty="0" smtClean="0"/>
              <a:t>For styling, you can use mainly three approaches. Inline, External, using any third party packages. </a:t>
            </a:r>
          </a:p>
          <a:p>
            <a:pPr marL="0" indent="0">
              <a:buNone/>
            </a:pPr>
            <a:r>
              <a:rPr lang="en-US" sz="2400" b="1" dirty="0" smtClean="0"/>
              <a:t>Inline Styling:-</a:t>
            </a:r>
          </a:p>
          <a:p>
            <a:pPr marL="0" indent="0">
              <a:buNone/>
            </a:pPr>
            <a:endParaRPr lang="en-US" sz="2400" b="1"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3073270"/>
            <a:ext cx="8707582" cy="3103693"/>
          </a:xfrm>
          <a:prstGeom prst="rect">
            <a:avLst/>
          </a:prstGeom>
        </p:spPr>
      </p:pic>
    </p:spTree>
    <p:extLst>
      <p:ext uri="{BB962C8B-B14F-4D97-AF65-F5344CB8AC3E}">
        <p14:creationId xmlns:p14="http://schemas.microsoft.com/office/powerpoint/2010/main" val="234240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236" y="246206"/>
            <a:ext cx="10515600" cy="6417829"/>
          </a:xfrm>
        </p:spPr>
        <p:txBody>
          <a:bodyPr/>
          <a:lstStyle/>
          <a:p>
            <a:pPr marL="0" indent="0">
              <a:buNone/>
            </a:pPr>
            <a:r>
              <a:rPr lang="en-US" dirty="0" smtClean="0"/>
              <a:t>External CSS:- </a:t>
            </a:r>
          </a:p>
          <a:p>
            <a:pPr marL="0" indent="0">
              <a:buNone/>
            </a:pPr>
            <a:endParaRPr lang="en-US" dirty="0"/>
          </a:p>
        </p:txBody>
      </p:sp>
      <p:pic>
        <p:nvPicPr>
          <p:cNvPr id="4" name="Picture 3"/>
          <p:cNvPicPr>
            <a:picLocks noChangeAspect="1"/>
          </p:cNvPicPr>
          <p:nvPr/>
        </p:nvPicPr>
        <p:blipFill>
          <a:blip r:embed="rId2"/>
          <a:stretch>
            <a:fillRect/>
          </a:stretch>
        </p:blipFill>
        <p:spPr>
          <a:xfrm>
            <a:off x="644236" y="683203"/>
            <a:ext cx="10694618" cy="2586470"/>
          </a:xfrm>
          <a:prstGeom prst="rect">
            <a:avLst/>
          </a:prstGeom>
        </p:spPr>
      </p:pic>
      <p:pic>
        <p:nvPicPr>
          <p:cNvPr id="5" name="Picture 4"/>
          <p:cNvPicPr>
            <a:picLocks noChangeAspect="1"/>
          </p:cNvPicPr>
          <p:nvPr/>
        </p:nvPicPr>
        <p:blipFill>
          <a:blip r:embed="rId3"/>
          <a:stretch>
            <a:fillRect/>
          </a:stretch>
        </p:blipFill>
        <p:spPr>
          <a:xfrm>
            <a:off x="644236" y="3623542"/>
            <a:ext cx="10726183" cy="2375475"/>
          </a:xfrm>
          <a:prstGeom prst="rect">
            <a:avLst/>
          </a:prstGeom>
        </p:spPr>
      </p:pic>
    </p:spTree>
    <p:extLst>
      <p:ext uri="{BB962C8B-B14F-4D97-AF65-F5344CB8AC3E}">
        <p14:creationId xmlns:p14="http://schemas.microsoft.com/office/powerpoint/2010/main" val="141949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81093"/>
          </a:xfrm>
        </p:spPr>
        <p:txBody>
          <a:bodyPr>
            <a:noAutofit/>
          </a:bodyPr>
          <a:lstStyle/>
          <a:p>
            <a:pPr algn="ctr"/>
            <a:r>
              <a:rPr lang="en-US" sz="9800" dirty="0"/>
              <a:t>DAY </a:t>
            </a:r>
            <a:r>
              <a:rPr lang="en-US" sz="9800" dirty="0" smtClean="0"/>
              <a:t>03</a:t>
            </a:r>
            <a:endParaRPr lang="en-US" sz="9800" dirty="0"/>
          </a:p>
        </p:txBody>
      </p:sp>
      <p:sp>
        <p:nvSpPr>
          <p:cNvPr id="3" name="Content Placeholder 2"/>
          <p:cNvSpPr>
            <a:spLocks noGrp="1"/>
          </p:cNvSpPr>
          <p:nvPr>
            <p:ph idx="1"/>
          </p:nvPr>
        </p:nvSpPr>
        <p:spPr>
          <a:xfrm>
            <a:off x="838200" y="3127953"/>
            <a:ext cx="10515600" cy="2538557"/>
          </a:xfrm>
        </p:spPr>
        <p:txBody>
          <a:bodyPr>
            <a:normAutofit/>
          </a:bodyPr>
          <a:lstStyle/>
          <a:p>
            <a:r>
              <a:rPr lang="en-US" sz="3200" b="1" dirty="0" smtClean="0">
                <a:solidFill>
                  <a:srgbClr val="FF0000"/>
                </a:solidFill>
              </a:rPr>
              <a:t>State &amp; Props </a:t>
            </a:r>
          </a:p>
          <a:p>
            <a:r>
              <a:rPr lang="en-US" sz="3200" b="1" dirty="0" smtClean="0">
                <a:solidFill>
                  <a:srgbClr val="FF0000"/>
                </a:solidFill>
              </a:rPr>
              <a:t>Conditional Rendering </a:t>
            </a:r>
          </a:p>
          <a:p>
            <a:r>
              <a:rPr lang="en-US" sz="3200" b="1" dirty="0" smtClean="0">
                <a:solidFill>
                  <a:srgbClr val="FF0000"/>
                </a:solidFill>
              </a:rPr>
              <a:t>Project:- Implementation of UI Design with </a:t>
            </a:r>
            <a:r>
              <a:rPr lang="en-US" sz="3200" b="1" dirty="0" err="1" smtClean="0">
                <a:solidFill>
                  <a:srgbClr val="FF0000"/>
                </a:solidFill>
              </a:rPr>
              <a:t>ReactJS</a:t>
            </a:r>
            <a:endParaRPr lang="en-US" sz="3200" b="1" dirty="0">
              <a:solidFill>
                <a:srgbClr val="FF0000"/>
              </a:solidFill>
            </a:endParaRPr>
          </a:p>
        </p:txBody>
      </p:sp>
    </p:spTree>
    <p:extLst>
      <p:ext uri="{BB962C8B-B14F-4D97-AF65-F5344CB8AC3E}">
        <p14:creationId xmlns:p14="http://schemas.microsoft.com/office/powerpoint/2010/main" val="335072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State ?</a:t>
            </a:r>
            <a:endParaRPr lang="en-US" dirty="0"/>
          </a:p>
        </p:txBody>
      </p:sp>
      <p:sp>
        <p:nvSpPr>
          <p:cNvPr id="3" name="Content Placeholder 2"/>
          <p:cNvSpPr>
            <a:spLocks noGrp="1"/>
          </p:cNvSpPr>
          <p:nvPr>
            <p:ph idx="1"/>
          </p:nvPr>
        </p:nvSpPr>
        <p:spPr/>
        <p:txBody>
          <a:bodyPr/>
          <a:lstStyle/>
          <a:p>
            <a:pPr marL="0" indent="0">
              <a:buNone/>
            </a:pPr>
            <a:r>
              <a:rPr lang="en-US" sz="3600" b="1" dirty="0" smtClean="0">
                <a:solidFill>
                  <a:srgbClr val="FF0000"/>
                </a:solidFill>
              </a:rPr>
              <a:t>State:-</a:t>
            </a:r>
          </a:p>
          <a:p>
            <a:pPr marL="0" indent="0">
              <a:buNone/>
            </a:pPr>
            <a:r>
              <a:rPr lang="en-US" dirty="0" smtClean="0"/>
              <a:t>State is a special type of variable in React which update on </a:t>
            </a:r>
            <a:r>
              <a:rPr lang="en-US" dirty="0" err="1" smtClean="0"/>
              <a:t>realtime</a:t>
            </a:r>
            <a:r>
              <a:rPr lang="en-US" dirty="0" smtClean="0"/>
              <a:t> on the virtual DOM as compared to the normal </a:t>
            </a:r>
            <a:r>
              <a:rPr lang="en-US" dirty="0" err="1" smtClean="0"/>
              <a:t>javascript</a:t>
            </a:r>
            <a:r>
              <a:rPr lang="en-US" dirty="0" smtClean="0"/>
              <a:t> variable. For using this React provides us a hook called </a:t>
            </a:r>
            <a:r>
              <a:rPr lang="en-US" dirty="0" err="1" smtClean="0"/>
              <a:t>useState</a:t>
            </a:r>
            <a:r>
              <a:rPr lang="en-US" dirty="0" smtClean="0"/>
              <a:t>(). </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12643" y="3688339"/>
            <a:ext cx="9286693" cy="986223"/>
          </a:xfrm>
          <a:prstGeom prst="rect">
            <a:avLst/>
          </a:prstGeom>
        </p:spPr>
      </p:pic>
      <p:pic>
        <p:nvPicPr>
          <p:cNvPr id="5" name="Picture 4"/>
          <p:cNvPicPr>
            <a:picLocks noChangeAspect="1"/>
          </p:cNvPicPr>
          <p:nvPr/>
        </p:nvPicPr>
        <p:blipFill>
          <a:blip r:embed="rId3"/>
          <a:stretch>
            <a:fillRect/>
          </a:stretch>
        </p:blipFill>
        <p:spPr>
          <a:xfrm>
            <a:off x="712643" y="5064702"/>
            <a:ext cx="9286693" cy="952068"/>
          </a:xfrm>
          <a:prstGeom prst="rect">
            <a:avLst/>
          </a:prstGeom>
        </p:spPr>
      </p:pic>
    </p:spTree>
    <p:extLst>
      <p:ext uri="{BB962C8B-B14F-4D97-AF65-F5344CB8AC3E}">
        <p14:creationId xmlns:p14="http://schemas.microsoft.com/office/powerpoint/2010/main" val="51790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Task:-</a:t>
            </a:r>
            <a:endParaRPr lang="en-US" dirty="0"/>
          </a:p>
        </p:txBody>
      </p:sp>
      <p:sp>
        <p:nvSpPr>
          <p:cNvPr id="3" name="Content Placeholder 2"/>
          <p:cNvSpPr>
            <a:spLocks noGrp="1"/>
          </p:cNvSpPr>
          <p:nvPr>
            <p:ph idx="1"/>
          </p:nvPr>
        </p:nvSpPr>
        <p:spPr/>
        <p:txBody>
          <a:bodyPr/>
          <a:lstStyle/>
          <a:p>
            <a:pPr marL="0" indent="0">
              <a:buNone/>
            </a:pPr>
            <a:r>
              <a:rPr lang="en-US" dirty="0" smtClean="0"/>
              <a:t>Create a Counter Application using State </a:t>
            </a:r>
          </a:p>
          <a:p>
            <a:pPr marL="0" indent="0">
              <a:buNone/>
            </a:pPr>
            <a:endParaRPr lang="en-US" dirty="0"/>
          </a:p>
        </p:txBody>
      </p:sp>
    </p:spTree>
    <p:extLst>
      <p:ext uri="{BB962C8B-B14F-4D97-AF65-F5344CB8AC3E}">
        <p14:creationId xmlns:p14="http://schemas.microsoft.com/office/powerpoint/2010/main" val="201625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Props ?</a:t>
            </a:r>
            <a:endParaRPr lang="en-US" dirty="0"/>
          </a:p>
        </p:txBody>
      </p:sp>
      <p:sp>
        <p:nvSpPr>
          <p:cNvPr id="3" name="Content Placeholder 2"/>
          <p:cNvSpPr>
            <a:spLocks noGrp="1"/>
          </p:cNvSpPr>
          <p:nvPr>
            <p:ph idx="1"/>
          </p:nvPr>
        </p:nvSpPr>
        <p:spPr>
          <a:xfrm>
            <a:off x="838200" y="1416916"/>
            <a:ext cx="10515600" cy="5046229"/>
          </a:xfrm>
        </p:spPr>
        <p:txBody>
          <a:bodyPr/>
          <a:lstStyle/>
          <a:p>
            <a:pPr marL="0" indent="0">
              <a:buNone/>
            </a:pPr>
            <a:r>
              <a:rPr lang="en-US" sz="3600" b="1" dirty="0" smtClean="0">
                <a:solidFill>
                  <a:srgbClr val="FF0000"/>
                </a:solidFill>
              </a:rPr>
              <a:t>Props:-</a:t>
            </a:r>
          </a:p>
          <a:p>
            <a:pPr marL="0" indent="0">
              <a:buNone/>
            </a:pPr>
            <a:r>
              <a:rPr lang="en-US" dirty="0" smtClean="0"/>
              <a:t>React props are like function argument in </a:t>
            </a:r>
            <a:r>
              <a:rPr lang="en-US" dirty="0" err="1" smtClean="0"/>
              <a:t>javascript</a:t>
            </a:r>
            <a:r>
              <a:rPr lang="en-US" dirty="0" smtClean="0"/>
              <a:t>. Props get passed to the component (similar to function parameters) where state is managed within the component (similar to variables declared within a function )</a:t>
            </a: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736023" y="3962986"/>
            <a:ext cx="10022312" cy="840798"/>
          </a:xfrm>
          <a:prstGeom prst="rect">
            <a:avLst/>
          </a:prstGeom>
        </p:spPr>
      </p:pic>
      <p:pic>
        <p:nvPicPr>
          <p:cNvPr id="7" name="Picture 6"/>
          <p:cNvPicPr>
            <a:picLocks noChangeAspect="1"/>
          </p:cNvPicPr>
          <p:nvPr/>
        </p:nvPicPr>
        <p:blipFill>
          <a:blip r:embed="rId3"/>
          <a:stretch>
            <a:fillRect/>
          </a:stretch>
        </p:blipFill>
        <p:spPr>
          <a:xfrm>
            <a:off x="736023" y="4856744"/>
            <a:ext cx="10022312" cy="1322388"/>
          </a:xfrm>
          <a:prstGeom prst="rect">
            <a:avLst/>
          </a:prstGeom>
        </p:spPr>
      </p:pic>
    </p:spTree>
    <p:extLst>
      <p:ext uri="{BB962C8B-B14F-4D97-AF65-F5344CB8AC3E}">
        <p14:creationId xmlns:p14="http://schemas.microsoft.com/office/powerpoint/2010/main" val="71929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Conditional Rendering ?</a:t>
            </a:r>
            <a:endParaRPr lang="en-US" dirty="0"/>
          </a:p>
        </p:txBody>
      </p:sp>
      <p:sp>
        <p:nvSpPr>
          <p:cNvPr id="3" name="Content Placeholder 2"/>
          <p:cNvSpPr>
            <a:spLocks noGrp="1"/>
          </p:cNvSpPr>
          <p:nvPr>
            <p:ph idx="1"/>
          </p:nvPr>
        </p:nvSpPr>
        <p:spPr>
          <a:xfrm>
            <a:off x="838200" y="1416916"/>
            <a:ext cx="10515600" cy="5046229"/>
          </a:xfrm>
        </p:spPr>
        <p:txBody>
          <a:bodyPr/>
          <a:lstStyle/>
          <a:p>
            <a:pPr marL="0" indent="0">
              <a:buNone/>
            </a:pPr>
            <a:r>
              <a:rPr lang="en-US" sz="3600" b="1" dirty="0" smtClean="0">
                <a:solidFill>
                  <a:srgbClr val="FF0000"/>
                </a:solidFill>
              </a:rPr>
              <a:t>Conditional Rendering:-</a:t>
            </a:r>
          </a:p>
          <a:p>
            <a:pPr marL="0" indent="0">
              <a:buNone/>
            </a:pPr>
            <a:r>
              <a:rPr lang="en-US" dirty="0" smtClean="0"/>
              <a:t>Conditional Rendering works the same way just like condition work in JS. Use JS operators like </a:t>
            </a:r>
            <a:r>
              <a:rPr lang="en-US" b="1" dirty="0" smtClean="0">
                <a:solidFill>
                  <a:srgbClr val="00B0F0"/>
                </a:solidFill>
              </a:rPr>
              <a:t>if</a:t>
            </a:r>
            <a:r>
              <a:rPr lang="en-US" dirty="0" smtClean="0"/>
              <a:t> to create elements representing the current state and let React update the UI to match them</a:t>
            </a:r>
          </a:p>
          <a:p>
            <a:pPr marL="0" indent="0">
              <a:buNone/>
            </a:pPr>
            <a:r>
              <a:rPr lang="en-US" dirty="0" smtClean="0"/>
              <a:t>For </a:t>
            </a:r>
            <a:r>
              <a:rPr lang="en-US" dirty="0" err="1" smtClean="0"/>
              <a:t>Eg</a:t>
            </a:r>
            <a:r>
              <a:rPr lang="en-US" dirty="0" smtClean="0"/>
              <a:t>:- </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3821836"/>
            <a:ext cx="6878782" cy="2641309"/>
          </a:xfrm>
          <a:prstGeom prst="rect">
            <a:avLst/>
          </a:prstGeom>
        </p:spPr>
      </p:pic>
    </p:spTree>
    <p:extLst>
      <p:ext uri="{BB962C8B-B14F-4D97-AF65-F5344CB8AC3E}">
        <p14:creationId xmlns:p14="http://schemas.microsoft.com/office/powerpoint/2010/main" val="132547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83465" y="463046"/>
            <a:ext cx="10662518" cy="3028300"/>
          </a:xfrm>
          <a:prstGeom prst="rect">
            <a:avLst/>
          </a:prstGeom>
        </p:spPr>
      </p:pic>
    </p:spTree>
    <p:extLst>
      <p:ext uri="{BB962C8B-B14F-4D97-AF65-F5344CB8AC3E}">
        <p14:creationId xmlns:p14="http://schemas.microsoft.com/office/powerpoint/2010/main" val="214850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1492"/>
            <a:ext cx="10515600" cy="1717964"/>
          </a:xfrm>
        </p:spPr>
        <p:txBody>
          <a:bodyPr/>
          <a:lstStyle/>
          <a:p>
            <a:r>
              <a:rPr lang="en-US" b="1" i="1" u="sng" dirty="0" smtClean="0">
                <a:solidFill>
                  <a:srgbClr val="FF0000"/>
                </a:solidFill>
              </a:rPr>
              <a:t>Project</a:t>
            </a:r>
            <a:r>
              <a:rPr lang="en-US" dirty="0" smtClean="0"/>
              <a:t> :-</a:t>
            </a:r>
            <a:br>
              <a:rPr lang="en-US" dirty="0" smtClean="0"/>
            </a:br>
            <a:r>
              <a:rPr lang="en-US" dirty="0" smtClean="0"/>
              <a:t>		  </a:t>
            </a:r>
            <a:r>
              <a:rPr lang="en-US" b="1" i="1" u="sng" dirty="0" smtClean="0">
                <a:solidFill>
                  <a:srgbClr val="FF0000"/>
                </a:solidFill>
              </a:rPr>
              <a:t>Implement UI Design using </a:t>
            </a:r>
            <a:r>
              <a:rPr lang="en-US" b="1" i="1" u="sng" dirty="0" err="1" smtClean="0">
                <a:solidFill>
                  <a:srgbClr val="FF0000"/>
                </a:solidFill>
              </a:rPr>
              <a:t>ReactJS</a:t>
            </a:r>
            <a:endParaRPr lang="en-US" b="1" i="1" u="sng" dirty="0">
              <a:solidFill>
                <a:srgbClr val="FF0000"/>
              </a:solidFill>
            </a:endParaRPr>
          </a:p>
        </p:txBody>
      </p:sp>
    </p:spTree>
    <p:extLst>
      <p:ext uri="{BB962C8B-B14F-4D97-AF65-F5344CB8AC3E}">
        <p14:creationId xmlns:p14="http://schemas.microsoft.com/office/powerpoint/2010/main" val="97662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655166"/>
          </a:xfrm>
        </p:spPr>
        <p:txBody>
          <a:bodyPr>
            <a:normAutofit/>
          </a:bodyPr>
          <a:lstStyle/>
          <a:p>
            <a:pPr algn="ctr"/>
            <a:r>
              <a:rPr lang="en-US" sz="9800" dirty="0" smtClean="0"/>
              <a:t>DAY 01</a:t>
            </a:r>
            <a:endParaRPr lang="en-US" dirty="0"/>
          </a:p>
        </p:txBody>
      </p:sp>
      <p:sp>
        <p:nvSpPr>
          <p:cNvPr id="3" name="Content Placeholder 2"/>
          <p:cNvSpPr>
            <a:spLocks noGrp="1"/>
          </p:cNvSpPr>
          <p:nvPr>
            <p:ph idx="1"/>
          </p:nvPr>
        </p:nvSpPr>
        <p:spPr>
          <a:xfrm>
            <a:off x="838200" y="2906279"/>
            <a:ext cx="10515600" cy="2358448"/>
          </a:xfrm>
        </p:spPr>
        <p:txBody>
          <a:bodyPr>
            <a:normAutofit/>
          </a:bodyPr>
          <a:lstStyle/>
          <a:p>
            <a:r>
              <a:rPr lang="en-US" sz="3200" b="1" dirty="0" smtClean="0">
                <a:solidFill>
                  <a:srgbClr val="FF0000"/>
                </a:solidFill>
              </a:rPr>
              <a:t>Introduction To Modern React JS</a:t>
            </a:r>
          </a:p>
          <a:p>
            <a:r>
              <a:rPr lang="en-US" sz="3200" b="1" dirty="0" smtClean="0">
                <a:solidFill>
                  <a:srgbClr val="FF0000"/>
                </a:solidFill>
              </a:rPr>
              <a:t>React Dev Tools</a:t>
            </a:r>
          </a:p>
          <a:p>
            <a:r>
              <a:rPr lang="en-US" sz="3200" b="1" dirty="0" smtClean="0">
                <a:solidFill>
                  <a:srgbClr val="FF0000"/>
                </a:solidFill>
              </a:rPr>
              <a:t>Folder Structure in React JS</a:t>
            </a:r>
          </a:p>
          <a:p>
            <a:r>
              <a:rPr lang="en-US" sz="3200" b="1" dirty="0" smtClean="0">
                <a:solidFill>
                  <a:srgbClr val="FF0000"/>
                </a:solidFill>
              </a:rPr>
              <a:t>Concept of Virtual DOM</a:t>
            </a:r>
            <a:endParaRPr lang="en-US" sz="3200" b="1" dirty="0">
              <a:solidFill>
                <a:srgbClr val="FF0000"/>
              </a:solidFill>
            </a:endParaRPr>
          </a:p>
        </p:txBody>
      </p:sp>
    </p:spTree>
    <p:extLst>
      <p:ext uri="{BB962C8B-B14F-4D97-AF65-F5344CB8AC3E}">
        <p14:creationId xmlns:p14="http://schemas.microsoft.com/office/powerpoint/2010/main" val="370726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81093"/>
          </a:xfrm>
        </p:spPr>
        <p:txBody>
          <a:bodyPr>
            <a:noAutofit/>
          </a:bodyPr>
          <a:lstStyle/>
          <a:p>
            <a:pPr algn="ctr"/>
            <a:r>
              <a:rPr lang="en-US" sz="9800" dirty="0"/>
              <a:t>DAY </a:t>
            </a:r>
            <a:r>
              <a:rPr lang="en-US" sz="9800" dirty="0" smtClean="0"/>
              <a:t>04-05</a:t>
            </a:r>
            <a:endParaRPr lang="en-US" sz="9800" dirty="0"/>
          </a:p>
        </p:txBody>
      </p:sp>
      <p:sp>
        <p:nvSpPr>
          <p:cNvPr id="3" name="Content Placeholder 2"/>
          <p:cNvSpPr>
            <a:spLocks noGrp="1"/>
          </p:cNvSpPr>
          <p:nvPr>
            <p:ph idx="1"/>
          </p:nvPr>
        </p:nvSpPr>
        <p:spPr>
          <a:xfrm>
            <a:off x="838200" y="3127953"/>
            <a:ext cx="10515600" cy="2538557"/>
          </a:xfrm>
        </p:spPr>
        <p:txBody>
          <a:bodyPr>
            <a:normAutofit/>
          </a:bodyPr>
          <a:lstStyle/>
          <a:p>
            <a:r>
              <a:rPr lang="en-US" sz="3200" b="1" dirty="0" smtClean="0">
                <a:solidFill>
                  <a:srgbClr val="FF0000"/>
                </a:solidFill>
              </a:rPr>
              <a:t>Hooks </a:t>
            </a:r>
          </a:p>
          <a:p>
            <a:r>
              <a:rPr lang="en-US" sz="3200" b="1" dirty="0" smtClean="0">
                <a:solidFill>
                  <a:srgbClr val="FF0000"/>
                </a:solidFill>
              </a:rPr>
              <a:t>Events</a:t>
            </a:r>
          </a:p>
          <a:p>
            <a:r>
              <a:rPr lang="en-US" sz="3200" b="1" dirty="0" smtClean="0">
                <a:solidFill>
                  <a:srgbClr val="FF0000"/>
                </a:solidFill>
              </a:rPr>
              <a:t>Fragments</a:t>
            </a:r>
            <a:endParaRPr lang="en-US" sz="3200" b="1" dirty="0">
              <a:solidFill>
                <a:srgbClr val="FF0000"/>
              </a:solidFill>
            </a:endParaRPr>
          </a:p>
        </p:txBody>
      </p:sp>
    </p:spTree>
    <p:extLst>
      <p:ext uri="{BB962C8B-B14F-4D97-AF65-F5344CB8AC3E}">
        <p14:creationId xmlns:p14="http://schemas.microsoft.com/office/powerpoint/2010/main" val="2311871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3053"/>
            <a:ext cx="10515600" cy="1325563"/>
          </a:xfrm>
        </p:spPr>
        <p:txBody>
          <a:bodyPr/>
          <a:lstStyle/>
          <a:p>
            <a:r>
              <a:rPr lang="en-US" dirty="0" smtClean="0"/>
              <a:t>What are Hooks ?</a:t>
            </a:r>
            <a:endParaRPr lang="en-US" dirty="0"/>
          </a:p>
        </p:txBody>
      </p:sp>
      <p:sp>
        <p:nvSpPr>
          <p:cNvPr id="3" name="Content Placeholder 2"/>
          <p:cNvSpPr>
            <a:spLocks noGrp="1"/>
          </p:cNvSpPr>
          <p:nvPr>
            <p:ph idx="1"/>
          </p:nvPr>
        </p:nvSpPr>
        <p:spPr>
          <a:xfrm>
            <a:off x="838200" y="2192770"/>
            <a:ext cx="10515600" cy="2725593"/>
          </a:xfrm>
        </p:spPr>
        <p:txBody>
          <a:bodyPr>
            <a:normAutofit fontScale="92500" lnSpcReduction="20000"/>
          </a:bodyPr>
          <a:lstStyle/>
          <a:p>
            <a:pPr marL="0" indent="0">
              <a:buNone/>
            </a:pPr>
            <a:r>
              <a:rPr lang="en-US" sz="3600" b="1" dirty="0" smtClean="0">
                <a:solidFill>
                  <a:srgbClr val="FF0000"/>
                </a:solidFill>
              </a:rPr>
              <a:t>Hooks:-</a:t>
            </a:r>
          </a:p>
          <a:p>
            <a:pPr marL="0" indent="0">
              <a:buNone/>
            </a:pPr>
            <a:r>
              <a:rPr lang="en-US" dirty="0" smtClean="0"/>
              <a:t>A Hook is a special function that lets you perform some special tasks. They are start from the keyword </a:t>
            </a:r>
            <a:r>
              <a:rPr lang="en-US" b="1" dirty="0" smtClean="0">
                <a:solidFill>
                  <a:srgbClr val="00B0F0"/>
                </a:solidFill>
              </a:rPr>
              <a:t>use </a:t>
            </a:r>
            <a:r>
              <a:rPr lang="en-US" b="1" dirty="0" smtClean="0"/>
              <a:t>. </a:t>
            </a:r>
            <a:r>
              <a:rPr lang="en-US" dirty="0" smtClean="0"/>
              <a:t>Just like we studied </a:t>
            </a:r>
            <a:r>
              <a:rPr lang="en-US" b="1" dirty="0" err="1" smtClean="0"/>
              <a:t>useState</a:t>
            </a:r>
            <a:r>
              <a:rPr lang="en-US" b="1" dirty="0" smtClean="0"/>
              <a:t>() </a:t>
            </a:r>
            <a:r>
              <a:rPr lang="en-US" dirty="0" smtClean="0"/>
              <a:t>in a previous lecture.</a:t>
            </a:r>
          </a:p>
          <a:p>
            <a:pPr marL="0" indent="0">
              <a:buNone/>
            </a:pPr>
            <a:r>
              <a:rPr lang="en-US" b="1" dirty="0"/>
              <a:t>Note:-</a:t>
            </a:r>
          </a:p>
          <a:p>
            <a:pPr marL="0" indent="0">
              <a:buNone/>
            </a:pPr>
            <a:r>
              <a:rPr lang="en-US" b="1" dirty="0"/>
              <a:t>Don’t call Hooks inside loops, conditions, or nested functions.</a:t>
            </a:r>
            <a:r>
              <a:rPr lang="en-US" dirty="0"/>
              <a:t> Instead, always use Hooks at the top level of your React function,</a:t>
            </a:r>
            <a:endParaRPr lang="en-US" b="1" dirty="0">
              <a:solidFill>
                <a:srgbClr val="00B0F0"/>
              </a:solidFill>
            </a:endParaRPr>
          </a:p>
        </p:txBody>
      </p:sp>
    </p:spTree>
    <p:extLst>
      <p:ext uri="{BB962C8B-B14F-4D97-AF65-F5344CB8AC3E}">
        <p14:creationId xmlns:p14="http://schemas.microsoft.com/office/powerpoint/2010/main" val="221171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50" y="365125"/>
            <a:ext cx="10515600" cy="1325563"/>
          </a:xfrm>
        </p:spPr>
        <p:txBody>
          <a:bodyPr/>
          <a:lstStyle/>
          <a:p>
            <a:r>
              <a:rPr lang="en-US" b="1" dirty="0" err="1" smtClean="0">
                <a:solidFill>
                  <a:srgbClr val="FF0000"/>
                </a:solidFill>
              </a:rPr>
              <a:t>useEffect</a:t>
            </a:r>
            <a:r>
              <a:rPr lang="en-US" b="1" dirty="0" smtClean="0">
                <a:solidFill>
                  <a:srgbClr val="FF0000"/>
                </a:solidFill>
              </a:rPr>
              <a:t>()</a:t>
            </a:r>
            <a:endParaRPr lang="en-US" b="1" dirty="0">
              <a:solidFill>
                <a:srgbClr val="FF0000"/>
              </a:solidFill>
            </a:endParaRPr>
          </a:p>
        </p:txBody>
      </p:sp>
      <p:sp>
        <p:nvSpPr>
          <p:cNvPr id="3" name="Content Placeholder 2"/>
          <p:cNvSpPr>
            <a:spLocks noGrp="1"/>
          </p:cNvSpPr>
          <p:nvPr>
            <p:ph idx="1"/>
          </p:nvPr>
        </p:nvSpPr>
        <p:spPr>
          <a:xfrm>
            <a:off x="706583" y="1385455"/>
            <a:ext cx="11222182" cy="4791508"/>
          </a:xfrm>
        </p:spPr>
        <p:txBody>
          <a:bodyPr/>
          <a:lstStyle/>
          <a:p>
            <a:pPr marL="0" indent="0">
              <a:buNone/>
            </a:pPr>
            <a:r>
              <a:rPr lang="en-US" dirty="0" smtClean="0"/>
              <a:t>The </a:t>
            </a:r>
            <a:r>
              <a:rPr lang="en-US" b="1" dirty="0" err="1" smtClean="0"/>
              <a:t>useEffect</a:t>
            </a:r>
            <a:r>
              <a:rPr lang="en-US" b="1" dirty="0" smtClean="0"/>
              <a:t>() </a:t>
            </a:r>
            <a:r>
              <a:rPr lang="en-US" dirty="0" smtClean="0"/>
              <a:t>Hook allows you to perform side effects in your component. Some examples of side effects are:  fetching data, updating DOM directly, timers etc.</a:t>
            </a:r>
            <a:r>
              <a:rPr lang="en-US" dirty="0"/>
              <a:t> </a:t>
            </a:r>
            <a:r>
              <a:rPr lang="en-US" dirty="0" smtClean="0"/>
              <a:t>It takes two arguments: function &amp; dependency array </a:t>
            </a:r>
            <a:r>
              <a:rPr lang="en-US" b="1" dirty="0" smtClean="0"/>
              <a:t>(optional)</a:t>
            </a:r>
            <a:r>
              <a:rPr lang="en-US" dirty="0" smtClean="0"/>
              <a:t>. It has three cases</a:t>
            </a:r>
          </a:p>
          <a:p>
            <a:pPr marL="0" indent="0">
              <a:buNone/>
            </a:pPr>
            <a:endParaRPr lang="en-US" b="1" dirty="0" smtClean="0"/>
          </a:p>
        </p:txBody>
      </p:sp>
      <p:pic>
        <p:nvPicPr>
          <p:cNvPr id="4" name="Picture 3"/>
          <p:cNvPicPr>
            <a:picLocks noChangeAspect="1"/>
          </p:cNvPicPr>
          <p:nvPr/>
        </p:nvPicPr>
        <p:blipFill>
          <a:blip r:embed="rId2"/>
          <a:stretch>
            <a:fillRect/>
          </a:stretch>
        </p:blipFill>
        <p:spPr>
          <a:xfrm>
            <a:off x="706583" y="3033713"/>
            <a:ext cx="8146472" cy="2587703"/>
          </a:xfrm>
          <a:prstGeom prst="rect">
            <a:avLst/>
          </a:prstGeom>
        </p:spPr>
      </p:pic>
    </p:spTree>
    <p:extLst>
      <p:ext uri="{BB962C8B-B14F-4D97-AF65-F5344CB8AC3E}">
        <p14:creationId xmlns:p14="http://schemas.microsoft.com/office/powerpoint/2010/main" val="3428874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9603" y="299605"/>
            <a:ext cx="10285269" cy="2669674"/>
          </a:xfrm>
          <a:prstGeom prst="rect">
            <a:avLst/>
          </a:prstGeom>
        </p:spPr>
      </p:pic>
      <p:pic>
        <p:nvPicPr>
          <p:cNvPr id="5" name="Picture 4"/>
          <p:cNvPicPr>
            <a:picLocks noChangeAspect="1"/>
          </p:cNvPicPr>
          <p:nvPr/>
        </p:nvPicPr>
        <p:blipFill>
          <a:blip r:embed="rId3"/>
          <a:stretch>
            <a:fillRect/>
          </a:stretch>
        </p:blipFill>
        <p:spPr>
          <a:xfrm>
            <a:off x="299602" y="3270539"/>
            <a:ext cx="10285269" cy="2719404"/>
          </a:xfrm>
          <a:prstGeom prst="rect">
            <a:avLst/>
          </a:prstGeom>
        </p:spPr>
      </p:pic>
    </p:spTree>
    <p:extLst>
      <p:ext uri="{BB962C8B-B14F-4D97-AF65-F5344CB8AC3E}">
        <p14:creationId xmlns:p14="http://schemas.microsoft.com/office/powerpoint/2010/main" val="3074386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3" y="150222"/>
            <a:ext cx="10515600" cy="1325563"/>
          </a:xfrm>
        </p:spPr>
        <p:txBody>
          <a:bodyPr/>
          <a:lstStyle/>
          <a:p>
            <a:r>
              <a:rPr lang="en-US" b="1" dirty="0" err="1" smtClean="0">
                <a:solidFill>
                  <a:srgbClr val="FF0000"/>
                </a:solidFill>
              </a:rPr>
              <a:t>useRef</a:t>
            </a:r>
            <a:r>
              <a:rPr lang="en-US" b="1" dirty="0" smtClean="0">
                <a:solidFill>
                  <a:srgbClr val="FF0000"/>
                </a:solidFill>
              </a:rPr>
              <a:t>()</a:t>
            </a:r>
            <a:endParaRPr lang="en-US" b="1" dirty="0">
              <a:solidFill>
                <a:srgbClr val="FF0000"/>
              </a:solidFill>
            </a:endParaRPr>
          </a:p>
        </p:txBody>
      </p:sp>
      <p:sp>
        <p:nvSpPr>
          <p:cNvPr id="3" name="Content Placeholder 2"/>
          <p:cNvSpPr>
            <a:spLocks noGrp="1"/>
          </p:cNvSpPr>
          <p:nvPr>
            <p:ph idx="1"/>
          </p:nvPr>
        </p:nvSpPr>
        <p:spPr>
          <a:xfrm>
            <a:off x="651165" y="1109446"/>
            <a:ext cx="11222182" cy="1342809"/>
          </a:xfrm>
        </p:spPr>
        <p:txBody>
          <a:bodyPr/>
          <a:lstStyle/>
          <a:p>
            <a:pPr marL="0" indent="0">
              <a:buNone/>
            </a:pPr>
            <a:r>
              <a:rPr lang="en-US" dirty="0"/>
              <a:t>Refs are a special attribute that are available on all React components. They allow us to create a reference to a given element / </a:t>
            </a:r>
            <a:r>
              <a:rPr lang="en-US" dirty="0" smtClean="0"/>
              <a:t>component. They works same as we worked in JS to target the DOM elements</a:t>
            </a:r>
            <a:endParaRPr lang="en-US" b="1" dirty="0" smtClean="0"/>
          </a:p>
        </p:txBody>
      </p:sp>
      <p:pic>
        <p:nvPicPr>
          <p:cNvPr id="5" name="Picture 4"/>
          <p:cNvPicPr>
            <a:picLocks noChangeAspect="1"/>
          </p:cNvPicPr>
          <p:nvPr/>
        </p:nvPicPr>
        <p:blipFill>
          <a:blip r:embed="rId2"/>
          <a:stretch>
            <a:fillRect/>
          </a:stretch>
        </p:blipFill>
        <p:spPr>
          <a:xfrm>
            <a:off x="498763" y="2319543"/>
            <a:ext cx="11019062" cy="794182"/>
          </a:xfrm>
          <a:prstGeom prst="rect">
            <a:avLst/>
          </a:prstGeom>
        </p:spPr>
      </p:pic>
      <p:pic>
        <p:nvPicPr>
          <p:cNvPr id="6" name="Picture 5"/>
          <p:cNvPicPr>
            <a:picLocks noChangeAspect="1"/>
          </p:cNvPicPr>
          <p:nvPr/>
        </p:nvPicPr>
        <p:blipFill>
          <a:blip r:embed="rId3"/>
          <a:stretch>
            <a:fillRect/>
          </a:stretch>
        </p:blipFill>
        <p:spPr>
          <a:xfrm>
            <a:off x="498763" y="3180472"/>
            <a:ext cx="11019062" cy="3579856"/>
          </a:xfrm>
          <a:prstGeom prst="rect">
            <a:avLst/>
          </a:prstGeom>
        </p:spPr>
      </p:pic>
    </p:spTree>
    <p:extLst>
      <p:ext uri="{BB962C8B-B14F-4D97-AF65-F5344CB8AC3E}">
        <p14:creationId xmlns:p14="http://schemas.microsoft.com/office/powerpoint/2010/main" val="288420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544"/>
            <a:ext cx="10515600" cy="1325563"/>
          </a:xfrm>
        </p:spPr>
        <p:txBody>
          <a:bodyPr/>
          <a:lstStyle/>
          <a:p>
            <a:r>
              <a:rPr lang="en-US" dirty="0" smtClean="0"/>
              <a:t>Events Handling ?</a:t>
            </a:r>
            <a:endParaRPr lang="en-US" dirty="0"/>
          </a:p>
        </p:txBody>
      </p:sp>
      <p:sp>
        <p:nvSpPr>
          <p:cNvPr id="3" name="Content Placeholder 2"/>
          <p:cNvSpPr>
            <a:spLocks noGrp="1"/>
          </p:cNvSpPr>
          <p:nvPr>
            <p:ph idx="1"/>
          </p:nvPr>
        </p:nvSpPr>
        <p:spPr>
          <a:xfrm>
            <a:off x="838200" y="1416916"/>
            <a:ext cx="10515600" cy="5247120"/>
          </a:xfrm>
        </p:spPr>
        <p:txBody>
          <a:bodyPr>
            <a:normAutofit/>
          </a:bodyPr>
          <a:lstStyle/>
          <a:p>
            <a:pPr marL="0" indent="0">
              <a:buNone/>
            </a:pPr>
            <a:r>
              <a:rPr lang="en-US" sz="3600" b="1" dirty="0" err="1" smtClean="0">
                <a:solidFill>
                  <a:srgbClr val="FF0000"/>
                </a:solidFill>
              </a:rPr>
              <a:t>onChange</a:t>
            </a:r>
            <a:r>
              <a:rPr lang="en-US" sz="3600" b="1" dirty="0" smtClean="0">
                <a:solidFill>
                  <a:srgbClr val="FF0000"/>
                </a:solidFill>
              </a:rPr>
              <a:t>:-</a:t>
            </a:r>
          </a:p>
          <a:p>
            <a:pPr marL="0" indent="0">
              <a:buNone/>
            </a:pPr>
            <a:r>
              <a:rPr lang="en-US" dirty="0"/>
              <a:t>The </a:t>
            </a:r>
            <a:r>
              <a:rPr lang="en-US" dirty="0" err="1"/>
              <a:t>onChange</a:t>
            </a:r>
            <a:r>
              <a:rPr lang="en-US" dirty="0"/>
              <a:t> event in React </a:t>
            </a:r>
            <a:r>
              <a:rPr lang="en-US" b="1" dirty="0"/>
              <a:t>detects when the value of an input element changes</a:t>
            </a:r>
            <a:r>
              <a:rPr lang="en-US" dirty="0" smtClean="0"/>
              <a:t>.</a:t>
            </a:r>
          </a:p>
          <a:p>
            <a:pPr marL="0" indent="0">
              <a:buNone/>
            </a:pPr>
            <a:r>
              <a:rPr lang="en-US" sz="3600" b="1" dirty="0" err="1" smtClean="0">
                <a:solidFill>
                  <a:srgbClr val="FF0000"/>
                </a:solidFill>
              </a:rPr>
              <a:t>onClick</a:t>
            </a:r>
            <a:r>
              <a:rPr lang="en-US" sz="3600" b="1" dirty="0" smtClean="0">
                <a:solidFill>
                  <a:srgbClr val="FF0000"/>
                </a:solidFill>
              </a:rPr>
              <a:t>:-</a:t>
            </a:r>
            <a:endParaRPr lang="en-US" sz="3600" b="1" dirty="0">
              <a:solidFill>
                <a:srgbClr val="FF0000"/>
              </a:solidFill>
            </a:endParaRPr>
          </a:p>
          <a:p>
            <a:pPr marL="0" indent="0">
              <a:buNone/>
            </a:pPr>
            <a:r>
              <a:rPr lang="en-US" dirty="0" err="1"/>
              <a:t>onClick</a:t>
            </a:r>
            <a:r>
              <a:rPr lang="en-US" dirty="0"/>
              <a:t> event handler </a:t>
            </a:r>
            <a:r>
              <a:rPr lang="en-US" b="1" dirty="0"/>
              <a:t>enables you to call a function and trigger an action when a user clicks an element, such as a button, in your </a:t>
            </a:r>
            <a:r>
              <a:rPr lang="en-US" b="1" dirty="0" smtClean="0"/>
              <a:t>app</a:t>
            </a:r>
          </a:p>
          <a:p>
            <a:pPr marL="0" indent="0">
              <a:buNone/>
            </a:pPr>
            <a:r>
              <a:rPr lang="en-US" sz="3600" b="1" dirty="0" err="1" smtClean="0">
                <a:solidFill>
                  <a:srgbClr val="FF0000"/>
                </a:solidFill>
              </a:rPr>
              <a:t>onSubmit</a:t>
            </a:r>
            <a:r>
              <a:rPr lang="en-US" sz="3600" b="1" dirty="0" smtClean="0">
                <a:solidFill>
                  <a:srgbClr val="FF0000"/>
                </a:solidFill>
              </a:rPr>
              <a:t>:-</a:t>
            </a:r>
            <a:endParaRPr lang="en-US" sz="3600" b="1" dirty="0">
              <a:solidFill>
                <a:srgbClr val="FF0000"/>
              </a:solidFill>
            </a:endParaRPr>
          </a:p>
          <a:p>
            <a:pPr marL="0" indent="0">
              <a:buNone/>
            </a:pPr>
            <a:r>
              <a:rPr lang="en-US" dirty="0" err="1" smtClean="0"/>
              <a:t>onSubmit</a:t>
            </a:r>
            <a:r>
              <a:rPr lang="en-US" dirty="0" smtClean="0"/>
              <a:t> event </a:t>
            </a:r>
            <a:r>
              <a:rPr lang="en-US" dirty="0"/>
              <a:t>handler attached to the form submission </a:t>
            </a:r>
            <a:r>
              <a:rPr lang="en-US" dirty="0" smtClean="0"/>
              <a:t>event.</a:t>
            </a:r>
            <a:r>
              <a:rPr lang="en-US" dirty="0"/>
              <a:t> The </a:t>
            </a:r>
            <a:r>
              <a:rPr lang="en-US" dirty="0" err="1"/>
              <a:t>onsubmit</a:t>
            </a:r>
            <a:r>
              <a:rPr lang="en-US" dirty="0"/>
              <a:t> attribute </a:t>
            </a:r>
            <a:r>
              <a:rPr lang="en-US" b="1" dirty="0"/>
              <a:t>fires when a form is submitted</a:t>
            </a:r>
            <a:r>
              <a:rPr lang="en-US" dirty="0"/>
              <a:t>.</a:t>
            </a:r>
          </a:p>
          <a:p>
            <a:pPr marL="0" indent="0">
              <a:buNone/>
            </a:pPr>
            <a:r>
              <a:rPr lang="en-US" dirty="0"/>
              <a:t> </a:t>
            </a:r>
            <a:endParaRPr lang="en-US" b="1" dirty="0">
              <a:solidFill>
                <a:srgbClr val="00B0F0"/>
              </a:solidFill>
            </a:endParaRPr>
          </a:p>
        </p:txBody>
      </p:sp>
    </p:spTree>
    <p:extLst>
      <p:ext uri="{BB962C8B-B14F-4D97-AF65-F5344CB8AC3E}">
        <p14:creationId xmlns:p14="http://schemas.microsoft.com/office/powerpoint/2010/main" val="63852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544"/>
            <a:ext cx="10515600" cy="1325563"/>
          </a:xfrm>
        </p:spPr>
        <p:txBody>
          <a:bodyPr/>
          <a:lstStyle/>
          <a:p>
            <a:r>
              <a:rPr lang="en-US" dirty="0" smtClean="0"/>
              <a:t>React Fragment ?</a:t>
            </a:r>
            <a:endParaRPr lang="en-US" dirty="0"/>
          </a:p>
        </p:txBody>
      </p:sp>
      <p:sp>
        <p:nvSpPr>
          <p:cNvPr id="3" name="Content Placeholder 2"/>
          <p:cNvSpPr>
            <a:spLocks noGrp="1"/>
          </p:cNvSpPr>
          <p:nvPr>
            <p:ph idx="1"/>
          </p:nvPr>
        </p:nvSpPr>
        <p:spPr>
          <a:xfrm>
            <a:off x="838200" y="1416916"/>
            <a:ext cx="10515600" cy="5247120"/>
          </a:xfrm>
        </p:spPr>
        <p:txBody>
          <a:bodyPr>
            <a:normAutofit/>
          </a:bodyPr>
          <a:lstStyle/>
          <a:p>
            <a:pPr marL="0" indent="0">
              <a:buNone/>
            </a:pPr>
            <a:r>
              <a:rPr lang="en-US" b="1" dirty="0" smtClean="0">
                <a:solidFill>
                  <a:srgbClr val="FF0000"/>
                </a:solidFill>
              </a:rPr>
              <a:t>React Fragment:- </a:t>
            </a:r>
            <a:r>
              <a:rPr lang="en-US" dirty="0" smtClean="0"/>
              <a:t>	</a:t>
            </a:r>
          </a:p>
          <a:p>
            <a:pPr marL="0" indent="0">
              <a:buNone/>
            </a:pPr>
            <a:r>
              <a:rPr lang="en-US" dirty="0" smtClean="0"/>
              <a:t>React </a:t>
            </a:r>
            <a:r>
              <a:rPr lang="en-US" dirty="0"/>
              <a:t>Fragment is a feature in React that allows you to return multiple elements from a React component by allowing you to group a list of children without adding extra nodes to the </a:t>
            </a:r>
            <a:r>
              <a:rPr lang="en-US" dirty="0" smtClean="0"/>
              <a:t>DOM. To </a:t>
            </a:r>
            <a:r>
              <a:rPr lang="en-US" dirty="0"/>
              <a:t>return multiple elements from a React component, you'll need to wrap the element in a root element.</a:t>
            </a:r>
          </a:p>
          <a:p>
            <a:pPr marL="0" indent="0">
              <a:buNone/>
            </a:pPr>
            <a:endParaRPr lang="en-US" dirty="0"/>
          </a:p>
        </p:txBody>
      </p:sp>
    </p:spTree>
    <p:extLst>
      <p:ext uri="{BB962C8B-B14F-4D97-AF65-F5344CB8AC3E}">
        <p14:creationId xmlns:p14="http://schemas.microsoft.com/office/powerpoint/2010/main" val="3492556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61652" y="108672"/>
            <a:ext cx="7280565" cy="2742510"/>
          </a:xfrm>
          <a:prstGeom prst="rect">
            <a:avLst/>
          </a:prstGeom>
        </p:spPr>
      </p:pic>
      <p:pic>
        <p:nvPicPr>
          <p:cNvPr id="8" name="Picture 7"/>
          <p:cNvPicPr>
            <a:picLocks noChangeAspect="1"/>
          </p:cNvPicPr>
          <p:nvPr/>
        </p:nvPicPr>
        <p:blipFill>
          <a:blip r:embed="rId3"/>
          <a:stretch>
            <a:fillRect/>
          </a:stretch>
        </p:blipFill>
        <p:spPr>
          <a:xfrm>
            <a:off x="1330683" y="3968894"/>
            <a:ext cx="7542501" cy="2522792"/>
          </a:xfrm>
          <a:prstGeom prst="rect">
            <a:avLst/>
          </a:prstGeom>
        </p:spPr>
      </p:pic>
      <p:sp>
        <p:nvSpPr>
          <p:cNvPr id="9" name="TextBox 8"/>
          <p:cNvSpPr txBox="1"/>
          <p:nvPr/>
        </p:nvSpPr>
        <p:spPr>
          <a:xfrm>
            <a:off x="2978727" y="2978727"/>
            <a:ext cx="3602182" cy="769441"/>
          </a:xfrm>
          <a:prstGeom prst="rect">
            <a:avLst/>
          </a:prstGeom>
          <a:noFill/>
        </p:spPr>
        <p:txBody>
          <a:bodyPr wrap="square" rtlCol="0">
            <a:spAutoFit/>
          </a:bodyPr>
          <a:lstStyle/>
          <a:p>
            <a:pPr algn="ctr"/>
            <a:r>
              <a:rPr lang="en-US" sz="4400" dirty="0" smtClean="0">
                <a:solidFill>
                  <a:srgbClr val="FF0000"/>
                </a:solidFill>
              </a:rPr>
              <a:t>OR</a:t>
            </a:r>
            <a:endParaRPr lang="en-US" dirty="0">
              <a:solidFill>
                <a:srgbClr val="FF0000"/>
              </a:solidFill>
            </a:endParaRPr>
          </a:p>
        </p:txBody>
      </p:sp>
    </p:spTree>
    <p:extLst>
      <p:ext uri="{BB962C8B-B14F-4D97-AF65-F5344CB8AC3E}">
        <p14:creationId xmlns:p14="http://schemas.microsoft.com/office/powerpoint/2010/main" val="295778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81093"/>
          </a:xfrm>
        </p:spPr>
        <p:txBody>
          <a:bodyPr>
            <a:noAutofit/>
          </a:bodyPr>
          <a:lstStyle/>
          <a:p>
            <a:pPr algn="ctr"/>
            <a:r>
              <a:rPr lang="en-US" sz="9800" dirty="0"/>
              <a:t>DAY </a:t>
            </a:r>
            <a:r>
              <a:rPr lang="en-US" sz="9800" dirty="0" smtClean="0"/>
              <a:t>06-07</a:t>
            </a:r>
            <a:endParaRPr lang="en-US" sz="9800" dirty="0"/>
          </a:p>
        </p:txBody>
      </p:sp>
      <p:sp>
        <p:nvSpPr>
          <p:cNvPr id="3" name="Content Placeholder 2"/>
          <p:cNvSpPr>
            <a:spLocks noGrp="1"/>
          </p:cNvSpPr>
          <p:nvPr>
            <p:ph idx="1"/>
          </p:nvPr>
        </p:nvSpPr>
        <p:spPr>
          <a:xfrm>
            <a:off x="838200" y="3127953"/>
            <a:ext cx="10515600" cy="2538557"/>
          </a:xfrm>
        </p:spPr>
        <p:txBody>
          <a:bodyPr>
            <a:normAutofit/>
          </a:bodyPr>
          <a:lstStyle/>
          <a:p>
            <a:r>
              <a:rPr lang="en-US" sz="3200" b="1" dirty="0" smtClean="0">
                <a:solidFill>
                  <a:srgbClr val="FF0000"/>
                </a:solidFill>
              </a:rPr>
              <a:t>Asynchronous </a:t>
            </a:r>
            <a:r>
              <a:rPr lang="en-US" sz="3200" b="1" dirty="0" err="1" smtClean="0">
                <a:solidFill>
                  <a:srgbClr val="FF0000"/>
                </a:solidFill>
              </a:rPr>
              <a:t>Programmming</a:t>
            </a:r>
            <a:endParaRPr lang="en-US" sz="3200" b="1" dirty="0" smtClean="0">
              <a:solidFill>
                <a:srgbClr val="FF0000"/>
              </a:solidFill>
            </a:endParaRPr>
          </a:p>
          <a:p>
            <a:r>
              <a:rPr lang="en-US" sz="3200" b="1" dirty="0" smtClean="0">
                <a:solidFill>
                  <a:srgbClr val="FF0000"/>
                </a:solidFill>
              </a:rPr>
              <a:t>API Integration</a:t>
            </a:r>
          </a:p>
          <a:p>
            <a:r>
              <a:rPr lang="en-US" sz="3200" b="1" dirty="0" smtClean="0">
                <a:solidFill>
                  <a:srgbClr val="FF0000"/>
                </a:solidFill>
              </a:rPr>
              <a:t>Project:- Implementation of UI Design with </a:t>
            </a:r>
            <a:r>
              <a:rPr lang="en-US" sz="3200" b="1" dirty="0" err="1" smtClean="0">
                <a:solidFill>
                  <a:srgbClr val="FF0000"/>
                </a:solidFill>
              </a:rPr>
              <a:t>ReactJS</a:t>
            </a:r>
            <a:endParaRPr lang="en-US" sz="3200" b="1" dirty="0">
              <a:solidFill>
                <a:srgbClr val="FF0000"/>
              </a:solidFill>
            </a:endParaRPr>
          </a:p>
        </p:txBody>
      </p:sp>
    </p:spTree>
    <p:extLst>
      <p:ext uri="{BB962C8B-B14F-4D97-AF65-F5344CB8AC3E}">
        <p14:creationId xmlns:p14="http://schemas.microsoft.com/office/powerpoint/2010/main" val="2488136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Asynchronous ?</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Asynchronous Programming:- </a:t>
            </a:r>
            <a:endParaRPr lang="en-US" dirty="0" smtClean="0"/>
          </a:p>
          <a:p>
            <a:pPr marL="0" indent="0">
              <a:buNone/>
            </a:pPr>
            <a:r>
              <a:rPr lang="en-US" dirty="0" smtClean="0"/>
              <a:t>		In </a:t>
            </a:r>
            <a:r>
              <a:rPr lang="en-US" dirty="0"/>
              <a:t>computer programming, asynchronous operation means that </a:t>
            </a:r>
            <a:r>
              <a:rPr lang="en-US" b="1" dirty="0"/>
              <a:t>a process operates independently of other processes</a:t>
            </a:r>
            <a:r>
              <a:rPr lang="en-US" dirty="0"/>
              <a:t>, whereas synchronous operation means that the process runs only as a result of some other process being completed or handed off.</a:t>
            </a:r>
          </a:p>
        </p:txBody>
      </p:sp>
    </p:spTree>
    <p:extLst>
      <p:ext uri="{BB962C8B-B14F-4D97-AF65-F5344CB8AC3E}">
        <p14:creationId xmlns:p14="http://schemas.microsoft.com/office/powerpoint/2010/main" val="398952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MODERN REACT JS</a:t>
            </a:r>
            <a:endParaRPr lang="en-US" dirty="0"/>
          </a:p>
        </p:txBody>
      </p:sp>
      <p:sp>
        <p:nvSpPr>
          <p:cNvPr id="3" name="Content Placeholder 2"/>
          <p:cNvSpPr>
            <a:spLocks noGrp="1"/>
          </p:cNvSpPr>
          <p:nvPr>
            <p:ph idx="1"/>
          </p:nvPr>
        </p:nvSpPr>
        <p:spPr/>
        <p:txBody>
          <a:bodyPr/>
          <a:lstStyle/>
          <a:p>
            <a:pPr marL="0" indent="0">
              <a:buNone/>
            </a:pPr>
            <a:r>
              <a:rPr lang="en-US" sz="3200" b="1" dirty="0" smtClean="0">
                <a:solidFill>
                  <a:srgbClr val="FF0000"/>
                </a:solidFill>
              </a:rPr>
              <a:t>Why React ?</a:t>
            </a:r>
            <a:endParaRPr lang="en-US" sz="3200" dirty="0" smtClean="0"/>
          </a:p>
          <a:p>
            <a:pPr marL="0" indent="0">
              <a:lnSpc>
                <a:spcPct val="100000"/>
              </a:lnSpc>
              <a:buNone/>
            </a:pPr>
            <a:r>
              <a:rPr lang="en-US" sz="2400" dirty="0" smtClean="0"/>
              <a:t>React is a JavaScript library for building user interfaces. React was first created by Jordan Walke, a software engineer at Facebook. It was incorporated into Facebook’s newsfeed in 2011 and later on Instagram when it was acquired by Facebook in 2012. At JSConf 2013, React was made open source, and it joined the crowded category of UI libraries like jQuery, Angular, Dojo, Meteor, and others </a:t>
            </a:r>
            <a:endParaRPr lang="en-US" sz="2400" dirty="0"/>
          </a:p>
        </p:txBody>
      </p:sp>
    </p:spTree>
    <p:extLst>
      <p:ext uri="{BB962C8B-B14F-4D97-AF65-F5344CB8AC3E}">
        <p14:creationId xmlns:p14="http://schemas.microsoft.com/office/powerpoint/2010/main" val="1776592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What is API Integration ? </a:t>
            </a:r>
            <a:endParaRPr lang="en-US" dirty="0"/>
          </a:p>
        </p:txBody>
      </p:sp>
      <p:sp>
        <p:nvSpPr>
          <p:cNvPr id="3" name="Content Placeholder 2"/>
          <p:cNvSpPr>
            <a:spLocks noGrp="1"/>
          </p:cNvSpPr>
          <p:nvPr>
            <p:ph idx="1"/>
          </p:nvPr>
        </p:nvSpPr>
        <p:spPr>
          <a:xfrm>
            <a:off x="838200" y="1219200"/>
            <a:ext cx="10515600" cy="4957763"/>
          </a:xfrm>
        </p:spPr>
        <p:txBody>
          <a:bodyPr/>
          <a:lstStyle/>
          <a:p>
            <a:pPr marL="0" indent="0">
              <a:buNone/>
            </a:pPr>
            <a:r>
              <a:rPr lang="en-US" b="1" dirty="0" smtClean="0">
                <a:solidFill>
                  <a:srgbClr val="FF0000"/>
                </a:solidFill>
              </a:rPr>
              <a:t>API :-</a:t>
            </a:r>
          </a:p>
          <a:p>
            <a:pPr marL="0" indent="0">
              <a:buNone/>
            </a:pPr>
            <a:r>
              <a:rPr lang="en-US" dirty="0"/>
              <a:t>	</a:t>
            </a:r>
            <a:r>
              <a:rPr lang="en-US" dirty="0" smtClean="0"/>
              <a:t>API stands for (</a:t>
            </a:r>
            <a:r>
              <a:rPr lang="en-US" b="1" dirty="0" smtClean="0"/>
              <a:t>Application Programming Interface). </a:t>
            </a:r>
            <a:r>
              <a:rPr lang="en-US" dirty="0"/>
              <a:t>APIs are mechanisms that enable two software components to communicate with each other using a set of definitions and </a:t>
            </a:r>
            <a:r>
              <a:rPr lang="en-US" dirty="0" smtClean="0"/>
              <a:t>rules called Protocol. It is basically a request that perform communication between client side and server side . </a:t>
            </a:r>
            <a:endParaRPr lang="en-US" b="1" dirty="0"/>
          </a:p>
        </p:txBody>
      </p:sp>
    </p:spTree>
    <p:extLst>
      <p:ext uri="{BB962C8B-B14F-4D97-AF65-F5344CB8AC3E}">
        <p14:creationId xmlns:p14="http://schemas.microsoft.com/office/powerpoint/2010/main" val="1932972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b="1" dirty="0" smtClean="0">
                <a:solidFill>
                  <a:srgbClr val="FF0000"/>
                </a:solidFill>
              </a:rPr>
              <a:t>API INTEGRATION:- </a:t>
            </a:r>
            <a:endParaRPr lang="en-US" dirty="0"/>
          </a:p>
        </p:txBody>
      </p:sp>
      <p:pic>
        <p:nvPicPr>
          <p:cNvPr id="4" name="Content Placeholder 3"/>
          <p:cNvPicPr>
            <a:picLocks noGrp="1" noChangeAspect="1"/>
          </p:cNvPicPr>
          <p:nvPr>
            <p:ph idx="1"/>
          </p:nvPr>
        </p:nvPicPr>
        <p:blipFill>
          <a:blip r:embed="rId2"/>
          <a:stretch>
            <a:fillRect/>
          </a:stretch>
        </p:blipFill>
        <p:spPr>
          <a:xfrm>
            <a:off x="593003" y="1011382"/>
            <a:ext cx="11003252" cy="5544905"/>
          </a:xfrm>
          <a:prstGeom prst="rect">
            <a:avLst/>
          </a:prstGeom>
        </p:spPr>
      </p:pic>
    </p:spTree>
    <p:extLst>
      <p:ext uri="{BB962C8B-B14F-4D97-AF65-F5344CB8AC3E}">
        <p14:creationId xmlns:p14="http://schemas.microsoft.com/office/powerpoint/2010/main" val="752818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81093"/>
          </a:xfrm>
        </p:spPr>
        <p:txBody>
          <a:bodyPr>
            <a:noAutofit/>
          </a:bodyPr>
          <a:lstStyle/>
          <a:p>
            <a:pPr algn="ctr"/>
            <a:r>
              <a:rPr lang="en-US" sz="9800" dirty="0"/>
              <a:t>DAY </a:t>
            </a:r>
            <a:r>
              <a:rPr lang="en-US" sz="9800" dirty="0" smtClean="0"/>
              <a:t>08-09</a:t>
            </a:r>
            <a:endParaRPr lang="en-US" sz="9800" dirty="0"/>
          </a:p>
        </p:txBody>
      </p:sp>
      <p:sp>
        <p:nvSpPr>
          <p:cNvPr id="3" name="Content Placeholder 2"/>
          <p:cNvSpPr>
            <a:spLocks noGrp="1"/>
          </p:cNvSpPr>
          <p:nvPr>
            <p:ph idx="1"/>
          </p:nvPr>
        </p:nvSpPr>
        <p:spPr>
          <a:xfrm>
            <a:off x="457200" y="3127953"/>
            <a:ext cx="11222182" cy="2538557"/>
          </a:xfrm>
        </p:spPr>
        <p:txBody>
          <a:bodyPr>
            <a:normAutofit/>
          </a:bodyPr>
          <a:lstStyle/>
          <a:p>
            <a:r>
              <a:rPr lang="en-US" sz="3200" b="1" dirty="0" smtClean="0">
                <a:solidFill>
                  <a:srgbClr val="FF0000"/>
                </a:solidFill>
              </a:rPr>
              <a:t>Routing </a:t>
            </a:r>
          </a:p>
          <a:p>
            <a:r>
              <a:rPr lang="en-US" sz="3200" b="1" dirty="0" smtClean="0">
                <a:solidFill>
                  <a:srgbClr val="FF0000"/>
                </a:solidFill>
              </a:rPr>
              <a:t>Public, Private, Nested, Dynamic Routing</a:t>
            </a:r>
          </a:p>
          <a:p>
            <a:r>
              <a:rPr lang="en-US" sz="3200" b="1" dirty="0" smtClean="0">
                <a:solidFill>
                  <a:srgbClr val="FF0000"/>
                </a:solidFill>
              </a:rPr>
              <a:t>Project:- Ecommerce Web App with API Integration &amp; Routing</a:t>
            </a:r>
            <a:endParaRPr lang="en-US" sz="3200" b="1" dirty="0">
              <a:solidFill>
                <a:srgbClr val="FF0000"/>
              </a:solidFill>
            </a:endParaRPr>
          </a:p>
        </p:txBody>
      </p:sp>
    </p:spTree>
    <p:extLst>
      <p:ext uri="{BB962C8B-B14F-4D97-AF65-F5344CB8AC3E}">
        <p14:creationId xmlns:p14="http://schemas.microsoft.com/office/powerpoint/2010/main" val="3335574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What is </a:t>
            </a:r>
            <a:r>
              <a:rPr lang="en-US" dirty="0" smtClean="0"/>
              <a:t>Routing </a:t>
            </a:r>
            <a:r>
              <a:rPr lang="en-US" dirty="0" smtClean="0"/>
              <a:t>? </a:t>
            </a:r>
            <a:endParaRPr lang="en-US" dirty="0"/>
          </a:p>
        </p:txBody>
      </p:sp>
      <p:sp>
        <p:nvSpPr>
          <p:cNvPr id="3" name="Content Placeholder 2"/>
          <p:cNvSpPr>
            <a:spLocks noGrp="1"/>
          </p:cNvSpPr>
          <p:nvPr>
            <p:ph idx="1"/>
          </p:nvPr>
        </p:nvSpPr>
        <p:spPr>
          <a:xfrm>
            <a:off x="838200" y="1219200"/>
            <a:ext cx="10515600" cy="4957763"/>
          </a:xfrm>
        </p:spPr>
        <p:txBody>
          <a:bodyPr/>
          <a:lstStyle/>
          <a:p>
            <a:pPr marL="0" indent="0">
              <a:buNone/>
            </a:pPr>
            <a:r>
              <a:rPr lang="en-US" b="1" dirty="0" smtClean="0">
                <a:solidFill>
                  <a:srgbClr val="FF0000"/>
                </a:solidFill>
              </a:rPr>
              <a:t>ROUTING </a:t>
            </a:r>
            <a:r>
              <a:rPr lang="en-US" b="1" dirty="0" smtClean="0">
                <a:solidFill>
                  <a:srgbClr val="FF0000"/>
                </a:solidFill>
              </a:rPr>
              <a:t>:-</a:t>
            </a:r>
          </a:p>
          <a:p>
            <a:pPr marL="0" indent="0">
              <a:buNone/>
            </a:pPr>
            <a:r>
              <a:rPr lang="en-US" dirty="0"/>
              <a:t>	</a:t>
            </a:r>
            <a:r>
              <a:rPr lang="en-US" dirty="0"/>
              <a:t> In web application, Routing is a process of binding a web URL to a specific resource in the web application. In React, it is </a:t>
            </a:r>
            <a:r>
              <a:rPr lang="en-US" b="1" dirty="0"/>
              <a:t>binding an URL to a component</a:t>
            </a:r>
            <a:r>
              <a:rPr lang="en-US" dirty="0" smtClean="0"/>
              <a:t>. We use a third party library called React Router DOM for implementing Routing. </a:t>
            </a:r>
          </a:p>
          <a:p>
            <a:pPr marL="0" indent="0">
              <a:buNone/>
            </a:pPr>
            <a:r>
              <a:rPr lang="en-US" b="1" dirty="0" smtClean="0">
                <a:solidFill>
                  <a:srgbClr val="FF0000"/>
                </a:solidFill>
              </a:rPr>
              <a:t>Installation of React Router DOM:-</a:t>
            </a:r>
          </a:p>
          <a:p>
            <a:pPr marL="0" indent="0">
              <a:buNone/>
            </a:pPr>
            <a:r>
              <a:rPr lang="en-US" b="1" dirty="0" err="1" smtClean="0"/>
              <a:t>npm</a:t>
            </a:r>
            <a:r>
              <a:rPr lang="en-US" b="1" dirty="0" smtClean="0"/>
              <a:t> </a:t>
            </a:r>
            <a:r>
              <a:rPr lang="en-US" b="1" dirty="0" err="1" smtClean="0"/>
              <a:t>i</a:t>
            </a:r>
            <a:r>
              <a:rPr lang="en-US" b="1" dirty="0" smtClean="0"/>
              <a:t> react-router-</a:t>
            </a:r>
            <a:r>
              <a:rPr lang="en-US" b="1" dirty="0" err="1" smtClean="0"/>
              <a:t>dom</a:t>
            </a:r>
            <a:endParaRPr lang="en-US" b="1" dirty="0"/>
          </a:p>
        </p:txBody>
      </p:sp>
    </p:spTree>
    <p:extLst>
      <p:ext uri="{BB962C8B-B14F-4D97-AF65-F5344CB8AC3E}">
        <p14:creationId xmlns:p14="http://schemas.microsoft.com/office/powerpoint/2010/main" val="1030587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153" y="240435"/>
            <a:ext cx="10515600" cy="729384"/>
          </a:xfrm>
        </p:spPr>
        <p:txBody>
          <a:bodyPr/>
          <a:lstStyle/>
          <a:p>
            <a:r>
              <a:rPr lang="en-US" dirty="0" smtClean="0"/>
              <a:t>Syntax:-</a:t>
            </a:r>
            <a:endParaRPr lang="en-US" dirty="0"/>
          </a:p>
        </p:txBody>
      </p:sp>
      <p:pic>
        <p:nvPicPr>
          <p:cNvPr id="4" name="Picture 3"/>
          <p:cNvPicPr>
            <a:picLocks noChangeAspect="1"/>
          </p:cNvPicPr>
          <p:nvPr/>
        </p:nvPicPr>
        <p:blipFill>
          <a:blip r:embed="rId2"/>
          <a:stretch>
            <a:fillRect/>
          </a:stretch>
        </p:blipFill>
        <p:spPr>
          <a:xfrm>
            <a:off x="664152" y="858983"/>
            <a:ext cx="9726757" cy="5828630"/>
          </a:xfrm>
          <a:prstGeom prst="rect">
            <a:avLst/>
          </a:prstGeom>
        </p:spPr>
      </p:pic>
    </p:spTree>
    <p:extLst>
      <p:ext uri="{BB962C8B-B14F-4D97-AF65-F5344CB8AC3E}">
        <p14:creationId xmlns:p14="http://schemas.microsoft.com/office/powerpoint/2010/main" val="2726581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10515600" cy="4957763"/>
          </a:xfrm>
        </p:spPr>
        <p:txBody>
          <a:bodyPr/>
          <a:lstStyle/>
          <a:p>
            <a:pPr marL="0" indent="0">
              <a:buNone/>
            </a:pPr>
            <a:r>
              <a:rPr lang="en-US" b="1" dirty="0" smtClean="0">
                <a:solidFill>
                  <a:srgbClr val="FF0000"/>
                </a:solidFill>
              </a:rPr>
              <a:t>Dynamic Routing:-</a:t>
            </a:r>
            <a:endParaRPr lang="en-US" b="1" dirty="0" smtClean="0">
              <a:solidFill>
                <a:srgbClr val="FF0000"/>
              </a:solidFill>
            </a:endParaRPr>
          </a:p>
          <a:p>
            <a:pPr marL="0" indent="0">
              <a:buNone/>
            </a:pPr>
            <a:r>
              <a:rPr lang="en-US" dirty="0"/>
              <a:t>	</a:t>
            </a:r>
            <a:endParaRPr lang="en-US" b="1" dirty="0" smtClean="0">
              <a:solidFill>
                <a:srgbClr val="FF0000"/>
              </a:solidFill>
            </a:endParaRPr>
          </a:p>
        </p:txBody>
      </p:sp>
      <p:pic>
        <p:nvPicPr>
          <p:cNvPr id="6" name="Picture 5"/>
          <p:cNvPicPr>
            <a:picLocks noChangeAspect="1"/>
          </p:cNvPicPr>
          <p:nvPr/>
        </p:nvPicPr>
        <p:blipFill>
          <a:blip r:embed="rId2"/>
          <a:stretch>
            <a:fillRect/>
          </a:stretch>
        </p:blipFill>
        <p:spPr>
          <a:xfrm>
            <a:off x="838200" y="2242703"/>
            <a:ext cx="9436668" cy="1636569"/>
          </a:xfrm>
          <a:prstGeom prst="rect">
            <a:avLst/>
          </a:prstGeom>
        </p:spPr>
      </p:pic>
    </p:spTree>
    <p:extLst>
      <p:ext uri="{BB962C8B-B14F-4D97-AF65-F5344CB8AC3E}">
        <p14:creationId xmlns:p14="http://schemas.microsoft.com/office/powerpoint/2010/main" val="762261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400" b="1" dirty="0" smtClean="0">
                <a:solidFill>
                  <a:srgbClr val="FF0000"/>
                </a:solidFill>
              </a:rPr>
              <a:t>Project:-</a:t>
            </a:r>
          </a:p>
          <a:p>
            <a:pPr marL="0" indent="0">
              <a:buNone/>
            </a:pPr>
            <a:r>
              <a:rPr lang="en-US" dirty="0"/>
              <a:t>	</a:t>
            </a:r>
            <a:r>
              <a:rPr lang="en-US" sz="4000" b="1" dirty="0">
                <a:solidFill>
                  <a:srgbClr val="FF0000"/>
                </a:solidFill>
              </a:rPr>
              <a:t>Ecommerce Web App with API Integration</a:t>
            </a:r>
            <a:endParaRPr lang="en-US" sz="4000" b="1" dirty="0">
              <a:solidFill>
                <a:srgbClr val="FF0000"/>
              </a:solidFill>
            </a:endParaRPr>
          </a:p>
        </p:txBody>
      </p:sp>
    </p:spTree>
    <p:extLst>
      <p:ext uri="{BB962C8B-B14F-4D97-AF65-F5344CB8AC3E}">
        <p14:creationId xmlns:p14="http://schemas.microsoft.com/office/powerpoint/2010/main" val="1797549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81093"/>
          </a:xfrm>
        </p:spPr>
        <p:txBody>
          <a:bodyPr>
            <a:noAutofit/>
          </a:bodyPr>
          <a:lstStyle/>
          <a:p>
            <a:pPr algn="ctr"/>
            <a:r>
              <a:rPr lang="en-US" sz="9800" dirty="0"/>
              <a:t>DAY </a:t>
            </a:r>
            <a:r>
              <a:rPr lang="en-US" sz="9800" dirty="0" smtClean="0"/>
              <a:t>10</a:t>
            </a:r>
            <a:r>
              <a:rPr lang="en-US" sz="9800" dirty="0" smtClean="0"/>
              <a:t>-11 &amp;12</a:t>
            </a:r>
            <a:endParaRPr lang="en-US" sz="9800" dirty="0"/>
          </a:p>
        </p:txBody>
      </p:sp>
      <p:sp>
        <p:nvSpPr>
          <p:cNvPr id="3" name="Content Placeholder 2"/>
          <p:cNvSpPr>
            <a:spLocks noGrp="1"/>
          </p:cNvSpPr>
          <p:nvPr>
            <p:ph idx="1"/>
          </p:nvPr>
        </p:nvSpPr>
        <p:spPr>
          <a:xfrm>
            <a:off x="457200" y="3127953"/>
            <a:ext cx="11222182" cy="2538557"/>
          </a:xfrm>
        </p:spPr>
        <p:txBody>
          <a:bodyPr>
            <a:normAutofit/>
          </a:bodyPr>
          <a:lstStyle/>
          <a:p>
            <a:r>
              <a:rPr lang="en-US" sz="3200" b="1" dirty="0" smtClean="0">
                <a:solidFill>
                  <a:srgbClr val="FF0000"/>
                </a:solidFill>
              </a:rPr>
              <a:t>Context API</a:t>
            </a:r>
            <a:r>
              <a:rPr lang="en-US" sz="3200" b="1" dirty="0" smtClean="0">
                <a:solidFill>
                  <a:srgbClr val="FF0000"/>
                </a:solidFill>
              </a:rPr>
              <a:t> </a:t>
            </a:r>
            <a:endParaRPr lang="en-US" sz="3200" b="1" dirty="0" smtClean="0">
              <a:solidFill>
                <a:srgbClr val="FF0000"/>
              </a:solidFill>
            </a:endParaRPr>
          </a:p>
          <a:p>
            <a:r>
              <a:rPr lang="en-US" sz="3200" b="1" dirty="0" smtClean="0">
                <a:solidFill>
                  <a:srgbClr val="FF0000"/>
                </a:solidFill>
              </a:rPr>
              <a:t>Redux</a:t>
            </a:r>
            <a:endParaRPr lang="en-US" sz="3200" b="1" dirty="0" smtClean="0">
              <a:solidFill>
                <a:srgbClr val="FF0000"/>
              </a:solidFill>
            </a:endParaRPr>
          </a:p>
          <a:p>
            <a:r>
              <a:rPr lang="en-US" sz="3200" b="1" dirty="0" smtClean="0">
                <a:solidFill>
                  <a:srgbClr val="FF0000"/>
                </a:solidFill>
              </a:rPr>
              <a:t>Project:- </a:t>
            </a:r>
            <a:r>
              <a:rPr lang="en-US" sz="3200" b="1" dirty="0" smtClean="0">
                <a:solidFill>
                  <a:srgbClr val="FF0000"/>
                </a:solidFill>
              </a:rPr>
              <a:t>Convert previous Website on Redux</a:t>
            </a:r>
          </a:p>
          <a:p>
            <a:r>
              <a:rPr lang="en-US" sz="3200" b="1" dirty="0" smtClean="0">
                <a:solidFill>
                  <a:srgbClr val="FF0000"/>
                </a:solidFill>
              </a:rPr>
              <a:t>Deployment React Apps</a:t>
            </a:r>
            <a:endParaRPr lang="en-US" sz="3200" b="1" dirty="0">
              <a:solidFill>
                <a:srgbClr val="FF0000"/>
              </a:solidFill>
            </a:endParaRPr>
          </a:p>
        </p:txBody>
      </p:sp>
    </p:spTree>
    <p:extLst>
      <p:ext uri="{BB962C8B-B14F-4D97-AF65-F5344CB8AC3E}">
        <p14:creationId xmlns:p14="http://schemas.microsoft.com/office/powerpoint/2010/main" val="2154283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What is </a:t>
            </a:r>
            <a:r>
              <a:rPr lang="en-US" dirty="0" smtClean="0"/>
              <a:t>Context API </a:t>
            </a:r>
            <a:r>
              <a:rPr lang="en-US" dirty="0" smtClean="0"/>
              <a:t>? </a:t>
            </a:r>
            <a:endParaRPr lang="en-US" dirty="0"/>
          </a:p>
        </p:txBody>
      </p:sp>
      <p:sp>
        <p:nvSpPr>
          <p:cNvPr id="3" name="Content Placeholder 2"/>
          <p:cNvSpPr>
            <a:spLocks noGrp="1"/>
          </p:cNvSpPr>
          <p:nvPr>
            <p:ph idx="1"/>
          </p:nvPr>
        </p:nvSpPr>
        <p:spPr>
          <a:xfrm>
            <a:off x="838200" y="1219200"/>
            <a:ext cx="10515600" cy="4957763"/>
          </a:xfrm>
        </p:spPr>
        <p:txBody>
          <a:bodyPr/>
          <a:lstStyle/>
          <a:p>
            <a:pPr marL="0" indent="0">
              <a:buNone/>
            </a:pPr>
            <a:r>
              <a:rPr lang="en-US" b="1" dirty="0" smtClean="0">
                <a:solidFill>
                  <a:srgbClr val="FF0000"/>
                </a:solidFill>
              </a:rPr>
              <a:t>Context API </a:t>
            </a:r>
            <a:r>
              <a:rPr lang="en-US" b="1" dirty="0" smtClean="0">
                <a:solidFill>
                  <a:srgbClr val="FF0000"/>
                </a:solidFill>
              </a:rPr>
              <a:t>:-</a:t>
            </a:r>
          </a:p>
          <a:p>
            <a:pPr marL="0" indent="0">
              <a:buNone/>
            </a:pPr>
            <a:r>
              <a:rPr lang="en-US" dirty="0"/>
              <a:t>Context is </a:t>
            </a:r>
            <a:r>
              <a:rPr lang="en-US" b="1" dirty="0"/>
              <a:t>a built-in API introduced in ​​React 16.3</a:t>
            </a:r>
            <a:r>
              <a:rPr lang="en-US" dirty="0"/>
              <a:t>. It makes it possible to pass data from parent to children nested deep down the component tree directly, instead of passing it down through a chain of </a:t>
            </a:r>
            <a:r>
              <a:rPr lang="en-US" dirty="0" smtClean="0"/>
              <a:t>props. It consist of the following three steps</a:t>
            </a:r>
          </a:p>
          <a:p>
            <a:pPr marL="514350" indent="-514350">
              <a:buAutoNum type="arabicParenR"/>
            </a:pPr>
            <a:r>
              <a:rPr lang="en-US" b="1" dirty="0" smtClean="0"/>
              <a:t>Creating a context </a:t>
            </a:r>
          </a:p>
          <a:p>
            <a:pPr marL="514350" indent="-514350">
              <a:buAutoNum type="arabicParenR"/>
            </a:pPr>
            <a:r>
              <a:rPr lang="en-US" b="1" dirty="0" smtClean="0"/>
              <a:t>Provider</a:t>
            </a:r>
          </a:p>
          <a:p>
            <a:pPr marL="514350" indent="-514350">
              <a:buAutoNum type="arabicParenR"/>
            </a:pPr>
            <a:r>
              <a:rPr lang="en-US" b="1" dirty="0" smtClean="0"/>
              <a:t>Consumer</a:t>
            </a:r>
            <a:endParaRPr lang="en-US" b="1" dirty="0"/>
          </a:p>
        </p:txBody>
      </p:sp>
    </p:spTree>
    <p:extLst>
      <p:ext uri="{BB962C8B-B14F-4D97-AF65-F5344CB8AC3E}">
        <p14:creationId xmlns:p14="http://schemas.microsoft.com/office/powerpoint/2010/main" val="406118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819" y="1243155"/>
            <a:ext cx="10515600" cy="4921540"/>
          </a:xfrm>
        </p:spPr>
        <p:txBody>
          <a:bodyPr/>
          <a:lstStyle/>
          <a:p>
            <a:pPr marL="0" indent="0">
              <a:buNone/>
            </a:pPr>
            <a:r>
              <a:rPr lang="en-US" b="1" dirty="0" smtClean="0"/>
              <a:t>Creating a context:-</a:t>
            </a:r>
          </a:p>
          <a:p>
            <a:pPr marL="0" indent="0">
              <a:buNone/>
            </a:pPr>
            <a:endParaRPr lang="en-US" b="1" dirty="0"/>
          </a:p>
          <a:p>
            <a:pPr marL="0" indent="0">
              <a:buNone/>
            </a:pPr>
            <a:r>
              <a:rPr lang="en-US" b="1" dirty="0" smtClean="0"/>
              <a:t> </a:t>
            </a:r>
          </a:p>
          <a:p>
            <a:pPr marL="0" indent="0">
              <a:buNone/>
            </a:pPr>
            <a:r>
              <a:rPr lang="en-US" b="1" dirty="0"/>
              <a:t>	</a:t>
            </a:r>
            <a:endParaRPr lang="en-US" b="1" dirty="0" smtClean="0"/>
          </a:p>
          <a:p>
            <a:pPr marL="0" indent="0">
              <a:buNone/>
            </a:pPr>
            <a:endParaRPr lang="en-US" b="1" dirty="0"/>
          </a:p>
          <a:p>
            <a:pPr marL="0" indent="0">
              <a:buNone/>
            </a:pPr>
            <a:r>
              <a:rPr lang="en-US" b="1" dirty="0" smtClean="0"/>
              <a:t>Provider:- </a:t>
            </a:r>
          </a:p>
          <a:p>
            <a:pPr marL="0" indent="0">
              <a:buNone/>
            </a:pPr>
            <a:endParaRPr lang="en-US" b="1" dirty="0"/>
          </a:p>
          <a:p>
            <a:pPr marL="0" indent="0">
              <a:buNone/>
            </a:pPr>
            <a:endParaRPr lang="en-US" b="1" dirty="0" smtClean="0"/>
          </a:p>
          <a:p>
            <a:pPr marL="0" indent="0">
              <a:buNone/>
            </a:pPr>
            <a:r>
              <a:rPr lang="en-US" b="1" dirty="0" smtClean="0"/>
              <a:t> </a:t>
            </a:r>
          </a:p>
          <a:p>
            <a:pPr marL="0" indent="0">
              <a:buNone/>
            </a:pPr>
            <a:endParaRPr lang="en-US" b="1" dirty="0" smtClean="0"/>
          </a:p>
          <a:p>
            <a:pPr marL="0" indent="0">
              <a:buNone/>
            </a:pPr>
            <a:endParaRPr lang="en-US" b="1" dirty="0"/>
          </a:p>
        </p:txBody>
      </p:sp>
      <p:pic>
        <p:nvPicPr>
          <p:cNvPr id="4" name="Picture 3"/>
          <p:cNvPicPr>
            <a:picLocks noChangeAspect="1"/>
          </p:cNvPicPr>
          <p:nvPr/>
        </p:nvPicPr>
        <p:blipFill>
          <a:blip r:embed="rId2"/>
          <a:stretch>
            <a:fillRect/>
          </a:stretch>
        </p:blipFill>
        <p:spPr>
          <a:xfrm>
            <a:off x="588819" y="2245231"/>
            <a:ext cx="8087576" cy="822181"/>
          </a:xfrm>
          <a:prstGeom prst="rect">
            <a:avLst/>
          </a:prstGeom>
        </p:spPr>
      </p:pic>
      <p:pic>
        <p:nvPicPr>
          <p:cNvPr id="7" name="Picture 6"/>
          <p:cNvPicPr>
            <a:picLocks noChangeAspect="1"/>
          </p:cNvPicPr>
          <p:nvPr/>
        </p:nvPicPr>
        <p:blipFill>
          <a:blip r:embed="rId3"/>
          <a:stretch>
            <a:fillRect/>
          </a:stretch>
        </p:blipFill>
        <p:spPr>
          <a:xfrm>
            <a:off x="713510" y="4775488"/>
            <a:ext cx="8104180" cy="807894"/>
          </a:xfrm>
          <a:prstGeom prst="rect">
            <a:avLst/>
          </a:prstGeom>
        </p:spPr>
      </p:pic>
    </p:spTree>
    <p:extLst>
      <p:ext uri="{BB962C8B-B14F-4D97-AF65-F5344CB8AC3E}">
        <p14:creationId xmlns:p14="http://schemas.microsoft.com/office/powerpoint/2010/main" val="269524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41" y="326239"/>
            <a:ext cx="11910159" cy="4342743"/>
          </a:xfrm>
          <a:prstGeom prst="rect">
            <a:avLst/>
          </a:prstGeom>
        </p:spPr>
      </p:pic>
    </p:spTree>
    <p:extLst>
      <p:ext uri="{BB962C8B-B14F-4D97-AF65-F5344CB8AC3E}">
        <p14:creationId xmlns:p14="http://schemas.microsoft.com/office/powerpoint/2010/main" val="2009118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329334"/>
            <a:ext cx="11319164" cy="4351338"/>
          </a:xfrm>
        </p:spPr>
        <p:txBody>
          <a:bodyPr/>
          <a:lstStyle/>
          <a:p>
            <a:pPr marL="0" indent="0">
              <a:buNone/>
            </a:pPr>
            <a:r>
              <a:rPr lang="en-US" sz="3200" b="1" dirty="0" smtClean="0"/>
              <a:t>Consumer:- </a:t>
            </a:r>
            <a:endParaRPr lang="en-US" b="1" dirty="0"/>
          </a:p>
        </p:txBody>
      </p:sp>
      <p:pic>
        <p:nvPicPr>
          <p:cNvPr id="4" name="Picture 3"/>
          <p:cNvPicPr>
            <a:picLocks noChangeAspect="1"/>
          </p:cNvPicPr>
          <p:nvPr/>
        </p:nvPicPr>
        <p:blipFill>
          <a:blip r:embed="rId2"/>
          <a:stretch>
            <a:fillRect/>
          </a:stretch>
        </p:blipFill>
        <p:spPr>
          <a:xfrm>
            <a:off x="443345" y="1213572"/>
            <a:ext cx="10199907" cy="4425228"/>
          </a:xfrm>
          <a:prstGeom prst="rect">
            <a:avLst/>
          </a:prstGeom>
        </p:spPr>
      </p:pic>
    </p:spTree>
    <p:extLst>
      <p:ext uri="{BB962C8B-B14F-4D97-AF65-F5344CB8AC3E}">
        <p14:creationId xmlns:p14="http://schemas.microsoft.com/office/powerpoint/2010/main" val="2729239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4617"/>
            <a:ext cx="10515600" cy="854075"/>
          </a:xfrm>
        </p:spPr>
        <p:txBody>
          <a:bodyPr/>
          <a:lstStyle/>
          <a:p>
            <a:r>
              <a:rPr lang="en-US" dirty="0" smtClean="0"/>
              <a:t>What is </a:t>
            </a:r>
            <a:r>
              <a:rPr lang="en-US" dirty="0" smtClean="0"/>
              <a:t>Redux &amp; why we use this </a:t>
            </a:r>
            <a:r>
              <a:rPr lang="en-US" dirty="0" smtClean="0"/>
              <a:t>? </a:t>
            </a:r>
            <a:endParaRPr lang="en-US" dirty="0"/>
          </a:p>
        </p:txBody>
      </p:sp>
      <p:sp>
        <p:nvSpPr>
          <p:cNvPr id="3" name="Content Placeholder 2"/>
          <p:cNvSpPr>
            <a:spLocks noGrp="1"/>
          </p:cNvSpPr>
          <p:nvPr>
            <p:ph idx="1"/>
          </p:nvPr>
        </p:nvSpPr>
        <p:spPr>
          <a:xfrm>
            <a:off x="838200" y="1898074"/>
            <a:ext cx="10515600" cy="2784764"/>
          </a:xfrm>
        </p:spPr>
        <p:txBody>
          <a:bodyPr/>
          <a:lstStyle/>
          <a:p>
            <a:pPr marL="0" indent="0">
              <a:buNone/>
            </a:pPr>
            <a:r>
              <a:rPr lang="en-US" b="1" dirty="0" smtClean="0">
                <a:solidFill>
                  <a:srgbClr val="FF0000"/>
                </a:solidFill>
              </a:rPr>
              <a:t>Redux :-</a:t>
            </a:r>
            <a:endParaRPr lang="en-US" b="1" dirty="0" smtClean="0">
              <a:solidFill>
                <a:srgbClr val="FF0000"/>
              </a:solidFill>
            </a:endParaRPr>
          </a:p>
          <a:p>
            <a:pPr marL="0" indent="0">
              <a:buNone/>
            </a:pPr>
            <a:r>
              <a:rPr lang="en-US" dirty="0" smtClean="0"/>
              <a:t>Redux is a state management library which is used to manage global state of the application. Global state means the states which are not limited to </a:t>
            </a:r>
            <a:r>
              <a:rPr lang="en-US" dirty="0" smtClean="0"/>
              <a:t>the component where was created, but accessible </a:t>
            </a:r>
            <a:r>
              <a:rPr lang="en-US" dirty="0" err="1" smtClean="0"/>
              <a:t>throught</a:t>
            </a:r>
            <a:r>
              <a:rPr lang="en-US" dirty="0" smtClean="0"/>
              <a:t> the application. </a:t>
            </a:r>
            <a:endParaRPr lang="en-US" b="1" dirty="0"/>
          </a:p>
        </p:txBody>
      </p:sp>
    </p:spTree>
    <p:extLst>
      <p:ext uri="{BB962C8B-B14F-4D97-AF65-F5344CB8AC3E}">
        <p14:creationId xmlns:p14="http://schemas.microsoft.com/office/powerpoint/2010/main" val="538904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1" y="669926"/>
            <a:ext cx="10515600" cy="729384"/>
          </a:xfrm>
        </p:spPr>
        <p:txBody>
          <a:bodyPr/>
          <a:lstStyle/>
          <a:p>
            <a:r>
              <a:rPr lang="en-US" b="1" dirty="0" smtClean="0">
                <a:solidFill>
                  <a:srgbClr val="FF0000"/>
                </a:solidFill>
              </a:rPr>
              <a:t>Redux Workflow</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270" y="1691553"/>
            <a:ext cx="6414222" cy="3497589"/>
          </a:xfrm>
          <a:prstGeom prst="rect">
            <a:avLst/>
          </a:prstGeom>
        </p:spPr>
      </p:pic>
      <p:sp>
        <p:nvSpPr>
          <p:cNvPr id="5" name="TextBox 4"/>
          <p:cNvSpPr txBox="1"/>
          <p:nvPr/>
        </p:nvSpPr>
        <p:spPr>
          <a:xfrm>
            <a:off x="1039091" y="5583382"/>
            <a:ext cx="10501745" cy="523220"/>
          </a:xfrm>
          <a:prstGeom prst="rect">
            <a:avLst/>
          </a:prstGeom>
          <a:noFill/>
        </p:spPr>
        <p:txBody>
          <a:bodyPr wrap="square" rtlCol="0">
            <a:spAutoFit/>
          </a:bodyPr>
          <a:lstStyle/>
          <a:p>
            <a:pPr algn="ctr"/>
            <a:r>
              <a:rPr lang="en-US" sz="2800" b="1" dirty="0" smtClean="0">
                <a:solidFill>
                  <a:srgbClr val="FF0000"/>
                </a:solidFill>
              </a:rPr>
              <a:t>Practical Implementation will be in class</a:t>
            </a:r>
            <a:endParaRPr lang="en-US" b="1" dirty="0">
              <a:solidFill>
                <a:srgbClr val="FF0000"/>
              </a:solidFill>
            </a:endParaRPr>
          </a:p>
        </p:txBody>
      </p:sp>
    </p:spTree>
    <p:extLst>
      <p:ext uri="{BB962C8B-B14F-4D97-AF65-F5344CB8AC3E}">
        <p14:creationId xmlns:p14="http://schemas.microsoft.com/office/powerpoint/2010/main" val="3643337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400" b="1" dirty="0" smtClean="0">
                <a:solidFill>
                  <a:srgbClr val="FF0000"/>
                </a:solidFill>
              </a:rPr>
              <a:t>. Project:-</a:t>
            </a:r>
          </a:p>
          <a:p>
            <a:pPr marL="0" indent="0">
              <a:buNone/>
            </a:pPr>
            <a:r>
              <a:rPr lang="en-US" dirty="0"/>
              <a:t>	</a:t>
            </a:r>
            <a:r>
              <a:rPr lang="en-US" sz="4000" b="1" dirty="0">
                <a:solidFill>
                  <a:srgbClr val="FF0000"/>
                </a:solidFill>
              </a:rPr>
              <a:t> Convert previous </a:t>
            </a:r>
            <a:r>
              <a:rPr lang="en-US" sz="4000" b="1" dirty="0" smtClean="0">
                <a:solidFill>
                  <a:srgbClr val="FF0000"/>
                </a:solidFill>
              </a:rPr>
              <a:t>Website </a:t>
            </a:r>
            <a:r>
              <a:rPr lang="en-US" sz="4000" b="1" dirty="0">
                <a:solidFill>
                  <a:srgbClr val="FF0000"/>
                </a:solidFill>
              </a:rPr>
              <a:t>on </a:t>
            </a:r>
            <a:r>
              <a:rPr lang="en-US" sz="4000" b="1" dirty="0" smtClean="0">
                <a:solidFill>
                  <a:srgbClr val="FF0000"/>
                </a:solidFill>
              </a:rPr>
              <a:t>Redux</a:t>
            </a:r>
          </a:p>
          <a:p>
            <a:pPr marL="0" indent="0">
              <a:buNone/>
            </a:pPr>
            <a:r>
              <a:rPr lang="en-US" sz="4000" b="1" dirty="0" smtClean="0">
                <a:solidFill>
                  <a:srgbClr val="FF0000"/>
                </a:solidFill>
              </a:rPr>
              <a:t>. Deploy React Apps</a:t>
            </a:r>
            <a:endParaRPr lang="en-US" sz="4000" b="1" dirty="0">
              <a:solidFill>
                <a:srgbClr val="FF0000"/>
              </a:solidFill>
            </a:endParaRPr>
          </a:p>
        </p:txBody>
      </p:sp>
    </p:spTree>
    <p:extLst>
      <p:ext uri="{BB962C8B-B14F-4D97-AF65-F5344CB8AC3E}">
        <p14:creationId xmlns:p14="http://schemas.microsoft.com/office/powerpoint/2010/main" val="3949953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819" y="3058679"/>
            <a:ext cx="10515600" cy="1721139"/>
          </a:xfrm>
        </p:spPr>
        <p:txBody>
          <a:bodyPr>
            <a:normAutofit/>
          </a:bodyPr>
          <a:lstStyle/>
          <a:p>
            <a:pPr marL="0" indent="0" algn="ctr">
              <a:buNone/>
            </a:pPr>
            <a:r>
              <a:rPr lang="en-US" sz="9600" b="1" i="1" dirty="0" smtClean="0">
                <a:solidFill>
                  <a:srgbClr val="FF0000"/>
                </a:solidFill>
              </a:rPr>
              <a:t>Thank You !</a:t>
            </a:r>
            <a:endParaRPr lang="en-US" sz="9600" b="1" i="1" dirty="0">
              <a:solidFill>
                <a:srgbClr val="FF0000"/>
              </a:solidFill>
            </a:endParaRPr>
          </a:p>
        </p:txBody>
      </p:sp>
    </p:spTree>
    <p:extLst>
      <p:ext uri="{BB962C8B-B14F-4D97-AF65-F5344CB8AC3E}">
        <p14:creationId xmlns:p14="http://schemas.microsoft.com/office/powerpoint/2010/main" val="77558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DOM</a:t>
            </a:r>
            <a:endParaRPr lang="en-US" b="1" dirty="0"/>
          </a:p>
        </p:txBody>
      </p:sp>
      <p:sp>
        <p:nvSpPr>
          <p:cNvPr id="3" name="Content Placeholder 2"/>
          <p:cNvSpPr>
            <a:spLocks noGrp="1"/>
          </p:cNvSpPr>
          <p:nvPr>
            <p:ph idx="1"/>
          </p:nvPr>
        </p:nvSpPr>
        <p:spPr/>
        <p:txBody>
          <a:bodyPr/>
          <a:lstStyle/>
          <a:p>
            <a:pPr marL="0" indent="0">
              <a:buNone/>
            </a:pPr>
            <a:r>
              <a:rPr lang="en-US" sz="3200" dirty="0" smtClean="0">
                <a:solidFill>
                  <a:srgbClr val="FF0000"/>
                </a:solidFill>
              </a:rPr>
              <a:t>Virtual DOM:-</a:t>
            </a:r>
          </a:p>
          <a:p>
            <a:pPr marL="0" indent="0">
              <a:buNone/>
            </a:pPr>
            <a:r>
              <a:rPr lang="en-US" sz="2400" dirty="0"/>
              <a:t>The virtual DOM (VDOM) is a programming concept where </a:t>
            </a:r>
            <a:r>
              <a:rPr lang="en-US" sz="2400" dirty="0" smtClean="0"/>
              <a:t>virtual </a:t>
            </a:r>
            <a:r>
              <a:rPr lang="en-US" sz="2400" dirty="0"/>
              <a:t>representation of a UI is kept in </a:t>
            </a:r>
            <a:r>
              <a:rPr lang="en-US" sz="2400" dirty="0" smtClean="0"/>
              <a:t>memory.</a:t>
            </a:r>
            <a:r>
              <a:rPr lang="en-US" dirty="0"/>
              <a:t>  </a:t>
            </a:r>
            <a:r>
              <a:rPr lang="en-US" sz="2400" dirty="0"/>
              <a:t>So for every object that exists in the original DOM, there is an object for that in React Virtual DOM. It is exactly the same, but it does not have the power to directly change the layout of the document. Manipulating DOM is slow, but manipulating Virtual DOM is fast as nothing gets drawn on the screen. So each time there is a change in the state of our application, the virtual DOM gets updated first instead of the real DOM</a:t>
            </a:r>
          </a:p>
        </p:txBody>
      </p:sp>
    </p:spTree>
    <p:extLst>
      <p:ext uri="{BB962C8B-B14F-4D97-AF65-F5344CB8AC3E}">
        <p14:creationId xmlns:p14="http://schemas.microsoft.com/office/powerpoint/2010/main" val="254397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Folder Structure:- </a:t>
            </a:r>
            <a:endParaRPr lang="en-US" b="1"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It will demonstrate in VS Code</a:t>
            </a:r>
            <a:endParaRPr lang="en-US" dirty="0">
              <a:solidFill>
                <a:srgbClr val="FF0000"/>
              </a:solidFill>
            </a:endParaRPr>
          </a:p>
        </p:txBody>
      </p:sp>
    </p:spTree>
    <p:extLst>
      <p:ext uri="{BB962C8B-B14F-4D97-AF65-F5344CB8AC3E}">
        <p14:creationId xmlns:p14="http://schemas.microsoft.com/office/powerpoint/2010/main" val="427365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81093"/>
          </a:xfrm>
        </p:spPr>
        <p:txBody>
          <a:bodyPr>
            <a:noAutofit/>
          </a:bodyPr>
          <a:lstStyle/>
          <a:p>
            <a:pPr algn="ctr"/>
            <a:r>
              <a:rPr lang="en-US" sz="9800" dirty="0"/>
              <a:t>DAY 02</a:t>
            </a:r>
          </a:p>
        </p:txBody>
      </p:sp>
      <p:sp>
        <p:nvSpPr>
          <p:cNvPr id="3" name="Content Placeholder 2"/>
          <p:cNvSpPr>
            <a:spLocks noGrp="1"/>
          </p:cNvSpPr>
          <p:nvPr>
            <p:ph idx="1"/>
          </p:nvPr>
        </p:nvSpPr>
        <p:spPr>
          <a:xfrm>
            <a:off x="838200" y="3127953"/>
            <a:ext cx="10515600" cy="2538557"/>
          </a:xfrm>
        </p:spPr>
        <p:txBody>
          <a:bodyPr>
            <a:normAutofit/>
          </a:bodyPr>
          <a:lstStyle/>
          <a:p>
            <a:r>
              <a:rPr lang="en-US" sz="3200" b="1" dirty="0" smtClean="0">
                <a:solidFill>
                  <a:srgbClr val="FF0000"/>
                </a:solidFill>
              </a:rPr>
              <a:t>Component, class &amp; Functional Components</a:t>
            </a:r>
          </a:p>
          <a:p>
            <a:r>
              <a:rPr lang="en-US" sz="3200" b="1" dirty="0" smtClean="0">
                <a:solidFill>
                  <a:srgbClr val="FF0000"/>
                </a:solidFill>
              </a:rPr>
              <a:t>A closer look at JSX Code </a:t>
            </a:r>
          </a:p>
          <a:p>
            <a:r>
              <a:rPr lang="en-US" sz="3200" b="1" dirty="0" smtClean="0">
                <a:solidFill>
                  <a:srgbClr val="FF0000"/>
                </a:solidFill>
              </a:rPr>
              <a:t>Styling approaches in React</a:t>
            </a:r>
            <a:endParaRPr lang="en-US" sz="3200" b="1" dirty="0">
              <a:solidFill>
                <a:srgbClr val="FF0000"/>
              </a:solidFill>
            </a:endParaRPr>
          </a:p>
        </p:txBody>
      </p:sp>
    </p:spTree>
    <p:extLst>
      <p:ext uri="{BB962C8B-B14F-4D97-AF65-F5344CB8AC3E}">
        <p14:creationId xmlns:p14="http://schemas.microsoft.com/office/powerpoint/2010/main" val="93106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 closer look at JSX</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JSX:-</a:t>
            </a:r>
          </a:p>
          <a:p>
            <a:pPr marL="0" indent="0">
              <a:buNone/>
            </a:pPr>
            <a:r>
              <a:rPr lang="en-US" dirty="0" smtClean="0"/>
              <a:t>JSX stands for </a:t>
            </a:r>
            <a:r>
              <a:rPr lang="en-US" dirty="0" err="1" smtClean="0"/>
              <a:t>Javascript</a:t>
            </a:r>
            <a:r>
              <a:rPr lang="en-US" dirty="0" smtClean="0"/>
              <a:t> XML . It is a special type of syntax use in react components. </a:t>
            </a:r>
            <a:endParaRPr lang="en-US" dirty="0"/>
          </a:p>
        </p:txBody>
      </p:sp>
      <p:pic>
        <p:nvPicPr>
          <p:cNvPr id="5" name="Picture 4"/>
          <p:cNvPicPr>
            <a:picLocks noChangeAspect="1"/>
          </p:cNvPicPr>
          <p:nvPr/>
        </p:nvPicPr>
        <p:blipFill>
          <a:blip r:embed="rId2"/>
          <a:stretch>
            <a:fillRect/>
          </a:stretch>
        </p:blipFill>
        <p:spPr>
          <a:xfrm>
            <a:off x="976745" y="3315998"/>
            <a:ext cx="9166034" cy="1048184"/>
          </a:xfrm>
          <a:prstGeom prst="rect">
            <a:avLst/>
          </a:prstGeom>
        </p:spPr>
      </p:pic>
    </p:spTree>
    <p:extLst>
      <p:ext uri="{BB962C8B-B14F-4D97-AF65-F5344CB8AC3E}">
        <p14:creationId xmlns:p14="http://schemas.microsoft.com/office/powerpoint/2010/main" val="74497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Components</a:t>
            </a:r>
            <a:endParaRPr lang="en-US" b="1" dirty="0"/>
          </a:p>
        </p:txBody>
      </p:sp>
      <p:sp>
        <p:nvSpPr>
          <p:cNvPr id="3" name="Content Placeholder 2"/>
          <p:cNvSpPr>
            <a:spLocks noGrp="1"/>
          </p:cNvSpPr>
          <p:nvPr>
            <p:ph idx="1"/>
          </p:nvPr>
        </p:nvSpPr>
        <p:spPr/>
        <p:txBody>
          <a:bodyPr/>
          <a:lstStyle/>
          <a:p>
            <a:pPr marL="0" indent="0">
              <a:buNone/>
            </a:pPr>
            <a:r>
              <a:rPr lang="en-US" sz="3200" b="1" dirty="0">
                <a:solidFill>
                  <a:srgbClr val="FF0000"/>
                </a:solidFill>
              </a:rPr>
              <a:t>Components:-</a:t>
            </a:r>
          </a:p>
          <a:p>
            <a:pPr marL="0" indent="0">
              <a:buNone/>
            </a:pPr>
            <a:r>
              <a:rPr lang="en-US" sz="2400" dirty="0"/>
              <a:t>Conceptually, components are like JavaScript functions. They accept arbitrary inputs (called “props”) and return React elements describing what should appear on the screen</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This approach of creating component called </a:t>
            </a:r>
            <a:r>
              <a:rPr lang="en-US" sz="2400" dirty="0" smtClean="0">
                <a:solidFill>
                  <a:srgbClr val="00B0F0"/>
                </a:solidFill>
              </a:rPr>
              <a:t>Functional Component</a:t>
            </a:r>
            <a:endParaRPr lang="en-US" sz="2400" dirty="0">
              <a:solidFill>
                <a:srgbClr val="00B0F0"/>
              </a:solidFill>
            </a:endParaRPr>
          </a:p>
        </p:txBody>
      </p:sp>
      <p:pic>
        <p:nvPicPr>
          <p:cNvPr id="5" name="Picture 4"/>
          <p:cNvPicPr>
            <a:picLocks noChangeAspect="1"/>
          </p:cNvPicPr>
          <p:nvPr/>
        </p:nvPicPr>
        <p:blipFill>
          <a:blip r:embed="rId2"/>
          <a:stretch>
            <a:fillRect/>
          </a:stretch>
        </p:blipFill>
        <p:spPr>
          <a:xfrm>
            <a:off x="727363" y="3749386"/>
            <a:ext cx="10785332" cy="1487632"/>
          </a:xfrm>
          <a:prstGeom prst="rect">
            <a:avLst/>
          </a:prstGeom>
        </p:spPr>
      </p:pic>
    </p:spTree>
    <p:extLst>
      <p:ext uri="{BB962C8B-B14F-4D97-AF65-F5344CB8AC3E}">
        <p14:creationId xmlns:p14="http://schemas.microsoft.com/office/powerpoint/2010/main" val="317534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1208</Words>
  <Application>Microsoft Office PowerPoint</Application>
  <PresentationFormat>Widescreen</PresentationFormat>
  <Paragraphs>132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Bahnschrift</vt:lpstr>
      <vt:lpstr>Calibri</vt:lpstr>
      <vt:lpstr>Calibri Light</vt:lpstr>
      <vt:lpstr>Office Theme</vt:lpstr>
      <vt:lpstr>REACT COURSE OUTLINE</vt:lpstr>
      <vt:lpstr>DAY 01</vt:lpstr>
      <vt:lpstr>INTRODUCTION TO MODERN REACT JS</vt:lpstr>
      <vt:lpstr>PowerPoint Presentation</vt:lpstr>
      <vt:lpstr>Virtual DOM</vt:lpstr>
      <vt:lpstr>Folder Structure:- </vt:lpstr>
      <vt:lpstr>DAY 02</vt:lpstr>
      <vt:lpstr>A closer look at JSX</vt:lpstr>
      <vt:lpstr>Components</vt:lpstr>
      <vt:lpstr>PowerPoint Presentation</vt:lpstr>
      <vt:lpstr>Style Our Components</vt:lpstr>
      <vt:lpstr>PowerPoint Presentation</vt:lpstr>
      <vt:lpstr>DAY 03</vt:lpstr>
      <vt:lpstr>What is State ?</vt:lpstr>
      <vt:lpstr>Class Task:-</vt:lpstr>
      <vt:lpstr>What is Props ?</vt:lpstr>
      <vt:lpstr>What is Conditional Rendering ?</vt:lpstr>
      <vt:lpstr>PowerPoint Presentation</vt:lpstr>
      <vt:lpstr>Project :-     Implement UI Design using ReactJS</vt:lpstr>
      <vt:lpstr>DAY 04-05</vt:lpstr>
      <vt:lpstr>What are Hooks ?</vt:lpstr>
      <vt:lpstr>useEffect()</vt:lpstr>
      <vt:lpstr>PowerPoint Presentation</vt:lpstr>
      <vt:lpstr>useRef()</vt:lpstr>
      <vt:lpstr>Events Handling ?</vt:lpstr>
      <vt:lpstr>React Fragment ?</vt:lpstr>
      <vt:lpstr>PowerPoint Presentation</vt:lpstr>
      <vt:lpstr>DAY 06-07</vt:lpstr>
      <vt:lpstr>What is Asynchronous ?</vt:lpstr>
      <vt:lpstr>What is API Integration ? </vt:lpstr>
      <vt:lpstr>API INTEGRATION:- </vt:lpstr>
      <vt:lpstr>DAY 08-09</vt:lpstr>
      <vt:lpstr>What is Routing ? </vt:lpstr>
      <vt:lpstr>Syntax:-</vt:lpstr>
      <vt:lpstr>PowerPoint Presentation</vt:lpstr>
      <vt:lpstr>PowerPoint Presentation</vt:lpstr>
      <vt:lpstr>DAY 10-11 &amp;12</vt:lpstr>
      <vt:lpstr>What is Context API ? </vt:lpstr>
      <vt:lpstr>PowerPoint Presentation</vt:lpstr>
      <vt:lpstr>PowerPoint Presentation</vt:lpstr>
      <vt:lpstr>What is Redux &amp; why we use this ? </vt:lpstr>
      <vt:lpstr>Redux Workflow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COURSE OUTLINE</dc:title>
  <dc:creator>Techzone</dc:creator>
  <cp:lastModifiedBy>LENOVO</cp:lastModifiedBy>
  <cp:revision>40</cp:revision>
  <dcterms:created xsi:type="dcterms:W3CDTF">2022-11-30T08:12:29Z</dcterms:created>
  <dcterms:modified xsi:type="dcterms:W3CDTF">2022-12-09T20:08:43Z</dcterms:modified>
</cp:coreProperties>
</file>