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>
        <p:scale>
          <a:sx n="28" d="100"/>
          <a:sy n="28" d="100"/>
        </p:scale>
        <p:origin x="9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9FC8-F011-342C-E211-8022520B8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26A0F-29C2-AE74-6B1F-E4761157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257B3-39F8-C6A7-6EF6-3737DC39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8AB2-1586-6847-BF68-C67F5F92752D}" type="datetimeFigureOut">
              <a:rPr lang="en-SA" smtClean="0"/>
              <a:t>11/26/2024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0A87-3B8F-A087-3F24-9DD4AA4B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353D-7E25-44ED-7445-71B7B10C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8CF5-137C-0D44-9DA1-BDB04466DC2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4207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9E51-D50A-B8D7-23DC-B7D7BEDB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B58D6-0977-E18A-BDA0-295D1CF33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FB66A-1F25-F922-321E-A7968B5F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8AB2-1586-6847-BF68-C67F5F92752D}" type="datetimeFigureOut">
              <a:rPr lang="en-SA" smtClean="0"/>
              <a:t>11/26/2024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2AF5-9444-3198-8A29-A7454A18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D9D1B-3CF2-6DCF-4D56-8E31EB59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8CF5-137C-0D44-9DA1-BDB04466DC2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9397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E39D1-AB9D-E9C2-94CD-05BF6CD92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DFD02-B333-5F54-84DE-E41409C6F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7876-12E0-E0FA-0FE1-49E32B5C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8AB2-1586-6847-BF68-C67F5F92752D}" type="datetimeFigureOut">
              <a:rPr lang="en-SA" smtClean="0"/>
              <a:t>11/26/2024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BDF5-9A8F-10A2-8C22-3D53B939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77D07-B040-183B-4E10-06FC82BA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8CF5-137C-0D44-9DA1-BDB04466DC2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518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289-EA0A-F5C9-0722-2F04A8B4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303A-309A-D24E-0C65-E757EBD7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CA36-EE34-AD0D-56EB-CD6F3988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8AB2-1586-6847-BF68-C67F5F92752D}" type="datetimeFigureOut">
              <a:rPr lang="en-SA" smtClean="0"/>
              <a:t>11/26/2024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0F65-BB3C-2228-154D-6653669A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682D-07DB-273D-2ABC-7A9C359E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8CF5-137C-0D44-9DA1-BDB04466DC2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9092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ABFE-2CBC-A660-1086-29885EB7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09B9E-6AB9-5EAC-CB0D-C9827B7A0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849F9-8651-BD7B-4BCC-F0FCCE61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8AB2-1586-6847-BF68-C67F5F92752D}" type="datetimeFigureOut">
              <a:rPr lang="en-SA" smtClean="0"/>
              <a:t>11/26/2024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5B7A-FA29-6C74-2724-74E57E14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2A6D-D4FD-A1D6-4987-3E2E8FD4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8CF5-137C-0D44-9DA1-BDB04466DC2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0928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59C6-AAAD-86D3-E71F-C3964C7D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767-E907-0304-CF5E-124476A96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68722-4C8A-AF7B-A7E4-B8DBE46AA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DDA5-B2BB-257B-1062-FB7AB158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8AB2-1586-6847-BF68-C67F5F92752D}" type="datetimeFigureOut">
              <a:rPr lang="en-SA" smtClean="0"/>
              <a:t>11/26/2024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E1D-C01B-881A-0A04-2090C092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709B-651E-EA2F-89C8-BB88D500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8CF5-137C-0D44-9DA1-BDB04466DC2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4788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4648-0641-E94E-074C-9BC44F4B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11E1D-485C-EED3-B986-8B6EEE66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BB58F-5590-5C33-30AD-6FB4D6F52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59AA7-D322-4CD7-F508-C2EC4D132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17DF5-4F35-BFE4-3A82-387DB2ED0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B5D90-392F-E49E-0896-166780BC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8AB2-1586-6847-BF68-C67F5F92752D}" type="datetimeFigureOut">
              <a:rPr lang="en-SA" smtClean="0"/>
              <a:t>11/26/2024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4861C-4C16-0F4B-45C3-395921BF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6EBBA-1A29-2A2B-2CAC-299ECD2B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8CF5-137C-0D44-9DA1-BDB04466DC2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6471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49C6-EBE0-1F8B-E8C2-69E2A68F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C146F-164B-BD35-0ABC-67E9519F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8AB2-1586-6847-BF68-C67F5F92752D}" type="datetimeFigureOut">
              <a:rPr lang="en-SA" smtClean="0"/>
              <a:t>11/26/2024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F31A6-203D-B05A-377F-64B661AD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F7D78-29E0-D614-7478-630B9304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8CF5-137C-0D44-9DA1-BDB04466DC2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9578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BD523-30A6-FB08-66D9-39AE2497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8AB2-1586-6847-BF68-C67F5F92752D}" type="datetimeFigureOut">
              <a:rPr lang="en-SA" smtClean="0"/>
              <a:t>11/26/2024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E54BB-EF91-ABDF-CEAF-E935530C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CD919-230F-FE57-1784-C3039375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8CF5-137C-0D44-9DA1-BDB04466DC2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8995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0F37-9A43-BCB9-7D74-CF9B3E3E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C555-D11C-8C5C-4373-DEAEE9BB1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AC02F-3BB5-4486-051E-F3C19315E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802B7-D658-2DA3-38BB-68092671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8AB2-1586-6847-BF68-C67F5F92752D}" type="datetimeFigureOut">
              <a:rPr lang="en-SA" smtClean="0"/>
              <a:t>11/26/2024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9AE69-F391-65DB-7EE8-65A47A15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D1FF-8609-D864-150A-23761B33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8CF5-137C-0D44-9DA1-BDB04466DC2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0902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7855-7B37-AD79-734D-F4DE1037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CEACA-18B3-E424-D92B-A68E226C6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8E9D-52A8-7BA8-FF3D-12499E567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04A7C-50FC-932D-5F54-AEB1E3FE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8AB2-1586-6847-BF68-C67F5F92752D}" type="datetimeFigureOut">
              <a:rPr lang="en-SA" smtClean="0"/>
              <a:t>11/26/2024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F1AC0-C2DF-D815-6403-A5D2A1FB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D1331-22C2-A6B5-22E2-4CC2DC92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8CF5-137C-0D44-9DA1-BDB04466DC2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3222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7ABDC-415D-2600-084E-30B7C7F4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D559C-9ED6-84C6-7CFD-51DE1E1B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EC321-03F3-9C57-684B-771FA923C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138AB2-1586-6847-BF68-C67F5F92752D}" type="datetimeFigureOut">
              <a:rPr lang="en-SA" smtClean="0"/>
              <a:t>11/26/2024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A127E-306B-C9E9-2E91-3DDD52DBB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CB7B-49A9-9996-E953-08A6270E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E8CF5-137C-0D44-9DA1-BDB04466DC2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4772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0D25-12F0-DF04-D586-67FA7F0D9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9609"/>
            <a:ext cx="9144000" cy="39884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Identify Fraudulent Transactions in Credit</a:t>
            </a:r>
            <a:b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Card Transactions Dataset</a:t>
            </a:r>
            <a:b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18862-6BD1-1856-2305-550357579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0763"/>
            <a:ext cx="9144000" cy="24082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SA" dirty="0"/>
              <a:t>ICS 474</a:t>
            </a:r>
          </a:p>
          <a:p>
            <a:pPr>
              <a:lnSpc>
                <a:spcPct val="160000"/>
              </a:lnSpc>
            </a:pPr>
            <a:r>
              <a:rPr lang="en-US" dirty="0"/>
              <a:t>Mohammed AL-</a:t>
            </a:r>
            <a:r>
              <a:rPr lang="en-US" dirty="0" err="1"/>
              <a:t>Weatishi</a:t>
            </a:r>
            <a:r>
              <a:rPr lang="en-US" dirty="0"/>
              <a:t> - 201967350</a:t>
            </a:r>
          </a:p>
          <a:p>
            <a:pPr>
              <a:lnSpc>
                <a:spcPct val="160000"/>
              </a:lnSpc>
            </a:pPr>
            <a:r>
              <a:rPr lang="en-US" dirty="0"/>
              <a:t>Ahmed AL-</a:t>
            </a:r>
            <a:r>
              <a:rPr lang="en-US" dirty="0" err="1"/>
              <a:t>Johani</a:t>
            </a:r>
            <a:r>
              <a:rPr lang="en-US" dirty="0"/>
              <a:t> - 202065800</a:t>
            </a:r>
          </a:p>
          <a:p>
            <a:pPr>
              <a:lnSpc>
                <a:spcPct val="160000"/>
              </a:lnSpc>
            </a:pPr>
            <a:r>
              <a:rPr lang="en-US" dirty="0"/>
              <a:t>Ghaleb AL-Hashim - 201925590</a:t>
            </a:r>
          </a:p>
          <a:p>
            <a:pPr>
              <a:lnSpc>
                <a:spcPct val="160000"/>
              </a:lnSpc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21067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9E7A1-C1E6-AFD1-6563-B8BD2EB2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45117A-47B6-CA11-5973-76E4D5668948}"/>
              </a:ext>
            </a:extLst>
          </p:cNvPr>
          <p:cNvSpPr txBox="1"/>
          <p:nvPr/>
        </p:nvSpPr>
        <p:spPr>
          <a:xfrm>
            <a:off x="902333" y="4914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Preprocessing time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C459C-F918-4447-E89E-2745D132D6C5}"/>
              </a:ext>
            </a:extLst>
          </p:cNvPr>
          <p:cNvSpPr txBox="1"/>
          <p:nvPr/>
        </p:nvSpPr>
        <p:spPr>
          <a:xfrm>
            <a:off x="902333" y="1347836"/>
            <a:ext cx="793831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400"/>
              </a:spcAf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 5 features from </a:t>
            </a:r>
            <a:r>
              <a:rPr lang="en-US" sz="16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trans_date_trans_time</a:t>
            </a: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A" sz="1600" b="1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Hour of day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(0-23) </a:t>
            </a:r>
            <a:endParaRPr lang="en-SA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Crucial for fraud detection</a:t>
            </a:r>
            <a:endParaRPr lang="en-SA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Fraudulent transactions often occur at unusual hours</a:t>
            </a:r>
            <a:endParaRPr lang="en-SA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Captures daily transaction patterns</a:t>
            </a:r>
            <a:endParaRPr lang="en-SA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Day of week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(0-6) </a:t>
            </a:r>
            <a:endParaRPr lang="en-SA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Different patterns between weekdays and weekends</a:t>
            </a:r>
            <a:endParaRPr lang="en-SA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Some fraudsters might target specific days</a:t>
            </a:r>
            <a:endParaRPr lang="en-SA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Day of month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(1-31) </a:t>
            </a:r>
            <a:endParaRPr lang="en-SA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Can capture patterns related to salary payments</a:t>
            </a:r>
            <a:endParaRPr lang="en-SA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Monthly billing cycles</a:t>
            </a:r>
            <a:endParaRPr lang="en-SA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End-of-month activities</a:t>
            </a:r>
            <a:endParaRPr lang="en-SA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Month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(1-12) </a:t>
            </a:r>
            <a:endParaRPr lang="en-SA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Seasonal patterns</a:t>
            </a:r>
            <a:endParaRPr lang="en-SA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Holiday-related fraud patterns</a:t>
            </a:r>
            <a:endParaRPr lang="en-SA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F4D04-B102-8AE7-9DA4-F4A2A05A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9807"/>
            <a:ext cx="6516402" cy="33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8AECA-31DC-3B5D-C88C-D3AEA09B1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61BEAD-E7FE-B7FF-5E55-E5F4B366C2D4}"/>
              </a:ext>
            </a:extLst>
          </p:cNvPr>
          <p:cNvSpPr txBox="1"/>
          <p:nvPr/>
        </p:nvSpPr>
        <p:spPr>
          <a:xfrm>
            <a:off x="848139" y="738370"/>
            <a:ext cx="97801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Classification Models for </a:t>
            </a:r>
            <a:r>
              <a:rPr lang="en-US" sz="3200" dirty="0" err="1"/>
              <a:t>Predecting</a:t>
            </a:r>
            <a:r>
              <a:rPr lang="en-US" sz="3200" dirty="0"/>
              <a:t> Fraud Accounts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306FE-E2A5-53E4-8FEF-11B576D89BAE}"/>
              </a:ext>
            </a:extLst>
          </p:cNvPr>
          <p:cNvSpPr txBox="1"/>
          <p:nvPr/>
        </p:nvSpPr>
        <p:spPr>
          <a:xfrm>
            <a:off x="596348" y="1853662"/>
            <a:ext cx="5128591" cy="356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Type Match</a:t>
            </a:r>
            <a:endParaRPr lang="en-SA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have a binary classification problem (fraud vs. non-fraud)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Tree-based models like Decision Trees, Random Forests, or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XGBoost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are well-suited for classification tasks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target variable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is_fraud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is clearly defined as a binary outcome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51A82-8B11-1D1D-858E-941CB1DAE29B}"/>
              </a:ext>
            </a:extLst>
          </p:cNvPr>
          <p:cNvSpPr txBox="1"/>
          <p:nvPr/>
        </p:nvSpPr>
        <p:spPr>
          <a:xfrm>
            <a:off x="6202017" y="1853662"/>
            <a:ext cx="5817704" cy="283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SA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Handle Mixed Data Types: our dataset contains: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Numerical features (amt,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long,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city_pop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Categorical features (merchant, category, job, gender)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Tree models can naturally handle both without extensive preprocessing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3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8A5F2-3D8B-04F9-4F73-EBEDB4C09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27D989-4289-1FE6-B43A-E2DED17E3545}"/>
              </a:ext>
            </a:extLst>
          </p:cNvPr>
          <p:cNvSpPr txBox="1"/>
          <p:nvPr/>
        </p:nvSpPr>
        <p:spPr>
          <a:xfrm>
            <a:off x="508000" y="6031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Cross Validation-Training/Testing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71EE2-8504-618B-EA9F-14C301921ABA}"/>
              </a:ext>
            </a:extLst>
          </p:cNvPr>
          <p:cNvSpPr txBox="1"/>
          <p:nvPr/>
        </p:nvSpPr>
        <p:spPr>
          <a:xfrm>
            <a:off x="792480" y="1485394"/>
            <a:ext cx="8554720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Using 5-fold stratified cross-validation. This means our data will be split into 5 equal parts, maintaining fraud/non-fraud proportions in each fold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7317D-E777-CC2C-6729-185791F0074A}"/>
              </a:ext>
            </a:extLst>
          </p:cNvPr>
          <p:cNvSpPr txBox="1"/>
          <p:nvPr/>
        </p:nvSpPr>
        <p:spPr>
          <a:xfrm>
            <a:off x="792480" y="2666198"/>
            <a:ext cx="6096000" cy="3150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Rationale for Choosing Cross-Validation:</a:t>
            </a:r>
            <a:endParaRPr lang="en-SA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More Robust Performance Estimation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Each data point will be used for both training and testing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Gets performance metrics from 5 different train-test combinations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Provides a more reliable estimate of model performance than a single train-test split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11" descr="Circles with arrows outline">
            <a:extLst>
              <a:ext uri="{FF2B5EF4-FFF2-40B4-BE49-F238E27FC236}">
                <a16:creationId xmlns:a16="http://schemas.microsoft.com/office/drawing/2014/main" id="{5E5D99E8-2FDC-8540-965D-D500D0CFE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7280" y="2549892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FAD55-ED60-2FB2-BA57-71CBD8639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F3C152-2ADB-701C-EA4B-6039C092C0A3}"/>
              </a:ext>
            </a:extLst>
          </p:cNvPr>
          <p:cNvSpPr txBox="1"/>
          <p:nvPr/>
        </p:nvSpPr>
        <p:spPr>
          <a:xfrm>
            <a:off x="508000" y="6031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Cross Validation-Training/Testing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A472-0F23-E78C-D3F6-3AE6BA0AB63F}"/>
              </a:ext>
            </a:extLst>
          </p:cNvPr>
          <p:cNvSpPr txBox="1"/>
          <p:nvPr/>
        </p:nvSpPr>
        <p:spPr>
          <a:xfrm>
            <a:off x="772160" y="1473797"/>
            <a:ext cx="5008881" cy="3150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Better for Imbalanced Data</a:t>
            </a:r>
            <a:endParaRPr lang="en-SA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Our fraud detection dataset is imbalanced (few fraud cases)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Stratification ensures each fold maintains the same ratio of fraud/non-fraud cases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Reduces the risk of having folds with too few fraud cases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0995E-3556-E1C0-2CB6-CADA8886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1" y="4724452"/>
            <a:ext cx="5181600" cy="153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FE5FD-CB9A-D0F3-FEBE-570C10E6023F}"/>
              </a:ext>
            </a:extLst>
          </p:cNvPr>
          <p:cNvSpPr txBox="1"/>
          <p:nvPr/>
        </p:nvSpPr>
        <p:spPr>
          <a:xfrm>
            <a:off x="6096000" y="1473797"/>
            <a:ext cx="5852160" cy="408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Details</a:t>
            </a:r>
            <a:endParaRPr lang="en-SA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Using Random Forest with parameters optimized for imbalanced fraud detection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class_weight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='balanced' is crucial given your 0.47% fraud rate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Higher number of trees (200) to better capture rare fraud patterns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max_depth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restriction to allow model to learn complex patterns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D20FA-CA42-6DD9-18D2-EB8F108E0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642579-CBB5-A01B-6A68-194FC900A10B}"/>
              </a:ext>
            </a:extLst>
          </p:cNvPr>
          <p:cNvSpPr txBox="1"/>
          <p:nvPr/>
        </p:nvSpPr>
        <p:spPr>
          <a:xfrm>
            <a:off x="609600" y="53038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Model Evaluation Metrics Choice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0E195-431D-F0B5-425C-FE8F0E0B2CB9}"/>
              </a:ext>
            </a:extLst>
          </p:cNvPr>
          <p:cNvSpPr txBox="1"/>
          <p:nvPr/>
        </p:nvSpPr>
        <p:spPr>
          <a:xfrm>
            <a:off x="609600" y="1532121"/>
            <a:ext cx="6096000" cy="2853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Precision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Measures false positives (important for reducing false fraud alerts)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Recall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Measures missed frauds (crucial - we want to catch most frauds)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F1-Score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Balances precision and recall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PR-AUC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Better than ROC-AUC for imbalanced data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663D6-46BF-32BA-5357-B536632F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79" y="4802235"/>
            <a:ext cx="9075344" cy="1397599"/>
          </a:xfrm>
          <a:prstGeom prst="rect">
            <a:avLst/>
          </a:prstGeom>
        </p:spPr>
      </p:pic>
      <p:pic>
        <p:nvPicPr>
          <p:cNvPr id="12" name="Picture 11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20865E37-C973-0A4B-ABBA-54630DA9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532121"/>
            <a:ext cx="4756766" cy="187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07710-3EAA-6940-2727-1147A33A3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817426-FE63-DDCA-C28B-3494A164F5E8}"/>
              </a:ext>
            </a:extLst>
          </p:cNvPr>
          <p:cNvSpPr txBox="1"/>
          <p:nvPr/>
        </p:nvSpPr>
        <p:spPr>
          <a:xfrm>
            <a:off x="982133" y="68278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Results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AD67F45-C763-223F-8831-774DEBF0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2234910"/>
            <a:ext cx="3727450" cy="3776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289BAF-5560-CF6B-760D-6E2E82A771B3}"/>
              </a:ext>
            </a:extLst>
          </p:cNvPr>
          <p:cNvSpPr txBox="1"/>
          <p:nvPr/>
        </p:nvSpPr>
        <p:spPr>
          <a:xfrm>
            <a:off x="812800" y="1422110"/>
            <a:ext cx="6096000" cy="564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Improved Metrics: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Recall increased from 47.6% to 81.9% (catching more fraud)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Precision remained high at 96.7% (few false alarms)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Feature Insights: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Transaction amount most important (26.6%)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City population second most important (11.1%)</a:t>
            </a: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Geographic features (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/long) also significant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Why It Worked: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SMOTE provided better examples of fraud patterns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More trees captured complex relationships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S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0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1D79A-3221-3531-CA69-F8DD09D0B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417149-39AF-17B1-4344-0255995630B1}"/>
              </a:ext>
            </a:extLst>
          </p:cNvPr>
          <p:cNvSpPr txBox="1"/>
          <p:nvPr/>
        </p:nvSpPr>
        <p:spPr>
          <a:xfrm>
            <a:off x="914401" y="2607734"/>
            <a:ext cx="102954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994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63A42-4A33-F629-CA0E-BE855901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72D54-AB39-F697-5658-E2EFBE610737}"/>
              </a:ext>
            </a:extLst>
          </p:cNvPr>
          <p:cNvSpPr txBox="1"/>
          <p:nvPr/>
        </p:nvSpPr>
        <p:spPr>
          <a:xfrm>
            <a:off x="1193441" y="1254420"/>
            <a:ext cx="727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</a:t>
            </a:r>
            <a:endParaRPr lang="en-SA" sz="3600" dirty="0"/>
          </a:p>
        </p:txBody>
      </p:sp>
      <p:pic>
        <p:nvPicPr>
          <p:cNvPr id="6" name="Graphic 5" descr="Presentation with checklist with solid fill">
            <a:extLst>
              <a:ext uri="{FF2B5EF4-FFF2-40B4-BE49-F238E27FC236}">
                <a16:creationId xmlns:a16="http://schemas.microsoft.com/office/drawing/2014/main" id="{66D252C0-55CC-394A-596F-753DBDA27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5481" y="2148701"/>
            <a:ext cx="3093076" cy="3093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568B0-211A-C99C-0A6B-C3DCCCC3B766}"/>
              </a:ext>
            </a:extLst>
          </p:cNvPr>
          <p:cNvSpPr txBox="1"/>
          <p:nvPr/>
        </p:nvSpPr>
        <p:spPr>
          <a:xfrm>
            <a:off x="1090409" y="2407956"/>
            <a:ext cx="6430851" cy="2233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Problem Statement</a:t>
            </a:r>
            <a:r>
              <a:rPr lang="en-US" dirty="0"/>
              <a:t>: Credit card fraud is a major challenge globally, and detecting it efficiently is crucial.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Objective</a:t>
            </a:r>
            <a:r>
              <a:rPr lang="en-US" dirty="0"/>
              <a:t>: Build a robust model to identify fraudulent transactions with high precision and recall.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3397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065AE-0AEB-F8CD-6F2D-A9C27615D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E4CDDF-08C8-952A-439C-4D5252819662}"/>
              </a:ext>
            </a:extLst>
          </p:cNvPr>
          <p:cNvSpPr txBox="1"/>
          <p:nvPr/>
        </p:nvSpPr>
        <p:spPr>
          <a:xfrm>
            <a:off x="1233284" y="911520"/>
            <a:ext cx="727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Dataset Overview</a:t>
            </a:r>
            <a:endParaRPr lang="en-SA" sz="3600" dirty="0"/>
          </a:p>
        </p:txBody>
      </p:sp>
      <p:pic>
        <p:nvPicPr>
          <p:cNvPr id="15" name="Graphic 14" descr="Server outline">
            <a:extLst>
              <a:ext uri="{FF2B5EF4-FFF2-40B4-BE49-F238E27FC236}">
                <a16:creationId xmlns:a16="http://schemas.microsoft.com/office/drawing/2014/main" id="{ABCF90CA-9732-764B-FA7D-90D8DF8C2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4559" y="2355118"/>
            <a:ext cx="2871047" cy="28710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79929C-5D2D-9CBB-B03D-E164071AB4E1}"/>
              </a:ext>
            </a:extLst>
          </p:cNvPr>
          <p:cNvSpPr txBox="1"/>
          <p:nvPr/>
        </p:nvSpPr>
        <p:spPr>
          <a:xfrm>
            <a:off x="852967" y="2119895"/>
            <a:ext cx="6705600" cy="3341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The dataset simulates real credit card transactions with both legitimate and fraudulent cases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The dataset contains detailed transaction information including temporal, geographical, and demographic data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The datasets specifically designed for developing fraud detection models</a:t>
            </a:r>
          </a:p>
        </p:txBody>
      </p:sp>
    </p:spTree>
    <p:extLst>
      <p:ext uri="{BB962C8B-B14F-4D97-AF65-F5344CB8AC3E}">
        <p14:creationId xmlns:p14="http://schemas.microsoft.com/office/powerpoint/2010/main" val="183653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3053E-BFF6-BC3F-C514-259090D55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1CDCC-8DC1-14CF-0EA6-559140ADD3D4}"/>
              </a:ext>
            </a:extLst>
          </p:cNvPr>
          <p:cNvSpPr txBox="1"/>
          <p:nvPr/>
        </p:nvSpPr>
        <p:spPr>
          <a:xfrm>
            <a:off x="723632" y="815787"/>
            <a:ext cx="727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Overall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E759C-BC8A-0BDF-D61C-F353C326B3C5}"/>
              </a:ext>
            </a:extLst>
          </p:cNvPr>
          <p:cNvSpPr txBox="1"/>
          <p:nvPr/>
        </p:nvSpPr>
        <p:spPr>
          <a:xfrm>
            <a:off x="701167" y="1576419"/>
            <a:ext cx="10186987" cy="4449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Total Records: 616,615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Memory Usage: 112.9+ MB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Missing Values: Only in </a:t>
            </a:r>
            <a:r>
              <a:rPr lang="en-US" dirty="0" err="1"/>
              <a:t>merch_zipcode</a:t>
            </a:r>
            <a:r>
              <a:rPr lang="en-US" dirty="0"/>
              <a:t> (93,225 missing)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Data Types Distribution:</a:t>
            </a: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 float64: 7 columns</a:t>
            </a: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 int64: 5 columns</a:t>
            </a: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 object: 12 columns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endParaRPr lang="en-SA" dirty="0"/>
          </a:p>
        </p:txBody>
      </p:sp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5F0C24C0-24D6-A803-14D1-93806FE75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57" y="4278486"/>
            <a:ext cx="7973910" cy="12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5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80780-99D0-DACD-F8D5-0B1805441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EFF084-1D53-84D9-34AA-3D8C9A646730}"/>
              </a:ext>
            </a:extLst>
          </p:cNvPr>
          <p:cNvSpPr txBox="1"/>
          <p:nvPr/>
        </p:nvSpPr>
        <p:spPr>
          <a:xfrm>
            <a:off x="866972" y="1075504"/>
            <a:ext cx="7276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Feature Selection</a:t>
            </a:r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08D65-97A5-51BC-E784-20CD29F74497}"/>
              </a:ext>
            </a:extLst>
          </p:cNvPr>
          <p:cNvSpPr txBox="1"/>
          <p:nvPr/>
        </p:nvSpPr>
        <p:spPr>
          <a:xfrm>
            <a:off x="1017917" y="1897811"/>
            <a:ext cx="6970143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The first thing we do is to remove columns that doesn't affect our model. </a:t>
            </a:r>
            <a:r>
              <a:rPr lang="en-US" dirty="0" err="1"/>
              <a:t>e.g</a:t>
            </a:r>
            <a:r>
              <a:rPr lang="en-US" dirty="0"/>
              <a:t> 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Unnamed: 0 , first, dob, city 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4549A-2DD0-1EF8-BF73-62714179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15" y="3676155"/>
            <a:ext cx="8198290" cy="210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6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2BDFB-1857-21AF-30DF-3CF00B187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87FA5C-1419-66F2-822A-896B88F20BCE}"/>
              </a:ext>
            </a:extLst>
          </p:cNvPr>
          <p:cNvSpPr txBox="1"/>
          <p:nvPr/>
        </p:nvSpPr>
        <p:spPr>
          <a:xfrm>
            <a:off x="845060" y="420483"/>
            <a:ext cx="10423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Checking &amp; </a:t>
            </a:r>
            <a:r>
              <a:rPr lang="en-US" sz="3600" dirty="0" err="1"/>
              <a:t>Handeling</a:t>
            </a:r>
            <a:r>
              <a:rPr lang="en-US" sz="3600" dirty="0"/>
              <a:t> for Missing and duplicate Values</a:t>
            </a:r>
          </a:p>
          <a:p>
            <a:endParaRPr lang="en-US" sz="3600" dirty="0"/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7D1BCA5-4A38-2DD0-C876-C1487873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74" y="1554529"/>
            <a:ext cx="3371744" cy="3908586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6A276C2-23F5-C10A-F27D-02B3F2D3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60" y="2174809"/>
            <a:ext cx="5944870" cy="31381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07BBA8-DCE5-5924-C5B1-A16C28068332}"/>
              </a:ext>
            </a:extLst>
          </p:cNvPr>
          <p:cNvSpPr txBox="1"/>
          <p:nvPr/>
        </p:nvSpPr>
        <p:spPr>
          <a:xfrm>
            <a:off x="845060" y="5463115"/>
            <a:ext cx="6252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# Note: two records are considered duplicate if they share the same card, time and amount.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AA725-F8BF-8997-4766-55AC230BB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774EF6-4A19-CA6F-A9CD-66E9E0D76B1A}"/>
              </a:ext>
            </a:extLst>
          </p:cNvPr>
          <p:cNvSpPr txBox="1"/>
          <p:nvPr/>
        </p:nvSpPr>
        <p:spPr>
          <a:xfrm>
            <a:off x="774218" y="498190"/>
            <a:ext cx="8745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comprehensive statistical analysis</a:t>
            </a:r>
          </a:p>
          <a:p>
            <a:endParaRPr 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4FF6F-36D1-9194-7A99-B33D4724AE05}"/>
              </a:ext>
            </a:extLst>
          </p:cNvPr>
          <p:cNvSpPr txBox="1"/>
          <p:nvPr/>
        </p:nvSpPr>
        <p:spPr>
          <a:xfrm>
            <a:off x="651484" y="1586296"/>
            <a:ext cx="3126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Numerical Features Statistics</a:t>
            </a:r>
          </a:p>
          <a:p>
            <a:endParaRPr lang="en-SA" dirty="0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E23AC0C2-5024-1FF1-B186-D7874CEAA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01"/>
          <a:stretch/>
        </p:blipFill>
        <p:spPr bwMode="auto">
          <a:xfrm>
            <a:off x="651484" y="2182959"/>
            <a:ext cx="5731510" cy="1655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71E589-FDE3-A785-09EC-8CDCB14DC394}"/>
              </a:ext>
            </a:extLst>
          </p:cNvPr>
          <p:cNvSpPr txBox="1"/>
          <p:nvPr/>
        </p:nvSpPr>
        <p:spPr>
          <a:xfrm>
            <a:off x="651484" y="4357848"/>
            <a:ext cx="1232452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Transaction Amount Analysis</a:t>
            </a:r>
          </a:p>
        </p:txBody>
      </p:sp>
      <p:pic>
        <p:nvPicPr>
          <p:cNvPr id="19" name="Picture 18" descr="A screen shot of a number&#10;&#10;Description automatically generated">
            <a:extLst>
              <a:ext uri="{FF2B5EF4-FFF2-40B4-BE49-F238E27FC236}">
                <a16:creationId xmlns:a16="http://schemas.microsoft.com/office/drawing/2014/main" id="{F041A53D-045B-99D2-CA64-20F7EF3E8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43" y="4885216"/>
            <a:ext cx="2959100" cy="1263650"/>
          </a:xfrm>
          <a:prstGeom prst="rect">
            <a:avLst/>
          </a:prstGeom>
        </p:spPr>
      </p:pic>
      <p:pic>
        <p:nvPicPr>
          <p:cNvPr id="1037" name="Picture 1">
            <a:extLst>
              <a:ext uri="{FF2B5EF4-FFF2-40B4-BE49-F238E27FC236}">
                <a16:creationId xmlns:a16="http://schemas.microsoft.com/office/drawing/2014/main" id="{339BD744-8D76-7D2A-0926-8D7C89458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3" y="2270468"/>
            <a:ext cx="2598738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computer screen shot of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953FF3A-E593-0BAC-D9A8-547E64A9E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935" y="2501485"/>
            <a:ext cx="27432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F69C96FA-BD72-69F6-1CA3-E6B74FDD1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306" y="1709430"/>
            <a:ext cx="2798010" cy="40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0156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SA" sz="16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Categorical Features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CEC37-1345-86B6-E332-6A4C113F4E08}"/>
              </a:ext>
            </a:extLst>
          </p:cNvPr>
          <p:cNvSpPr txBox="1"/>
          <p:nvPr/>
        </p:nvSpPr>
        <p:spPr>
          <a:xfrm>
            <a:off x="6382994" y="4716397"/>
            <a:ext cx="1232452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Feature</a:t>
            </a:r>
          </a:p>
        </p:txBody>
      </p:sp>
      <p:pic>
        <p:nvPicPr>
          <p:cNvPr id="24" name="Picture 2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1833270-55D3-01C6-C447-A9DC4D481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379" y="5217720"/>
            <a:ext cx="2959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2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90C20-29DE-8A66-C89A-2C64BFBFD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38E18D-FDA0-973F-C754-C160A98D0620}"/>
              </a:ext>
            </a:extLst>
          </p:cNvPr>
          <p:cNvSpPr txBox="1"/>
          <p:nvPr/>
        </p:nvSpPr>
        <p:spPr>
          <a:xfrm>
            <a:off x="728257" y="558328"/>
            <a:ext cx="10518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Comprehensive analysis of distributions, correlations, and outliers</a:t>
            </a:r>
          </a:p>
        </p:txBody>
      </p:sp>
      <p:pic>
        <p:nvPicPr>
          <p:cNvPr id="5" name="Picture 4" descr="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8AEBB37C-B5EE-71B3-201B-A32C18482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9" y="1484493"/>
            <a:ext cx="5731510" cy="2196465"/>
          </a:xfrm>
          <a:prstGeom prst="rect">
            <a:avLst/>
          </a:prstGeom>
        </p:spPr>
      </p:pic>
      <p:pic>
        <p:nvPicPr>
          <p:cNvPr id="7" name="Picture 6" descr="A graph and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75A8AFED-A118-C67D-BEF1-5F3C6C935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9" y="4134379"/>
            <a:ext cx="5731510" cy="2235200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8E781D7-BC94-4008-6868-5C2B88B68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388" y="1574339"/>
            <a:ext cx="5731510" cy="2195830"/>
          </a:xfrm>
          <a:prstGeom prst="rect">
            <a:avLst/>
          </a:prstGeom>
        </p:spPr>
      </p:pic>
      <p:pic>
        <p:nvPicPr>
          <p:cNvPr id="11" name="Picture 10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BDB72C98-CD03-CE5A-625B-52D46ED51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80767"/>
            <a:ext cx="573151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2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C7E9C-2A31-878A-C1BD-0E1055E48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CA7AD-124F-ECF3-AC8F-E9753614855C}"/>
              </a:ext>
            </a:extLst>
          </p:cNvPr>
          <p:cNvSpPr txBox="1"/>
          <p:nvPr/>
        </p:nvSpPr>
        <p:spPr>
          <a:xfrm>
            <a:off x="872836" y="81517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Data Preprocessing</a:t>
            </a:r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D16792A-35BE-84E1-8558-E1F9DAFCB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56" y="1953491"/>
            <a:ext cx="5731510" cy="3505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7866C9-E189-A1D0-FC45-D558DBF879F9}"/>
              </a:ext>
            </a:extLst>
          </p:cNvPr>
          <p:cNvSpPr txBox="1"/>
          <p:nvPr/>
        </p:nvSpPr>
        <p:spPr>
          <a:xfrm>
            <a:off x="872836" y="1953491"/>
            <a:ext cx="6096000" cy="25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Encoding Categorical Variables.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Encoding Gender and Category features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Removing Job Column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Hot Encoding the Merchant Feature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139A0D-B86D-86B9-7051-97B64E13A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56" y="5526961"/>
            <a:ext cx="3359150" cy="44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A719F-1F57-5018-8420-FF05DF9A4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32" y="4371521"/>
            <a:ext cx="6016569" cy="161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8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699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Helvetica</vt:lpstr>
      <vt:lpstr>Symbol</vt:lpstr>
      <vt:lpstr>Times New Roman</vt:lpstr>
      <vt:lpstr>Wingdings</vt:lpstr>
      <vt:lpstr>Office Theme</vt:lpstr>
      <vt:lpstr>Identify Fraudulent Transactions in Credit Card Transactions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GHALEB MURTAZA ALHASHIM</dc:creator>
  <cp:lastModifiedBy>mohammed al.weatishi</cp:lastModifiedBy>
  <cp:revision>3</cp:revision>
  <dcterms:created xsi:type="dcterms:W3CDTF">2024-11-19T08:45:54Z</dcterms:created>
  <dcterms:modified xsi:type="dcterms:W3CDTF">2024-11-26T06:40:53Z</dcterms:modified>
</cp:coreProperties>
</file>