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319" r:id="rId6"/>
    <p:sldId id="279" r:id="rId7"/>
    <p:sldId id="280" r:id="rId8"/>
    <p:sldId id="281" r:id="rId9"/>
    <p:sldId id="278" r:id="rId10"/>
    <p:sldId id="318" r:id="rId11"/>
    <p:sldId id="317" r:id="rId12"/>
    <p:sldId id="316" r:id="rId13"/>
    <p:sldId id="262" r:id="rId14"/>
    <p:sldId id="312" r:id="rId15"/>
    <p:sldId id="313" r:id="rId16"/>
    <p:sldId id="314" r:id="rId17"/>
    <p:sldId id="315" r:id="rId18"/>
    <p:sldId id="320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bold r:id="rId27"/>
      <p:italic r:id="rId28"/>
      <p:boldItalic r:id="rId29"/>
    </p:embeddedFont>
    <p:embeddedFont>
      <p:font typeface="Poppins SemiBold" panose="000007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F67D6-BB21-4F28-86D0-22C8E95D1700}">
  <a:tblStyle styleId="{334F67D6-BB21-4F28-86D0-22C8E95D17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F629561F-05FF-8A3B-C73A-1C951CF3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7B600194-06DB-BB7C-3A57-AB003B12E9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56D6D9ED-3FEC-9E0E-5B61-1F86F8EE1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09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80640DC4-B8BF-5734-7838-FACCAE97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A22EA9E0-53E5-3FF2-6E01-9DB69AB3E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7D4ADF8F-C65C-76C5-8DD5-B95534A6E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2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>
          <a:extLst>
            <a:ext uri="{FF2B5EF4-FFF2-40B4-BE49-F238E27FC236}">
              <a16:creationId xmlns:a16="http://schemas.microsoft.com/office/drawing/2014/main" id="{2BF1AE84-9FFD-FF2A-9BEB-49EA792B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8a0eaa150d_0_200:notes">
            <a:extLst>
              <a:ext uri="{FF2B5EF4-FFF2-40B4-BE49-F238E27FC236}">
                <a16:creationId xmlns:a16="http://schemas.microsoft.com/office/drawing/2014/main" id="{C05CBD2B-390E-F153-4C7F-10838BE98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8a0eaa150d_0_200:notes">
            <a:extLst>
              <a:ext uri="{FF2B5EF4-FFF2-40B4-BE49-F238E27FC236}">
                <a16:creationId xmlns:a16="http://schemas.microsoft.com/office/drawing/2014/main" id="{5E2AE7E1-0C1B-D904-E1BE-4BFF6B01A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5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44B4E682-0164-DE6A-014C-4896056C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96AB758B-D8A1-C1CB-9D1F-8ABA88CCE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E5B07451-E50F-D0C2-056B-86FBBA6C4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5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A72BAF4F-66AD-8A7C-9B1A-3292B5E2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24C532BC-DC05-C1E4-8819-25FBC32B6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B0D12F2C-09FE-5352-26C6-C27300D89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341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>
          <a:extLst>
            <a:ext uri="{FF2B5EF4-FFF2-40B4-BE49-F238E27FC236}">
              <a16:creationId xmlns:a16="http://schemas.microsoft.com/office/drawing/2014/main" id="{CC13C945-DA36-FBE8-F1F8-571186F5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8a0eaa150d_0_200:notes">
            <a:extLst>
              <a:ext uri="{FF2B5EF4-FFF2-40B4-BE49-F238E27FC236}">
                <a16:creationId xmlns:a16="http://schemas.microsoft.com/office/drawing/2014/main" id="{DD97E754-62CA-909E-8376-140192B8A7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8a0eaa150d_0_200:notes">
            <a:extLst>
              <a:ext uri="{FF2B5EF4-FFF2-40B4-BE49-F238E27FC236}">
                <a16:creationId xmlns:a16="http://schemas.microsoft.com/office/drawing/2014/main" id="{0C452164-8843-7A2C-BFC5-E8611D83A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582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AC9A07F1-BB9B-F583-33FB-D78B90E6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CE38C71C-D54B-AEE3-0784-8ABB7F44F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866A057B-4081-94CF-A117-961CD9A9C2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0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AD8250F9-7E59-6342-3224-A1090177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EC8BDDDA-3246-2C91-B506-5E3E0601D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3FC4FAE4-76EB-626B-EB14-548A45413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880bcb85c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880bcb85c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79c31db7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79c31db7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5A1B3569-C0C3-5C0B-883F-EEDB9709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A9B73453-3607-B613-87D6-ACD58B71DC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8BBE8AB4-EF15-62D3-E11D-19A69C1F9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7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7204F13E-39F8-4411-9521-F05313F6B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F0C5BA52-B2F4-860E-4C22-CA4DA599B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8DB21401-78B2-51D8-F613-8632475A2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>
          <a:extLst>
            <a:ext uri="{FF2B5EF4-FFF2-40B4-BE49-F238E27FC236}">
              <a16:creationId xmlns:a16="http://schemas.microsoft.com/office/drawing/2014/main" id="{BDA7FC69-149F-D619-2B74-07772ACE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>
            <a:extLst>
              <a:ext uri="{FF2B5EF4-FFF2-40B4-BE49-F238E27FC236}">
                <a16:creationId xmlns:a16="http://schemas.microsoft.com/office/drawing/2014/main" id="{E8FDFAA5-13EA-063C-E632-BB4BC79CB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>
            <a:extLst>
              <a:ext uri="{FF2B5EF4-FFF2-40B4-BE49-F238E27FC236}">
                <a16:creationId xmlns:a16="http://schemas.microsoft.com/office/drawing/2014/main" id="{C9CAA5AE-B5E9-669E-CFCE-5B85D3303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0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8a0eaa150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8a0eaa150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72100" y="1796825"/>
            <a:ext cx="3923700" cy="21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flipH="1">
            <a:off x="2327258" y="4599425"/>
            <a:ext cx="4489475" cy="193775"/>
            <a:chOff x="1784500" y="1867350"/>
            <a:chExt cx="4489475" cy="193775"/>
          </a:xfrm>
        </p:grpSpPr>
        <p:sp>
          <p:nvSpPr>
            <p:cNvPr id="208" name="Google Shape;208;p7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212" name="Google Shape;212;p7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0"/>
          <p:cNvSpPr txBox="1">
            <a:spLocks noGrp="1"/>
          </p:cNvSpPr>
          <p:nvPr>
            <p:ph type="title"/>
          </p:nvPr>
        </p:nvSpPr>
        <p:spPr>
          <a:xfrm>
            <a:off x="2272188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4" name="Google Shape;894;p30"/>
          <p:cNvSpPr txBox="1">
            <a:spLocks noGrp="1"/>
          </p:cNvSpPr>
          <p:nvPr>
            <p:ph type="title" idx="2" hasCustomPrompt="1"/>
          </p:nvPr>
        </p:nvSpPr>
        <p:spPr>
          <a:xfrm>
            <a:off x="3634038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5" name="Google Shape;895;p30"/>
          <p:cNvSpPr txBox="1">
            <a:spLocks noGrp="1"/>
          </p:cNvSpPr>
          <p:nvPr>
            <p:ph type="subTitle" idx="1"/>
          </p:nvPr>
        </p:nvSpPr>
        <p:spPr>
          <a:xfrm>
            <a:off x="2272188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6" name="Google Shape;896;p30"/>
          <p:cNvGrpSpPr/>
          <p:nvPr/>
        </p:nvGrpSpPr>
        <p:grpSpPr>
          <a:xfrm flipH="1">
            <a:off x="-614106" y="-505328"/>
            <a:ext cx="1895833" cy="1895866"/>
            <a:chOff x="3835450" y="-252000"/>
            <a:chExt cx="1445325" cy="1445350"/>
          </a:xfrm>
        </p:grpSpPr>
        <p:sp>
          <p:nvSpPr>
            <p:cNvPr id="897" name="Google Shape;897;p3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0"/>
          <p:cNvGrpSpPr/>
          <p:nvPr/>
        </p:nvGrpSpPr>
        <p:grpSpPr>
          <a:xfrm flipH="1">
            <a:off x="7862264" y="240504"/>
            <a:ext cx="2791286" cy="2599651"/>
            <a:chOff x="-1466486" y="2736279"/>
            <a:chExt cx="2791286" cy="2599651"/>
          </a:xfrm>
        </p:grpSpPr>
        <p:sp>
          <p:nvSpPr>
            <p:cNvPr id="903" name="Google Shape;903;p30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30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30"/>
          <p:cNvGrpSpPr/>
          <p:nvPr/>
        </p:nvGrpSpPr>
        <p:grpSpPr>
          <a:xfrm>
            <a:off x="2327258" y="4599425"/>
            <a:ext cx="4489475" cy="193775"/>
            <a:chOff x="1784500" y="1867350"/>
            <a:chExt cx="4489475" cy="193775"/>
          </a:xfrm>
        </p:grpSpPr>
        <p:sp>
          <p:nvSpPr>
            <p:cNvPr id="908" name="Google Shape;908;p30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245325" y="4072050"/>
            <a:ext cx="199875" cy="721150"/>
            <a:chOff x="188762" y="539500"/>
            <a:chExt cx="199875" cy="721150"/>
          </a:xfrm>
        </p:grpSpPr>
        <p:sp>
          <p:nvSpPr>
            <p:cNvPr id="912" name="Google Shape;912;p30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20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3"/>
          <p:cNvGrpSpPr/>
          <p:nvPr/>
        </p:nvGrpSpPr>
        <p:grpSpPr>
          <a:xfrm>
            <a:off x="8430750" y="407034"/>
            <a:ext cx="2691676" cy="2691631"/>
            <a:chOff x="5165750" y="-1146341"/>
            <a:chExt cx="2691676" cy="2691631"/>
          </a:xfrm>
        </p:grpSpPr>
        <p:sp>
          <p:nvSpPr>
            <p:cNvPr id="308" name="Google Shape;308;p13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3"/>
          <p:cNvGrpSpPr/>
          <p:nvPr/>
        </p:nvGrpSpPr>
        <p:grpSpPr>
          <a:xfrm>
            <a:off x="5640400" y="4828856"/>
            <a:ext cx="2790375" cy="64975"/>
            <a:chOff x="5954300" y="4334988"/>
            <a:chExt cx="2790375" cy="64975"/>
          </a:xfrm>
        </p:grpSpPr>
        <p:sp>
          <p:nvSpPr>
            <p:cNvPr id="318" name="Google Shape;318;p1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3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339" name="Google Shape;339;p13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13"/>
          <p:cNvSpPr txBox="1">
            <a:spLocks noGrp="1"/>
          </p:cNvSpPr>
          <p:nvPr>
            <p:ph type="title" hasCustomPrompt="1"/>
          </p:nvPr>
        </p:nvSpPr>
        <p:spPr>
          <a:xfrm>
            <a:off x="713237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"/>
          </p:nvPr>
        </p:nvSpPr>
        <p:spPr>
          <a:xfrm>
            <a:off x="162765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064061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3"/>
          </p:nvPr>
        </p:nvSpPr>
        <p:spPr>
          <a:xfrm>
            <a:off x="497846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2055937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5"/>
          </p:nvPr>
        </p:nvSpPr>
        <p:spPr>
          <a:xfrm>
            <a:off x="297035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406761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7"/>
          </p:nvPr>
        </p:nvSpPr>
        <p:spPr>
          <a:xfrm>
            <a:off x="632116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8"/>
          </p:nvPr>
        </p:nvSpPr>
        <p:spPr>
          <a:xfrm>
            <a:off x="1627650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9"/>
          </p:nvPr>
        </p:nvSpPr>
        <p:spPr>
          <a:xfrm>
            <a:off x="4978476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3"/>
          </p:nvPr>
        </p:nvSpPr>
        <p:spPr>
          <a:xfrm>
            <a:off x="2970350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4"/>
          </p:nvPr>
        </p:nvSpPr>
        <p:spPr>
          <a:xfrm>
            <a:off x="6321176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15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6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3941292" y="345725"/>
            <a:ext cx="4489475" cy="193775"/>
            <a:chOff x="1784500" y="1867350"/>
            <a:chExt cx="4489475" cy="193775"/>
          </a:xfrm>
        </p:grpSpPr>
        <p:sp>
          <p:nvSpPr>
            <p:cNvPr id="60" name="Google Shape;60;p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64" name="Google Shape;64;p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640400" y="4566944"/>
            <a:ext cx="2790375" cy="64975"/>
            <a:chOff x="5954300" y="4334988"/>
            <a:chExt cx="2790375" cy="64975"/>
          </a:xfrm>
        </p:grpSpPr>
        <p:sp>
          <p:nvSpPr>
            <p:cNvPr id="77" name="Google Shape;77;p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830600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655487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3830600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9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87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76" r:id="rId3"/>
    <p:sldLayoutId id="2147483687" r:id="rId4"/>
    <p:sldLayoutId id="2147483688" r:id="rId5"/>
    <p:sldLayoutId id="2147483692" r:id="rId6"/>
    <p:sldLayoutId id="2147483693" r:id="rId7"/>
    <p:sldLayoutId id="2147483694" r:id="rId8"/>
    <p:sldLayoutId id="214748369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847261" y="987162"/>
            <a:ext cx="5449477" cy="2561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ICS 474 Project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Fraudulent Predictor for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Credit Card Transactions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Mohammed </a:t>
            </a:r>
            <a:r>
              <a:rPr lang="en-US" sz="1600" dirty="0" err="1">
                <a:solidFill>
                  <a:schemeClr val="tx1"/>
                </a:solidFill>
              </a:rPr>
              <a:t>Aljamili</a:t>
            </a:r>
            <a:r>
              <a:rPr lang="en-US" sz="1600" dirty="0">
                <a:solidFill>
                  <a:schemeClr val="tx1"/>
                </a:solidFill>
              </a:rPr>
              <a:t>	202024300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Omar </a:t>
            </a:r>
            <a:r>
              <a:rPr lang="en-US" sz="1600" dirty="0" err="1">
                <a:solidFill>
                  <a:schemeClr val="tx1"/>
                </a:solidFill>
              </a:rPr>
              <a:t>Alromih</a:t>
            </a:r>
            <a:r>
              <a:rPr lang="en-US" sz="1600" dirty="0">
                <a:solidFill>
                  <a:schemeClr val="tx1"/>
                </a:solidFill>
              </a:rPr>
              <a:t>	202019400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>
            <a:off x="-401238" y="-505328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275B5701-25B5-6254-0164-F9B56EDC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59C85BA7-9F7E-BDDD-FDEC-71EAE4EC1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C91D5FE2-7614-02CD-162B-829B90FD0D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Handling Missing Data: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lang="en" b="1" dirty="0"/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2F60F8B7-1114-519E-B223-3F08424B2565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BF2C7040-D6C1-AC4B-C6C5-3EE1C405BA42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47C8584C-536F-0857-9765-23C572953837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CB9A6521-D2E7-0437-10DF-45033674BBFD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066ABC7B-3DE3-40AA-FA38-BEC5E78B2393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10EA2A5-C4D8-194A-272D-6BBFBFF2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0" y="2329414"/>
            <a:ext cx="6088101" cy="7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8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A0796A65-BC1D-03A6-22E3-192E38A5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244BFE53-9581-466B-DC5E-8F95FBB47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5C29739E-C43B-0AE6-491B-2239D659C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Encoding Categorical Variables: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Label Encoding: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Label encoding is applied to the binary categorical variable gender: 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n-US" b="1" dirty="0"/>
              <a:t>"F" (Female) is encoded as 0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n-US" b="1" dirty="0"/>
              <a:t>"M" (Male) is encoded as 1</a:t>
            </a:r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79369644-56A5-6F47-A820-AB50B437307D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7ACF1CAA-B110-E44F-EE0D-9BBF4C22E98A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8FAFAA51-EE31-9E85-0891-2051C6964EAF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61FD4E65-0CA3-7E2B-A2A8-1F909EB46B06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C15F4200-E2A4-338D-5EA2-FDC2807F3185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CEC7CB-DE5C-FAFC-1340-72203E5C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424" t="30298"/>
          <a:stretch/>
        </p:blipFill>
        <p:spPr>
          <a:xfrm>
            <a:off x="4952999" y="2446205"/>
            <a:ext cx="651165" cy="215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>
          <a:extLst>
            <a:ext uri="{FF2B5EF4-FFF2-40B4-BE49-F238E27FC236}">
              <a16:creationId xmlns:a16="http://schemas.microsoft.com/office/drawing/2014/main" id="{DB37E13F-40AC-B399-FD07-91EB3994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8">
            <a:extLst>
              <a:ext uri="{FF2B5EF4-FFF2-40B4-BE49-F238E27FC236}">
                <a16:creationId xmlns:a16="http://schemas.microsoft.com/office/drawing/2014/main" id="{190508A1-AB0F-F786-8C67-6BE0F6355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2188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1575" name="Google Shape;1575;p68">
            <a:extLst>
              <a:ext uri="{FF2B5EF4-FFF2-40B4-BE49-F238E27FC236}">
                <a16:creationId xmlns:a16="http://schemas.microsoft.com/office/drawing/2014/main" id="{2CB9B803-9D4A-84C6-616A-10436FD428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4038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34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1359" name="Google Shape;1359;p52"/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Algorithm Selection</a:t>
            </a:r>
            <a:r>
              <a:rPr lang="en" sz="1600" b="1" dirty="0"/>
              <a:t>:</a:t>
            </a:r>
            <a:endParaRPr sz="1600" b="1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Random Forest:</a:t>
            </a:r>
            <a:r>
              <a:rPr lang="en" b="1" dirty="0"/>
              <a:t> 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n-US" dirty="0"/>
              <a:t>Ideal for categorical data.</a:t>
            </a:r>
            <a:endParaRPr lang="en" b="1" dirty="0"/>
          </a:p>
          <a:p>
            <a:pPr lvl="1">
              <a:spcBef>
                <a:spcPts val="1000"/>
              </a:spcBef>
              <a:buChar char="●"/>
            </a:pPr>
            <a:r>
              <a:rPr lang="en-US" dirty="0"/>
              <a:t>Provides high accuracy and reliable predictions.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/>
              <a:t>XGBoost</a:t>
            </a:r>
            <a:r>
              <a:rPr lang="en-US" dirty="0"/>
              <a:t>:</a:t>
            </a:r>
            <a:endParaRPr lang="en" dirty="0"/>
          </a:p>
          <a:p>
            <a:pPr lvl="1">
              <a:buChar char="●"/>
            </a:pPr>
            <a:r>
              <a:rPr lang="en-US" dirty="0"/>
              <a:t>Excels in speed and performance.</a:t>
            </a:r>
            <a:endParaRPr lang="en" dirty="0"/>
          </a:p>
          <a:p>
            <a:pPr lvl="1">
              <a:buChar char="●"/>
            </a:pPr>
            <a:r>
              <a:rPr lang="en-US" dirty="0"/>
              <a:t>Handles large datasets and complex patterns effectively.</a:t>
            </a:r>
            <a:endParaRPr lang="en" dirty="0"/>
          </a:p>
          <a:p>
            <a:pPr lvl="1">
              <a:buChar char="●"/>
            </a:pPr>
            <a:r>
              <a:rPr lang="en-US" dirty="0"/>
              <a:t>Well-suited for fraud detection classification tasks.</a:t>
            </a:r>
            <a:endParaRPr dirty="0"/>
          </a:p>
        </p:txBody>
      </p:sp>
      <p:grpSp>
        <p:nvGrpSpPr>
          <p:cNvPr id="1360" name="Google Shape;1360;p52"/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2FE020D0-6414-D873-111E-596690226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29423808-3DB2-DB4E-1488-2ABEB06E8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9931B526-D7FB-90D8-1BEF-2294C2499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Model Evaluation: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Random Forest:</a:t>
            </a:r>
            <a:r>
              <a:rPr lang="en" b="1" dirty="0"/>
              <a:t> </a:t>
            </a:r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F3A7FA4D-8E96-FE6E-D515-F351EE393D71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4B908A90-E65C-3FC0-0520-F156201F46DC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681478EC-BCBF-3724-2BFD-388ADD08BFA8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322EAC29-B877-0C0A-6F19-8D4E57B687EB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7FA1680E-C967-E2CC-0345-E9B3C0BBFBEE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E02A634-8E24-6B3A-D451-14CEE496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087"/>
          <a:stretch/>
        </p:blipFill>
        <p:spPr>
          <a:xfrm>
            <a:off x="1358754" y="2258387"/>
            <a:ext cx="5111986" cy="20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B8D941EF-6CB3-674A-CDB7-4C377998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A4EAC9B5-0162-6ABD-90CE-F61AA3608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3377B1D3-3D83-81F8-9631-78173E8A0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Model Evaluation:</a:t>
            </a:r>
            <a:r>
              <a:rPr lang="en" b="1" dirty="0"/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/>
              <a:t>XGBoost</a:t>
            </a:r>
            <a:r>
              <a:rPr lang="en-US" dirty="0"/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AF69CC5D-D8B9-D9EE-1742-0367AB024504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37232282-551B-F9F2-D853-D805AEB50995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E56C5F61-4A88-10DE-3C27-A7C410F10AA9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C095959A-723F-BB47-5502-E593290BD5AE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BC153089-7923-6B4C-1D95-DA62EDAB4B0D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38BDB8-962C-DD47-B789-46F810CB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339"/>
          <a:stretch/>
        </p:blipFill>
        <p:spPr>
          <a:xfrm>
            <a:off x="1497299" y="2269900"/>
            <a:ext cx="4975499" cy="19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0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>
          <a:extLst>
            <a:ext uri="{FF2B5EF4-FFF2-40B4-BE49-F238E27FC236}">
              <a16:creationId xmlns:a16="http://schemas.microsoft.com/office/drawing/2014/main" id="{0AFFAE0D-8394-396B-059E-987000AF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8">
            <a:extLst>
              <a:ext uri="{FF2B5EF4-FFF2-40B4-BE49-F238E27FC236}">
                <a16:creationId xmlns:a16="http://schemas.microsoft.com/office/drawing/2014/main" id="{71A5C3C9-7F28-AE6E-0F39-F89CB2EC8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2188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1575" name="Google Shape;1575;p68">
            <a:extLst>
              <a:ext uri="{FF2B5EF4-FFF2-40B4-BE49-F238E27FC236}">
                <a16:creationId xmlns:a16="http://schemas.microsoft.com/office/drawing/2014/main" id="{C374EE50-9281-8924-B909-76B1F8D106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4038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29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DE8AB76F-8A48-334F-6061-224B81CD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98BDC2BB-4C1D-A201-9102-DDA2E7777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0CC16A6B-F8C0-0CA9-870C-D619C1FA2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436" y="1239982"/>
            <a:ext cx="6262255" cy="322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Feature Importance: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5022DCE2-B71C-1DC3-4B51-F745F2F69569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6CFA1FBE-4B6E-C814-DBCA-F892ABEE6A02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C34EABA7-C15A-12DF-D8BC-639C2D2A6B22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108C80CF-3354-B0FD-7C31-DD1AF8C6E2F5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3E660CD3-C8AF-D6B4-42AF-07F88A6C7E04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DEE4559E-A95F-7205-D05B-D11C33D2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87" y="1647153"/>
            <a:ext cx="5399350" cy="2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5CF10EEA-E4B9-56D2-262B-19C940FB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127837FB-9034-8E99-F40D-A546D979E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91837" y="71492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listening</a:t>
            </a:r>
          </a:p>
        </p:txBody>
      </p:sp>
      <p:grpSp>
        <p:nvGrpSpPr>
          <p:cNvPr id="1360" name="Google Shape;1360;p52">
            <a:extLst>
              <a:ext uri="{FF2B5EF4-FFF2-40B4-BE49-F238E27FC236}">
                <a16:creationId xmlns:a16="http://schemas.microsoft.com/office/drawing/2014/main" id="{55A7F6B0-00D2-D03A-BDBC-1F2EE3B08938}"/>
              </a:ext>
            </a:extLst>
          </p:cNvPr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>
              <a:extLst>
                <a:ext uri="{FF2B5EF4-FFF2-40B4-BE49-F238E27FC236}">
                  <a16:creationId xmlns:a16="http://schemas.microsoft.com/office/drawing/2014/main" id="{130BFD41-B05F-CB6B-CF26-2677E6E38285}"/>
                </a:ext>
              </a:extLst>
            </p:cNvPr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>
              <a:extLst>
                <a:ext uri="{FF2B5EF4-FFF2-40B4-BE49-F238E27FC236}">
                  <a16:creationId xmlns:a16="http://schemas.microsoft.com/office/drawing/2014/main" id="{0222ECA7-AEA7-D659-8C0C-355B91E45CAC}"/>
                </a:ext>
              </a:extLst>
            </p:cNvPr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>
                <a:extLst>
                  <a:ext uri="{FF2B5EF4-FFF2-40B4-BE49-F238E27FC236}">
                    <a16:creationId xmlns:a16="http://schemas.microsoft.com/office/drawing/2014/main" id="{A53C243F-B1F8-E081-B5F9-A50892162F39}"/>
                  </a:ext>
                </a:extLst>
              </p:cNvPr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>
                <a:extLst>
                  <a:ext uri="{FF2B5EF4-FFF2-40B4-BE49-F238E27FC236}">
                    <a16:creationId xmlns:a16="http://schemas.microsoft.com/office/drawing/2014/main" id="{72D92BCE-7C13-5D32-99BC-CEA876761DA3}"/>
                  </a:ext>
                </a:extLst>
              </p:cNvPr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 descr="A hand writing on a blackboard&#10;&#10;Description automatically generated">
            <a:extLst>
              <a:ext uri="{FF2B5EF4-FFF2-40B4-BE49-F238E27FC236}">
                <a16:creationId xmlns:a16="http://schemas.microsoft.com/office/drawing/2014/main" id="{9E886D0A-09B1-D1A9-EEB0-109E0E35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81" y="1826640"/>
            <a:ext cx="3733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8"/>
          <p:cNvSpPr txBox="1">
            <a:spLocks noGrp="1"/>
          </p:cNvSpPr>
          <p:nvPr>
            <p:ph type="title" idx="15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98" name="Google Shape;1298;p48"/>
          <p:cNvSpPr txBox="1">
            <a:spLocks noGrp="1"/>
          </p:cNvSpPr>
          <p:nvPr>
            <p:ph type="title"/>
          </p:nvPr>
        </p:nvSpPr>
        <p:spPr>
          <a:xfrm>
            <a:off x="713237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0" name="Google Shape;1300;p48"/>
          <p:cNvSpPr txBox="1">
            <a:spLocks noGrp="1"/>
          </p:cNvSpPr>
          <p:nvPr>
            <p:ph type="title" idx="2"/>
          </p:nvPr>
        </p:nvSpPr>
        <p:spPr>
          <a:xfrm>
            <a:off x="4064061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2" name="Google Shape;1302;p48"/>
          <p:cNvSpPr txBox="1">
            <a:spLocks noGrp="1"/>
          </p:cNvSpPr>
          <p:nvPr>
            <p:ph type="title" idx="4"/>
          </p:nvPr>
        </p:nvSpPr>
        <p:spPr>
          <a:xfrm>
            <a:off x="2055937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4" name="Google Shape;1304;p48"/>
          <p:cNvSpPr txBox="1">
            <a:spLocks noGrp="1"/>
          </p:cNvSpPr>
          <p:nvPr>
            <p:ph type="title" idx="6"/>
          </p:nvPr>
        </p:nvSpPr>
        <p:spPr>
          <a:xfrm>
            <a:off x="5406761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6" name="Google Shape;1306;p48"/>
          <p:cNvSpPr txBox="1">
            <a:spLocks noGrp="1"/>
          </p:cNvSpPr>
          <p:nvPr>
            <p:ph type="subTitle" idx="8"/>
          </p:nvPr>
        </p:nvSpPr>
        <p:spPr>
          <a:xfrm>
            <a:off x="1459387" y="1682098"/>
            <a:ext cx="210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Understanding and Exploration</a:t>
            </a:r>
            <a:endParaRPr sz="1400" dirty="0"/>
          </a:p>
        </p:txBody>
      </p:sp>
      <p:sp>
        <p:nvSpPr>
          <p:cNvPr id="1307" name="Google Shape;1307;p48"/>
          <p:cNvSpPr txBox="1">
            <a:spLocks noGrp="1"/>
          </p:cNvSpPr>
          <p:nvPr>
            <p:ph type="subTitle" idx="9"/>
          </p:nvPr>
        </p:nvSpPr>
        <p:spPr>
          <a:xfrm>
            <a:off x="4980561" y="1740391"/>
            <a:ext cx="210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308" name="Google Shape;1308;p48"/>
          <p:cNvSpPr txBox="1">
            <a:spLocks noGrp="1"/>
          </p:cNvSpPr>
          <p:nvPr>
            <p:ph type="subTitle" idx="13"/>
          </p:nvPr>
        </p:nvSpPr>
        <p:spPr>
          <a:xfrm>
            <a:off x="2970350" y="3058449"/>
            <a:ext cx="210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Modeling </a:t>
            </a:r>
            <a:endParaRPr dirty="0"/>
          </a:p>
        </p:txBody>
      </p:sp>
      <p:sp>
        <p:nvSpPr>
          <p:cNvPr id="1309" name="Google Shape;1309;p48"/>
          <p:cNvSpPr txBox="1">
            <a:spLocks noGrp="1"/>
          </p:cNvSpPr>
          <p:nvPr>
            <p:ph type="subTitle" idx="14"/>
          </p:nvPr>
        </p:nvSpPr>
        <p:spPr>
          <a:xfrm>
            <a:off x="6321176" y="3058449"/>
            <a:ext cx="2109600" cy="4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0"/>
          <p:cNvSpPr/>
          <p:nvPr/>
        </p:nvSpPr>
        <p:spPr>
          <a:xfrm>
            <a:off x="3830600" y="4061525"/>
            <a:ext cx="4599600" cy="10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0" name="Google Shape;1340;p50"/>
          <p:cNvSpPr txBox="1">
            <a:spLocks noGrp="1"/>
          </p:cNvSpPr>
          <p:nvPr>
            <p:ph type="title"/>
          </p:nvPr>
        </p:nvSpPr>
        <p:spPr>
          <a:xfrm>
            <a:off x="2893225" y="2475741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Data understanding and exploration</a:t>
            </a:r>
            <a:br>
              <a:rPr lang="en-US" sz="2400" dirty="0"/>
            </a:b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341" name="Google Shape;1341;p50"/>
          <p:cNvSpPr txBox="1">
            <a:spLocks noGrp="1"/>
          </p:cNvSpPr>
          <p:nvPr>
            <p:ph type="title" idx="2"/>
          </p:nvPr>
        </p:nvSpPr>
        <p:spPr>
          <a:xfrm>
            <a:off x="655487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understanding and exploration</a:t>
            </a:r>
            <a:endParaRPr sz="2400"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820957" y="1742032"/>
            <a:ext cx="4578675" cy="2154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 Overview :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1">
                    <a:lumMod val="10000"/>
                  </a:schemeClr>
                </a:solidFill>
                <a:effectLst/>
                <a:latin typeface="+mn-lt"/>
              </a:rPr>
              <a:t>The Credit Card Transactions Dataset provides detailed records of credit card transactions, including information about transaction times, amounts, and associated personal and merchant details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3C4043"/>
              </a:solidFill>
              <a:latin typeface="+mn-lt"/>
            </a:endParaRPr>
          </a:p>
          <a:p>
            <a:pPr marL="0" indent="0">
              <a:buSzPts val="1100"/>
            </a:pPr>
            <a:endParaRPr lang="en-US" sz="1100" dirty="0">
              <a:latin typeface="+mn-lt"/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10000"/>
                  </a:schemeClr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The primary objective is to classify each transaction as either "fraudulent" or "non-fraudulent</a:t>
            </a:r>
            <a:endParaRPr lang="en-US" sz="1100" b="1" dirty="0">
              <a:solidFill>
                <a:schemeClr val="accent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understanding and exploration</a:t>
            </a:r>
            <a:endParaRPr sz="2400" b="1" dirty="0"/>
          </a:p>
        </p:txBody>
      </p:sp>
      <p:sp>
        <p:nvSpPr>
          <p:cNvPr id="1359" name="Google Shape;1359;p52"/>
          <p:cNvSpPr txBox="1">
            <a:spLocks noGrp="1"/>
          </p:cNvSpPr>
          <p:nvPr>
            <p:ph type="body" idx="1"/>
          </p:nvPr>
        </p:nvSpPr>
        <p:spPr>
          <a:xfrm>
            <a:off x="872100" y="1417321"/>
            <a:ext cx="2165014" cy="1410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Dataset structure: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b="1" dirty="0"/>
              <a:t>Number of rows: 1296675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b="1" dirty="0"/>
              <a:t>Number of columns: 24</a:t>
            </a:r>
            <a:endParaRPr sz="1100" b="1" dirty="0"/>
          </a:p>
        </p:txBody>
      </p:sp>
      <p:grpSp>
        <p:nvGrpSpPr>
          <p:cNvPr id="1360" name="Google Shape;1360;p52"/>
          <p:cNvGrpSpPr/>
          <p:nvPr/>
        </p:nvGrpSpPr>
        <p:grpSpPr>
          <a:xfrm flipH="1">
            <a:off x="7035127" y="1713504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59;p52">
            <a:extLst>
              <a:ext uri="{FF2B5EF4-FFF2-40B4-BE49-F238E27FC236}">
                <a16:creationId xmlns:a16="http://schemas.microsoft.com/office/drawing/2014/main" id="{F418F086-0ACD-66B7-4923-E6B3BC9E03A6}"/>
              </a:ext>
            </a:extLst>
          </p:cNvPr>
          <p:cNvSpPr txBox="1">
            <a:spLocks/>
          </p:cNvSpPr>
          <p:nvPr/>
        </p:nvSpPr>
        <p:spPr>
          <a:xfrm>
            <a:off x="4110219" y="1297393"/>
            <a:ext cx="2486524" cy="294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Missing Values:</a:t>
            </a:r>
          </a:p>
          <a:p>
            <a:pPr marL="0" indent="0">
              <a:buClr>
                <a:schemeClr val="dk1"/>
              </a:buClr>
              <a:buSzPts val="1100"/>
              <a:buFont typeface="Roboto"/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B6258-4EFD-774F-C375-12B85A55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19" y="1624349"/>
            <a:ext cx="1825539" cy="2941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273ECA80-FBEA-167D-EDF2-61B68648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436E2FFA-9D37-25FB-EB06-B5E94746F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understanding and exploration</a:t>
            </a:r>
            <a:endParaRPr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AB95E-EFDE-C250-2C7D-BC34BB6E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71" y="1492726"/>
            <a:ext cx="649033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9B63CEDF-1492-E420-2A5A-69F0779C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550D88D2-E373-C7A0-7624-F54B53C99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understanding and exploration</a:t>
            </a:r>
            <a:endParaRPr sz="2400" b="1" dirty="0"/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86C8A9A2-3F41-2B87-AAFE-CF78A07C5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2100" y="1417321"/>
            <a:ext cx="1838443" cy="34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 Distribution: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5158CC-BB4F-AC2A-8412-1EBA0AC6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4" t="36883" r="1164" b="-36883"/>
          <a:stretch/>
        </p:blipFill>
        <p:spPr bwMode="auto">
          <a:xfrm>
            <a:off x="412115" y="1984324"/>
            <a:ext cx="2938507" cy="3458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16325D99-BBC6-7D64-989C-568D125EE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780" y="1417321"/>
            <a:ext cx="2847700" cy="3074664"/>
          </a:xfrm>
          <a:prstGeom prst="rect">
            <a:avLst/>
          </a:prstGeom>
        </p:spPr>
      </p:pic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330613DE-4B7E-635A-D69E-5435351DC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404" y="1417321"/>
            <a:ext cx="3040876" cy="1537332"/>
          </a:xfrm>
          <a:prstGeom prst="rect">
            <a:avLst/>
          </a:prstGeom>
        </p:spPr>
      </p:pic>
      <p:pic>
        <p:nvPicPr>
          <p:cNvPr id="7" name="Picture 6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B25A0C5A-A110-74BC-F648-708F655BF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687" y="2954653"/>
            <a:ext cx="3015387" cy="15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>
          <a:extLst>
            <a:ext uri="{FF2B5EF4-FFF2-40B4-BE49-F238E27FC236}">
              <a16:creationId xmlns:a16="http://schemas.microsoft.com/office/drawing/2014/main" id="{37A48376-5758-17A3-12F2-D2EF99F3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2">
            <a:extLst>
              <a:ext uri="{FF2B5EF4-FFF2-40B4-BE49-F238E27FC236}">
                <a16:creationId xmlns:a16="http://schemas.microsoft.com/office/drawing/2014/main" id="{86ABEE24-4FFF-8235-0763-EE57B985F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understanding and exploration</a:t>
            </a:r>
            <a:endParaRPr sz="2400" b="1" dirty="0"/>
          </a:p>
        </p:txBody>
      </p:sp>
      <p:sp>
        <p:nvSpPr>
          <p:cNvPr id="1359" name="Google Shape;1359;p52">
            <a:extLst>
              <a:ext uri="{FF2B5EF4-FFF2-40B4-BE49-F238E27FC236}">
                <a16:creationId xmlns:a16="http://schemas.microsoft.com/office/drawing/2014/main" id="{8B8F0DF4-3264-92DD-EC95-9F7253E1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2100" y="1417321"/>
            <a:ext cx="1969071" cy="365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Correlation Analysis: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b="1" dirty="0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54AD174F-72D2-35AC-186D-71C703A9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84" y="1234571"/>
            <a:ext cx="3992472" cy="31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9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8"/>
          <p:cNvSpPr txBox="1">
            <a:spLocks noGrp="1"/>
          </p:cNvSpPr>
          <p:nvPr>
            <p:ph type="title"/>
          </p:nvPr>
        </p:nvSpPr>
        <p:spPr>
          <a:xfrm>
            <a:off x="2087894" y="2368950"/>
            <a:ext cx="5276928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1575" name="Google Shape;1575;p68"/>
          <p:cNvSpPr txBox="1">
            <a:spLocks noGrp="1"/>
          </p:cNvSpPr>
          <p:nvPr>
            <p:ph type="title" idx="2"/>
          </p:nvPr>
        </p:nvSpPr>
        <p:spPr>
          <a:xfrm>
            <a:off x="3634038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249</Words>
  <Application>Microsoft Office PowerPoint</Application>
  <PresentationFormat>On-screen Show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Poppins Medium</vt:lpstr>
      <vt:lpstr>Bebas Neue</vt:lpstr>
      <vt:lpstr>Poppins</vt:lpstr>
      <vt:lpstr>Poppins SemiBold</vt:lpstr>
      <vt:lpstr>Arial</vt:lpstr>
      <vt:lpstr>Roboto</vt:lpstr>
      <vt:lpstr>Topology - Master of Science in Mathematics by Slidesgo</vt:lpstr>
      <vt:lpstr>ICS 474 Project   Fraudulent Predictor for Credit Card Transactions  Mohammed Aljamili 202024300 Omar Alromih 202019400</vt:lpstr>
      <vt:lpstr>Table of contents</vt:lpstr>
      <vt:lpstr>Data understanding and exploration </vt:lpstr>
      <vt:lpstr>Data understanding and exploration</vt:lpstr>
      <vt:lpstr>Data understanding and exploration</vt:lpstr>
      <vt:lpstr>Data understanding and exploration</vt:lpstr>
      <vt:lpstr>Data understanding and exploration</vt:lpstr>
      <vt:lpstr>Data understanding and exploration</vt:lpstr>
      <vt:lpstr>Data Preprocessing</vt:lpstr>
      <vt:lpstr>Data Preprocessing</vt:lpstr>
      <vt:lpstr>Data Preprocessing</vt:lpstr>
      <vt:lpstr>Modeling</vt:lpstr>
      <vt:lpstr>Modeling</vt:lpstr>
      <vt:lpstr>Modeling</vt:lpstr>
      <vt:lpstr>Modeling</vt:lpstr>
      <vt:lpstr>Visualization</vt:lpstr>
      <vt:lpstr>Visualization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 ABDULAZIZ ALROMIH</cp:lastModifiedBy>
  <cp:revision>4</cp:revision>
  <dcterms:modified xsi:type="dcterms:W3CDTF">2024-11-25T09:26:47Z</dcterms:modified>
</cp:coreProperties>
</file>