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75" r:id="rId4"/>
    <p:sldId id="276" r:id="rId5"/>
    <p:sldId id="277" r:id="rId6"/>
    <p:sldId id="278" r:id="rId7"/>
    <p:sldId id="279" r:id="rId8"/>
    <p:sldId id="280" r:id="rId9"/>
    <p:sldId id="281"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4660"/>
  </p:normalViewPr>
  <p:slideViewPr>
    <p:cSldViewPr snapToGrid="0">
      <p:cViewPr varScale="1">
        <p:scale>
          <a:sx n="78" d="100"/>
          <a:sy n="78" d="100"/>
        </p:scale>
        <p:origin x="84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majeed Al-Ghamdi" userId="239b66a1a0735041" providerId="LiveId" clId="{FDED98FE-4422-46C1-A4AE-1B83D270BB70}"/>
    <pc:docChg chg="addSld modSld">
      <pc:chgData name="Abdulmajeed Al-Ghamdi" userId="239b66a1a0735041" providerId="LiveId" clId="{FDED98FE-4422-46C1-A4AE-1B83D270BB70}" dt="2024-11-20T09:14:11.951" v="13" actId="122"/>
      <pc:docMkLst>
        <pc:docMk/>
      </pc:docMkLst>
      <pc:sldChg chg="modSp new mod">
        <pc:chgData name="Abdulmajeed Al-Ghamdi" userId="239b66a1a0735041" providerId="LiveId" clId="{FDED98FE-4422-46C1-A4AE-1B83D270BB70}" dt="2024-11-20T09:14:11.951" v="13" actId="122"/>
        <pc:sldMkLst>
          <pc:docMk/>
          <pc:sldMk cId="1552447727" sldId="282"/>
        </pc:sldMkLst>
        <pc:spChg chg="mod">
          <ac:chgData name="Abdulmajeed Al-Ghamdi" userId="239b66a1a0735041" providerId="LiveId" clId="{FDED98FE-4422-46C1-A4AE-1B83D270BB70}" dt="2024-11-20T09:14:11.951" v="13" actId="122"/>
          <ac:spMkLst>
            <pc:docMk/>
            <pc:sldMk cId="1552447727" sldId="282"/>
            <ac:spMk id="2" creationId="{B87B0142-65E3-B4E6-D3AE-A04AF748B3A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11/25/2024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11/25/2024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0A046-551F-6E03-22E9-1BA4E18FACF4}"/>
              </a:ext>
            </a:extLst>
          </p:cNvPr>
          <p:cNvSpPr>
            <a:spLocks noGrp="1"/>
          </p:cNvSpPr>
          <p:nvPr>
            <p:ph type="ctrTitle"/>
          </p:nvPr>
        </p:nvSpPr>
        <p:spPr>
          <a:xfrm>
            <a:off x="945474" y="988035"/>
            <a:ext cx="10301052" cy="2797541"/>
          </a:xfrm>
        </p:spPr>
        <p:txBody>
          <a:bodyPr anchor="ctr">
            <a:normAutofit fontScale="90000"/>
          </a:bodyPr>
          <a:lstStyle/>
          <a:p>
            <a:pPr algn="ctr">
              <a:lnSpc>
                <a:spcPct val="150000"/>
              </a:lnSpc>
            </a:pPr>
            <a:r>
              <a:rPr lang="en-US" b="1" kern="100" dirty="0">
                <a:effectLst/>
                <a:latin typeface="Times New Roman" panose="02020603050405020304" pitchFamily="18" charset="0"/>
                <a:ea typeface="Aptos" panose="020B0004020202020204" pitchFamily="34" charset="0"/>
                <a:cs typeface="Arial" panose="020B0604020202020204" pitchFamily="34" charset="0"/>
              </a:rPr>
              <a:t>Uber Dataset </a:t>
            </a:r>
            <a:br>
              <a:rPr lang="en-SA" b="1" kern="100" dirty="0">
                <a:effectLst/>
                <a:latin typeface="Aptos" panose="020B0004020202020204" pitchFamily="34" charset="0"/>
                <a:ea typeface="Aptos" panose="020B0004020202020204" pitchFamily="34" charset="0"/>
                <a:cs typeface="Arial" panose="020B0604020202020204" pitchFamily="34" charset="0"/>
              </a:rPr>
            </a:br>
            <a:r>
              <a:rPr lang="en-US" b="1" kern="100" dirty="0">
                <a:effectLst/>
                <a:latin typeface="Times New Roman" panose="02020603050405020304" pitchFamily="18" charset="0"/>
                <a:ea typeface="Aptos" panose="020B0004020202020204" pitchFamily="34" charset="0"/>
                <a:cs typeface="Arial" panose="020B0604020202020204" pitchFamily="34" charset="0"/>
              </a:rPr>
              <a:t>Team G3</a:t>
            </a:r>
            <a:br>
              <a:rPr lang="en-SA" b="1" kern="100" dirty="0">
                <a:effectLst/>
                <a:latin typeface="Aptos" panose="020B0004020202020204" pitchFamily="34" charset="0"/>
                <a:ea typeface="Aptos" panose="020B0004020202020204" pitchFamily="34" charset="0"/>
                <a:cs typeface="Arial" panose="020B0604020202020204" pitchFamily="34" charset="0"/>
              </a:rPr>
            </a:br>
            <a:r>
              <a:rPr lang="en-US" b="1" kern="100" dirty="0">
                <a:effectLst/>
                <a:latin typeface="Times New Roman" panose="02020603050405020304" pitchFamily="18" charset="0"/>
                <a:ea typeface="Aptos" panose="020B0004020202020204" pitchFamily="34" charset="0"/>
                <a:cs typeface="Arial" panose="020B0604020202020204" pitchFamily="34" charset="0"/>
              </a:rPr>
              <a:t>ICS474 Project</a:t>
            </a:r>
            <a:endParaRPr lang="en-SA" b="1"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8A24AAD8-2FB5-9167-1311-EF8EA7ED9650}"/>
              </a:ext>
            </a:extLst>
          </p:cNvPr>
          <p:cNvSpPr>
            <a:spLocks noGrp="1"/>
          </p:cNvSpPr>
          <p:nvPr>
            <p:ph type="subTitle" idx="1"/>
          </p:nvPr>
        </p:nvSpPr>
        <p:spPr>
          <a:xfrm>
            <a:off x="1876423" y="4713287"/>
            <a:ext cx="8791575" cy="1655762"/>
          </a:xfrm>
        </p:spPr>
        <p:txBody>
          <a:bodyPr/>
          <a:lstStyle/>
          <a:p>
            <a:pPr algn="ctr"/>
            <a:r>
              <a:rPr lang="en-US" sz="1800" b="1" kern="100">
                <a:solidFill>
                  <a:schemeClr val="tx1"/>
                </a:solidFill>
                <a:effectLst/>
                <a:latin typeface="Times New Roman" panose="02020603050405020304" pitchFamily="18" charset="0"/>
                <a:ea typeface="Aptos" panose="020B0004020202020204" pitchFamily="34" charset="0"/>
                <a:cs typeface="Arial" panose="020B0604020202020204" pitchFamily="34" charset="0"/>
              </a:rPr>
              <a:t>Abdulmajeed Alghamdi 	202032860	Section02</a:t>
            </a:r>
            <a:endParaRPr lang="en-SA" sz="1800" b="1"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algn="ctr"/>
            <a:r>
              <a:rPr lang="en-US" sz="1800" b="1" kern="100">
                <a:solidFill>
                  <a:schemeClr val="tx1"/>
                </a:solidFill>
                <a:effectLst/>
                <a:latin typeface="Times New Roman" panose="02020603050405020304" pitchFamily="18" charset="0"/>
                <a:ea typeface="Aptos" panose="020B0004020202020204" pitchFamily="34" charset="0"/>
                <a:cs typeface="Arial" panose="020B0604020202020204" pitchFamily="34" charset="0"/>
              </a:rPr>
              <a:t>Mohamad Alsakka		202044860	Section02</a:t>
            </a:r>
            <a:endParaRPr lang="en-SA" sz="1800" b="1"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algn="ctr"/>
            <a:r>
              <a:rPr lang="en-US" sz="1800" b="1" kern="100">
                <a:solidFill>
                  <a:schemeClr val="tx1"/>
                </a:solidFill>
                <a:effectLst/>
                <a:latin typeface="Times New Roman" panose="02020603050405020304" pitchFamily="18" charset="0"/>
                <a:ea typeface="Aptos" panose="020B0004020202020204" pitchFamily="34" charset="0"/>
                <a:cs typeface="Arial" panose="020B0604020202020204" pitchFamily="34" charset="0"/>
              </a:rPr>
              <a:t>Abdullah Algada		202044680	Section01</a:t>
            </a:r>
            <a:endParaRPr lang="en-SA" sz="1800" b="1" kern="100">
              <a:solidFill>
                <a:schemeClr val="tx1"/>
              </a:solidFill>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465489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176442-7705-98AF-7A78-7AFD0F792FA7}"/>
              </a:ext>
            </a:extLst>
          </p:cNvPr>
          <p:cNvSpPr>
            <a:spLocks noGrp="1"/>
          </p:cNvSpPr>
          <p:nvPr>
            <p:ph idx="1"/>
          </p:nvPr>
        </p:nvSpPr>
        <p:spPr/>
        <p:txBody>
          <a:bodyPr>
            <a:normAutofit/>
          </a:bodyPr>
          <a:lstStyle/>
          <a:p>
            <a:r>
              <a:rPr lang="en-US" dirty="0"/>
              <a:t>The PURPOSE column has a significant portion of missing values (502 out of 1155 rows).</a:t>
            </a:r>
          </a:p>
          <a:p>
            <a:r>
              <a:rPr lang="en-US" dirty="0"/>
              <a:t>There are two possible approaches to handle it:</a:t>
            </a:r>
          </a:p>
          <a:p>
            <a:pPr lvl="1"/>
            <a:r>
              <a:rPr lang="en-US" dirty="0"/>
              <a:t>Deletion, where we could drop the rows with missing values.</a:t>
            </a:r>
          </a:p>
          <a:p>
            <a:pPr lvl="1"/>
            <a:r>
              <a:rPr lang="en-US" dirty="0"/>
              <a:t>Imputation, where we could fill in the missing values based on patterns in other fields.</a:t>
            </a:r>
          </a:p>
          <a:p>
            <a:r>
              <a:rPr lang="en-US" dirty="0"/>
              <a:t>We’ve decided to proceed by dropping rows with missing PURPOSE values.</a:t>
            </a:r>
            <a:endParaRPr lang="en-SA" dirty="0"/>
          </a:p>
        </p:txBody>
      </p:sp>
      <p:pic>
        <p:nvPicPr>
          <p:cNvPr id="4" name="Picture 3">
            <a:extLst>
              <a:ext uri="{FF2B5EF4-FFF2-40B4-BE49-F238E27FC236}">
                <a16:creationId xmlns:a16="http://schemas.microsoft.com/office/drawing/2014/main" id="{64CFA5F6-867D-AE23-A7EE-E93D3BBBEB4B}"/>
              </a:ext>
            </a:extLst>
          </p:cNvPr>
          <p:cNvPicPr>
            <a:picLocks noChangeAspect="1"/>
          </p:cNvPicPr>
          <p:nvPr/>
        </p:nvPicPr>
        <p:blipFill>
          <a:blip r:embed="rId2"/>
          <a:stretch>
            <a:fillRect/>
          </a:stretch>
        </p:blipFill>
        <p:spPr>
          <a:xfrm>
            <a:off x="1960834" y="5593451"/>
            <a:ext cx="8267153" cy="963745"/>
          </a:xfrm>
          <a:prstGeom prst="rect">
            <a:avLst/>
          </a:prstGeom>
        </p:spPr>
      </p:pic>
      <p:sp>
        <p:nvSpPr>
          <p:cNvPr id="12" name="Title 1">
            <a:extLst>
              <a:ext uri="{FF2B5EF4-FFF2-40B4-BE49-F238E27FC236}">
                <a16:creationId xmlns:a16="http://schemas.microsoft.com/office/drawing/2014/main" id="{042F5740-A1B0-7223-A235-821AA94ECA24}"/>
              </a:ext>
            </a:extLst>
          </p:cNvPr>
          <p:cNvSpPr txBox="1">
            <a:spLocks/>
          </p:cNvSpPr>
          <p:nvPr/>
        </p:nvSpPr>
        <p:spPr>
          <a:xfrm>
            <a:off x="1141413" y="618518"/>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800" b="1" kern="100" dirty="0">
                <a:latin typeface="Times New Roman" panose="02020603050405020304" pitchFamily="18" charset="0"/>
                <a:ea typeface="Aptos" panose="020B0004020202020204" pitchFamily="34" charset="0"/>
                <a:cs typeface="Arial" panose="020B0604020202020204" pitchFamily="34" charset="0"/>
              </a:rPr>
              <a:t>9. Handling missing datasets </a:t>
            </a:r>
            <a:endParaRPr lang="en-SA" sz="2800" kern="100" dirty="0">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390072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841A0-025B-3DCE-5C30-F4789FDAA18F}"/>
              </a:ext>
            </a:extLst>
          </p:cNvPr>
          <p:cNvSpPr>
            <a:spLocks noGrp="1"/>
          </p:cNvSpPr>
          <p:nvPr>
            <p:ph type="title"/>
          </p:nvPr>
        </p:nvSpPr>
        <p:spPr/>
        <p:txBody>
          <a:bodyPr>
            <a:normAutofit/>
          </a:bodyPr>
          <a:lstStyle/>
          <a:p>
            <a:r>
              <a:rPr lang="en-US" sz="2800" b="1" kern="100">
                <a:effectLst/>
                <a:latin typeface="Times New Roman" panose="02020603050405020304" pitchFamily="18" charset="0"/>
                <a:ea typeface="Times New Roman" panose="02020603050405020304" pitchFamily="18" charset="0"/>
                <a:cs typeface="Arial" panose="020B0604020202020204" pitchFamily="34" charset="0"/>
              </a:rPr>
              <a:t>10. Encoding Categorical Variables</a:t>
            </a:r>
            <a:r>
              <a:rPr lang="en-US" sz="2800" kern="100">
                <a:effectLst/>
                <a:latin typeface="Times New Roman" panose="02020603050405020304" pitchFamily="18" charset="0"/>
                <a:ea typeface="Times New Roman" panose="02020603050405020304" pitchFamily="18" charset="0"/>
                <a:cs typeface="Arial" panose="020B0604020202020204" pitchFamily="34" charset="0"/>
              </a:rPr>
              <a:t>  </a:t>
            </a:r>
            <a:endParaRPr lang="en-SA" sz="2800" kern="100">
              <a:effectLst/>
              <a:latin typeface="Aptos" panose="020B0004020202020204" pitchFamily="34" charset="0"/>
              <a:ea typeface="Aptos" panose="020B00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3176442-7705-98AF-7A78-7AFD0F792FA7}"/>
              </a:ext>
            </a:extLst>
          </p:cNvPr>
          <p:cNvSpPr>
            <a:spLocks noGrp="1"/>
          </p:cNvSpPr>
          <p:nvPr>
            <p:ph idx="1"/>
          </p:nvPr>
        </p:nvSpPr>
        <p:spPr/>
        <p:txBody>
          <a:bodyPr>
            <a:normAutofit/>
          </a:bodyPr>
          <a:lstStyle/>
          <a:p>
            <a:r>
              <a:rPr lang="en-US" kern="100" dirty="0">
                <a:effectLst/>
                <a:latin typeface="Times New Roman" panose="02020603050405020304" pitchFamily="18" charset="0"/>
                <a:ea typeface="Times New Roman" panose="02020603050405020304" pitchFamily="18" charset="0"/>
                <a:cs typeface="Arial" panose="020B0604020202020204" pitchFamily="34" charset="0"/>
              </a:rPr>
              <a:t>One-Hot Encoding</a:t>
            </a:r>
            <a:r>
              <a:rPr lang="en-US" kern="100" dirty="0">
                <a:latin typeface="Times New Roman" panose="02020603050405020304" pitchFamily="18" charset="0"/>
                <a:ea typeface="Times New Roman" panose="02020603050405020304" pitchFamily="18" charset="0"/>
                <a:cs typeface="Arial" panose="020B0604020202020204" pitchFamily="34" charset="0"/>
              </a:rPr>
              <a:t> </a:t>
            </a:r>
            <a:r>
              <a:rPr lang="en-US" kern="100" dirty="0">
                <a:effectLst/>
                <a:latin typeface="Times New Roman" panose="02020603050405020304" pitchFamily="18" charset="0"/>
                <a:ea typeface="Times New Roman" panose="02020603050405020304" pitchFamily="18" charset="0"/>
                <a:cs typeface="Arial" panose="020B0604020202020204" pitchFamily="34" charset="0"/>
              </a:rPr>
              <a:t>will create binary columns for each unique value.</a:t>
            </a:r>
          </a:p>
          <a:p>
            <a:r>
              <a:rPr lang="en-US" kern="100" dirty="0">
                <a:effectLst/>
                <a:latin typeface="Times New Roman" panose="02020603050405020304" pitchFamily="18" charset="0"/>
                <a:ea typeface="Times New Roman" panose="02020603050405020304" pitchFamily="18" charset="0"/>
                <a:cs typeface="Arial" panose="020B0604020202020204" pitchFamily="34" charset="0"/>
              </a:rPr>
              <a:t>Ensuring that there is no ordinal bias introduced.</a:t>
            </a:r>
          </a:p>
          <a:p>
            <a:r>
              <a:rPr lang="en-US" kern="100" dirty="0">
                <a:effectLst/>
                <a:latin typeface="Times New Roman" panose="02020603050405020304" pitchFamily="18" charset="0"/>
                <a:ea typeface="Times New Roman" panose="02020603050405020304" pitchFamily="18" charset="0"/>
                <a:cs typeface="Arial" panose="020B0604020202020204" pitchFamily="34" charset="0"/>
              </a:rPr>
              <a:t>Making the features compatible with algorithms that require numerical input.</a:t>
            </a:r>
            <a:endParaRPr lang="en-SA"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4CFA5F6-867D-AE23-A7EE-E93D3BBBEB4B}"/>
              </a:ext>
            </a:extLst>
          </p:cNvPr>
          <p:cNvPicPr>
            <a:picLocks noChangeAspect="1"/>
          </p:cNvPicPr>
          <p:nvPr/>
        </p:nvPicPr>
        <p:blipFill>
          <a:blip r:embed="rId2"/>
          <a:srcRect/>
          <a:stretch/>
        </p:blipFill>
        <p:spPr>
          <a:xfrm>
            <a:off x="1420634" y="4662052"/>
            <a:ext cx="9347554" cy="768713"/>
          </a:xfrm>
          <a:prstGeom prst="rect">
            <a:avLst/>
          </a:prstGeom>
        </p:spPr>
      </p:pic>
    </p:spTree>
    <p:extLst>
      <p:ext uri="{BB962C8B-B14F-4D97-AF65-F5344CB8AC3E}">
        <p14:creationId xmlns:p14="http://schemas.microsoft.com/office/powerpoint/2010/main" val="508537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841A0-025B-3DCE-5C30-F4789FDAA18F}"/>
              </a:ext>
            </a:extLst>
          </p:cNvPr>
          <p:cNvSpPr>
            <a:spLocks noGrp="1"/>
          </p:cNvSpPr>
          <p:nvPr>
            <p:ph type="title"/>
          </p:nvPr>
        </p:nvSpPr>
        <p:spPr/>
        <p:txBody>
          <a:bodyPr>
            <a:normAutofit/>
          </a:bodyPr>
          <a:lstStyle/>
          <a:p>
            <a:r>
              <a:rPr lang="en-US" sz="2800" b="1" kern="100">
                <a:effectLst/>
                <a:latin typeface="Times New Roman" panose="02020603050405020304" pitchFamily="18" charset="0"/>
                <a:ea typeface="Times New Roman" panose="02020603050405020304" pitchFamily="18" charset="0"/>
                <a:cs typeface="Arial" panose="020B0604020202020204" pitchFamily="34" charset="0"/>
              </a:rPr>
              <a:t>11. Feature Scaling</a:t>
            </a:r>
            <a:endParaRPr lang="en-SA" sz="2800" kern="100">
              <a:effectLst/>
              <a:latin typeface="Aptos" panose="020B0004020202020204" pitchFamily="34" charset="0"/>
              <a:ea typeface="Aptos" panose="020B00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3176442-7705-98AF-7A78-7AFD0F792FA7}"/>
              </a:ext>
            </a:extLst>
          </p:cNvPr>
          <p:cNvSpPr>
            <a:spLocks noGrp="1"/>
          </p:cNvSpPr>
          <p:nvPr>
            <p:ph idx="1"/>
          </p:nvPr>
        </p:nvSpPr>
        <p:spPr>
          <a:xfrm>
            <a:off x="1141413" y="2249487"/>
            <a:ext cx="9728294" cy="3541714"/>
          </a:xfrm>
        </p:spPr>
        <p:txBody>
          <a:bodyPr>
            <a:normAutofit/>
          </a:bodyPr>
          <a:lstStyle/>
          <a:p>
            <a:r>
              <a:rPr lang="en-US" kern="100" dirty="0">
                <a:effectLst/>
                <a:latin typeface="Times New Roman" panose="02020603050405020304" pitchFamily="18" charset="0"/>
                <a:ea typeface="Times New Roman" panose="02020603050405020304" pitchFamily="18" charset="0"/>
                <a:cs typeface="Arial" panose="020B0604020202020204" pitchFamily="34" charset="0"/>
              </a:rPr>
              <a:t>MILES is the only continuous numerical feature in the dataset</a:t>
            </a:r>
            <a:r>
              <a:rPr lang="en-US" kern="100" dirty="0">
                <a:latin typeface="Times New Roman" panose="02020603050405020304" pitchFamily="18" charset="0"/>
                <a:ea typeface="Times New Roman" panose="02020603050405020304" pitchFamily="18" charset="0"/>
                <a:cs typeface="Arial" panose="020B0604020202020204" pitchFamily="34" charset="0"/>
              </a:rPr>
              <a:t>.</a:t>
            </a:r>
          </a:p>
          <a:p>
            <a:r>
              <a:rPr lang="en-US" kern="100" dirty="0">
                <a:effectLst/>
                <a:latin typeface="Times New Roman" panose="02020603050405020304" pitchFamily="18" charset="0"/>
                <a:ea typeface="Times New Roman" panose="02020603050405020304" pitchFamily="18" charset="0"/>
                <a:cs typeface="Arial" panose="020B0604020202020204" pitchFamily="34" charset="0"/>
              </a:rPr>
              <a:t>Depending on the machine learning model used, scaling may be necessary. </a:t>
            </a:r>
          </a:p>
          <a:p>
            <a:r>
              <a:rPr lang="en-US" kern="100" dirty="0">
                <a:effectLst/>
                <a:latin typeface="Times New Roman" panose="02020603050405020304" pitchFamily="18" charset="0"/>
                <a:ea typeface="Times New Roman" panose="02020603050405020304" pitchFamily="18" charset="0"/>
                <a:cs typeface="Arial" panose="020B0604020202020204" pitchFamily="34" charset="0"/>
              </a:rPr>
              <a:t>Standard scaling is the chosen approach, as it ensures consistent scaling across features, especially for models that rely on distance calculations.</a:t>
            </a:r>
            <a:endParaRPr lang="en-SA"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4CFA5F6-867D-AE23-A7EE-E93D3BBBEB4B}"/>
              </a:ext>
            </a:extLst>
          </p:cNvPr>
          <p:cNvPicPr>
            <a:picLocks noChangeAspect="1"/>
          </p:cNvPicPr>
          <p:nvPr/>
        </p:nvPicPr>
        <p:blipFill>
          <a:blip r:embed="rId2"/>
          <a:srcRect/>
          <a:stretch/>
        </p:blipFill>
        <p:spPr>
          <a:xfrm>
            <a:off x="1034492" y="4833451"/>
            <a:ext cx="10119840" cy="957750"/>
          </a:xfrm>
          <a:prstGeom prst="rect">
            <a:avLst/>
          </a:prstGeom>
        </p:spPr>
      </p:pic>
    </p:spTree>
    <p:extLst>
      <p:ext uri="{BB962C8B-B14F-4D97-AF65-F5344CB8AC3E}">
        <p14:creationId xmlns:p14="http://schemas.microsoft.com/office/powerpoint/2010/main" val="868182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841A0-025B-3DCE-5C30-F4789FDAA18F}"/>
              </a:ext>
            </a:extLst>
          </p:cNvPr>
          <p:cNvSpPr>
            <a:spLocks noGrp="1"/>
          </p:cNvSpPr>
          <p:nvPr>
            <p:ph type="title"/>
          </p:nvPr>
        </p:nvSpPr>
        <p:spPr/>
        <p:txBody>
          <a:bodyPr>
            <a:normAutofit/>
          </a:bodyPr>
          <a:lstStyle/>
          <a:p>
            <a:r>
              <a:rPr lang="en-US" sz="2800" b="1" kern="100">
                <a:effectLst/>
                <a:latin typeface="Times New Roman" panose="02020603050405020304" pitchFamily="18" charset="0"/>
                <a:ea typeface="Times New Roman" panose="02020603050405020304" pitchFamily="18" charset="0"/>
                <a:cs typeface="Arial" panose="020B0604020202020204" pitchFamily="34" charset="0"/>
              </a:rPr>
              <a:t>12. Feature Selection</a:t>
            </a:r>
            <a:endParaRPr lang="en-SA" sz="2800" kern="100">
              <a:effectLst/>
              <a:latin typeface="Aptos" panose="020B0004020202020204" pitchFamily="34" charset="0"/>
              <a:ea typeface="Aptos" panose="020B00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3176442-7705-98AF-7A78-7AFD0F792FA7}"/>
              </a:ext>
            </a:extLst>
          </p:cNvPr>
          <p:cNvSpPr>
            <a:spLocks noGrp="1"/>
          </p:cNvSpPr>
          <p:nvPr>
            <p:ph idx="1"/>
          </p:nvPr>
        </p:nvSpPr>
        <p:spPr>
          <a:xfrm>
            <a:off x="1141412" y="2465294"/>
            <a:ext cx="9905999" cy="3150098"/>
          </a:xfrm>
        </p:spPr>
        <p:txBody>
          <a:bodyPr>
            <a:normAutofit/>
          </a:bodyPr>
          <a:lstStyle/>
          <a:p>
            <a:r>
              <a:rPr lang="en-US" kern="100" dirty="0">
                <a:effectLst/>
                <a:latin typeface="Times New Roman" panose="02020603050405020304" pitchFamily="18" charset="0"/>
                <a:ea typeface="Times New Roman" panose="02020603050405020304" pitchFamily="18" charset="0"/>
                <a:cs typeface="Arial" panose="020B0604020202020204" pitchFamily="34" charset="0"/>
              </a:rPr>
              <a:t>The selected features for analysis are MILES, CATEGORY, and PURPOSE.</a:t>
            </a:r>
          </a:p>
          <a:p>
            <a:r>
              <a:rPr lang="en-US" kern="100" dirty="0">
                <a:effectLst/>
                <a:latin typeface="Times New Roman" panose="02020603050405020304" pitchFamily="18" charset="0"/>
                <a:ea typeface="Times New Roman" panose="02020603050405020304" pitchFamily="18" charset="0"/>
                <a:cs typeface="Arial" panose="020B0604020202020204" pitchFamily="34" charset="0"/>
              </a:rPr>
              <a:t>MILES is central to the analysis.</a:t>
            </a:r>
          </a:p>
          <a:p>
            <a:r>
              <a:rPr lang="en-US" kern="100" dirty="0">
                <a:effectLst/>
                <a:latin typeface="Times New Roman" panose="02020603050405020304" pitchFamily="18" charset="0"/>
                <a:ea typeface="Times New Roman" panose="02020603050405020304" pitchFamily="18" charset="0"/>
                <a:cs typeface="Arial" panose="020B0604020202020204" pitchFamily="34" charset="0"/>
              </a:rPr>
              <a:t>CATEGORY provides context for the purpose of trips.</a:t>
            </a:r>
          </a:p>
          <a:p>
            <a:r>
              <a:rPr lang="en-US" kern="100" dirty="0">
                <a:effectLst/>
                <a:latin typeface="Times New Roman" panose="02020603050405020304" pitchFamily="18" charset="0"/>
                <a:ea typeface="Times New Roman" panose="02020603050405020304" pitchFamily="18" charset="0"/>
                <a:cs typeface="Arial" panose="020B0604020202020204" pitchFamily="34" charset="0"/>
              </a:rPr>
              <a:t>PURPOSE itself reveals insights into the types of trips. </a:t>
            </a:r>
            <a:endParaRPr lang="en-SA"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863058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841A0-025B-3DCE-5C30-F4789FDAA18F}"/>
              </a:ext>
            </a:extLst>
          </p:cNvPr>
          <p:cNvSpPr>
            <a:spLocks noGrp="1"/>
          </p:cNvSpPr>
          <p:nvPr>
            <p:ph type="title"/>
          </p:nvPr>
        </p:nvSpPr>
        <p:spPr/>
        <p:txBody>
          <a:bodyPr>
            <a:normAutofit/>
          </a:bodyPr>
          <a:lstStyle/>
          <a:p>
            <a:r>
              <a:rPr lang="en-US" sz="2800" b="1" kern="100">
                <a:effectLst/>
                <a:latin typeface="Aptos" panose="020B0004020202020204" pitchFamily="34" charset="0"/>
                <a:ea typeface="Aptos" panose="020B0004020202020204" pitchFamily="34" charset="0"/>
                <a:cs typeface="Arial" panose="020B0604020202020204" pitchFamily="34" charset="0"/>
              </a:rPr>
              <a:t>13. Algorithm Selection</a:t>
            </a:r>
            <a:endParaRPr lang="en-SA" sz="2800" kern="100">
              <a:effectLst/>
              <a:latin typeface="Aptos" panose="020B0004020202020204" pitchFamily="34" charset="0"/>
              <a:ea typeface="Aptos" panose="020B00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3176442-7705-98AF-7A78-7AFD0F792FA7}"/>
              </a:ext>
            </a:extLst>
          </p:cNvPr>
          <p:cNvSpPr>
            <a:spLocks noGrp="1"/>
          </p:cNvSpPr>
          <p:nvPr>
            <p:ph idx="1"/>
          </p:nvPr>
        </p:nvSpPr>
        <p:spPr>
          <a:xfrm>
            <a:off x="1141412" y="2249487"/>
            <a:ext cx="10363294" cy="3541714"/>
          </a:xfrm>
        </p:spPr>
        <p:txBody>
          <a:bodyPr>
            <a:normAutofit/>
          </a:bodyPr>
          <a:lstStyle/>
          <a:p>
            <a:r>
              <a:rPr lang="en-US" kern="100" dirty="0">
                <a:effectLst/>
                <a:latin typeface="Times New Roman" panose="02020603050405020304" pitchFamily="18" charset="0"/>
                <a:ea typeface="Times New Roman" panose="02020603050405020304" pitchFamily="18" charset="0"/>
                <a:cs typeface="Arial" panose="020B0604020202020204" pitchFamily="34" charset="0"/>
              </a:rPr>
              <a:t>Classification if predicting categories like trip purpose or business/personal trips.</a:t>
            </a:r>
          </a:p>
          <a:p>
            <a:r>
              <a:rPr lang="en-US" kern="100" dirty="0">
                <a:latin typeface="Times New Roman" panose="02020603050405020304" pitchFamily="18" charset="0"/>
                <a:ea typeface="Times New Roman" panose="02020603050405020304" pitchFamily="18" charset="0"/>
                <a:cs typeface="Arial" panose="020B0604020202020204" pitchFamily="34" charset="0"/>
              </a:rPr>
              <a:t>R</a:t>
            </a:r>
            <a:r>
              <a:rPr lang="en-US" kern="100" dirty="0">
                <a:effectLst/>
                <a:latin typeface="Times New Roman" panose="02020603050405020304" pitchFamily="18" charset="0"/>
                <a:ea typeface="Times New Roman" panose="02020603050405020304" pitchFamily="18" charset="0"/>
                <a:cs typeface="Arial" panose="020B0604020202020204" pitchFamily="34" charset="0"/>
              </a:rPr>
              <a:t>egression if predicting a continuous value like trip distance or MILES.</a:t>
            </a:r>
          </a:p>
          <a:p>
            <a:r>
              <a:rPr lang="en-US" kern="100" dirty="0">
                <a:latin typeface="Times New Roman" panose="02020603050405020304" pitchFamily="18" charset="0"/>
                <a:ea typeface="Times New Roman" panose="02020603050405020304" pitchFamily="18" charset="0"/>
                <a:cs typeface="Arial" panose="020B0604020202020204" pitchFamily="34" charset="0"/>
              </a:rPr>
              <a:t>T</a:t>
            </a:r>
            <a:r>
              <a:rPr lang="en-US" kern="100" dirty="0">
                <a:effectLst/>
                <a:latin typeface="Times New Roman" panose="02020603050405020304" pitchFamily="18" charset="0"/>
                <a:ea typeface="Times New Roman" panose="02020603050405020304" pitchFamily="18" charset="0"/>
                <a:cs typeface="Arial" panose="020B0604020202020204" pitchFamily="34" charset="0"/>
              </a:rPr>
              <a:t>he chosen approach is to predict PURPOSE, a categorical variable, using a classification model.</a:t>
            </a:r>
            <a:endParaRPr lang="en-SA"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48A64B6-B7CB-61EF-7F60-40804329A0F9}"/>
              </a:ext>
            </a:extLst>
          </p:cNvPr>
          <p:cNvPicPr>
            <a:picLocks noChangeAspect="1"/>
          </p:cNvPicPr>
          <p:nvPr/>
        </p:nvPicPr>
        <p:blipFill>
          <a:blip r:embed="rId2"/>
          <a:srcRect b="34274"/>
          <a:stretch/>
        </p:blipFill>
        <p:spPr>
          <a:xfrm>
            <a:off x="1289910" y="5028826"/>
            <a:ext cx="9609003" cy="449605"/>
          </a:xfrm>
          <a:prstGeom prst="rect">
            <a:avLst/>
          </a:prstGeom>
        </p:spPr>
      </p:pic>
    </p:spTree>
    <p:extLst>
      <p:ext uri="{BB962C8B-B14F-4D97-AF65-F5344CB8AC3E}">
        <p14:creationId xmlns:p14="http://schemas.microsoft.com/office/powerpoint/2010/main" val="34095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841A0-025B-3DCE-5C30-F4789FDAA18F}"/>
              </a:ext>
            </a:extLst>
          </p:cNvPr>
          <p:cNvSpPr>
            <a:spLocks noGrp="1"/>
          </p:cNvSpPr>
          <p:nvPr>
            <p:ph type="title"/>
          </p:nvPr>
        </p:nvSpPr>
        <p:spPr/>
        <p:txBody>
          <a:bodyPr>
            <a:normAutofit/>
          </a:bodyPr>
          <a:lstStyle/>
          <a:p>
            <a:r>
              <a:rPr lang="en-US" sz="2800" b="1" kern="100">
                <a:effectLst/>
                <a:latin typeface="Aptos" panose="020B0004020202020204" pitchFamily="34" charset="0"/>
                <a:ea typeface="Aptos" panose="020B0004020202020204" pitchFamily="34" charset="0"/>
                <a:cs typeface="Arial" panose="020B0604020202020204" pitchFamily="34" charset="0"/>
              </a:rPr>
              <a:t>14. Data Splitting</a:t>
            </a:r>
            <a:endParaRPr lang="en-SA" sz="2800" kern="100">
              <a:effectLst/>
              <a:latin typeface="Aptos" panose="020B0004020202020204" pitchFamily="34" charset="0"/>
              <a:ea typeface="Aptos" panose="020B00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3176442-7705-98AF-7A78-7AFD0F792FA7}"/>
              </a:ext>
            </a:extLst>
          </p:cNvPr>
          <p:cNvSpPr>
            <a:spLocks noGrp="1"/>
          </p:cNvSpPr>
          <p:nvPr>
            <p:ph idx="1"/>
          </p:nvPr>
        </p:nvSpPr>
        <p:spPr>
          <a:xfrm>
            <a:off x="1141412" y="2249487"/>
            <a:ext cx="8956333" cy="3541714"/>
          </a:xfrm>
        </p:spPr>
        <p:txBody>
          <a:bodyPr>
            <a:normAutofit/>
          </a:bodyPr>
          <a:lstStyle/>
          <a:p>
            <a:r>
              <a:rPr lang="en-US" kern="100" dirty="0">
                <a:effectLst/>
                <a:latin typeface="Times New Roman" panose="02020603050405020304" pitchFamily="18" charset="0"/>
                <a:ea typeface="Times New Roman" panose="02020603050405020304" pitchFamily="18" charset="0"/>
                <a:cs typeface="Arial" panose="020B0604020202020204" pitchFamily="34" charset="0"/>
              </a:rPr>
              <a:t>The method chosen for data splitting is a hold-out approach.</a:t>
            </a:r>
          </a:p>
          <a:p>
            <a:r>
              <a:rPr lang="en-US" kern="100" dirty="0">
                <a:effectLst/>
                <a:latin typeface="Times New Roman" panose="02020603050405020304" pitchFamily="18" charset="0"/>
                <a:ea typeface="Times New Roman" panose="02020603050405020304" pitchFamily="18" charset="0"/>
                <a:cs typeface="Arial" panose="020B0604020202020204" pitchFamily="34" charset="0"/>
              </a:rPr>
              <a:t>80% of the data is used for training and 20% for testing. </a:t>
            </a:r>
          </a:p>
          <a:p>
            <a:r>
              <a:rPr lang="en-US" kern="100" dirty="0">
                <a:effectLst/>
                <a:latin typeface="Times New Roman" panose="02020603050405020304" pitchFamily="18" charset="0"/>
                <a:ea typeface="Times New Roman" panose="02020603050405020304" pitchFamily="18" charset="0"/>
                <a:cs typeface="Arial" panose="020B0604020202020204" pitchFamily="34" charset="0"/>
              </a:rPr>
              <a:t>This simple and effective method helps evaluate the model's performance while preventing data leakage.</a:t>
            </a:r>
          </a:p>
        </p:txBody>
      </p:sp>
      <p:pic>
        <p:nvPicPr>
          <p:cNvPr id="5" name="Picture 4">
            <a:extLst>
              <a:ext uri="{FF2B5EF4-FFF2-40B4-BE49-F238E27FC236}">
                <a16:creationId xmlns:a16="http://schemas.microsoft.com/office/drawing/2014/main" id="{AB8D2521-04D3-1B46-93B5-6801176A38D5}"/>
              </a:ext>
            </a:extLst>
          </p:cNvPr>
          <p:cNvPicPr>
            <a:picLocks noChangeAspect="1"/>
          </p:cNvPicPr>
          <p:nvPr/>
        </p:nvPicPr>
        <p:blipFill>
          <a:blip r:embed="rId2"/>
          <a:srcRect b="55869"/>
          <a:stretch/>
        </p:blipFill>
        <p:spPr>
          <a:xfrm>
            <a:off x="1444667" y="4983383"/>
            <a:ext cx="9299490" cy="322230"/>
          </a:xfrm>
          <a:prstGeom prst="rect">
            <a:avLst/>
          </a:prstGeom>
        </p:spPr>
      </p:pic>
    </p:spTree>
    <p:extLst>
      <p:ext uri="{BB962C8B-B14F-4D97-AF65-F5344CB8AC3E}">
        <p14:creationId xmlns:p14="http://schemas.microsoft.com/office/powerpoint/2010/main" val="3303538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841A0-025B-3DCE-5C30-F4789FDAA18F}"/>
              </a:ext>
            </a:extLst>
          </p:cNvPr>
          <p:cNvSpPr>
            <a:spLocks noGrp="1"/>
          </p:cNvSpPr>
          <p:nvPr>
            <p:ph type="title"/>
          </p:nvPr>
        </p:nvSpPr>
        <p:spPr/>
        <p:txBody>
          <a:bodyPr>
            <a:normAutofit/>
          </a:bodyPr>
          <a:lstStyle/>
          <a:p>
            <a:r>
              <a:rPr lang="en-US" sz="2800" b="1" kern="100">
                <a:effectLst/>
                <a:latin typeface="Aptos" panose="020B0004020202020204" pitchFamily="34" charset="0"/>
                <a:ea typeface="Aptos" panose="020B0004020202020204" pitchFamily="34" charset="0"/>
                <a:cs typeface="Arial" panose="020B0604020202020204" pitchFamily="34" charset="0"/>
              </a:rPr>
              <a:t>15. Model Training</a:t>
            </a:r>
            <a:endParaRPr lang="en-SA" sz="2800" kern="100">
              <a:effectLst/>
              <a:latin typeface="Aptos" panose="020B0004020202020204" pitchFamily="34" charset="0"/>
              <a:ea typeface="Aptos" panose="020B00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3176442-7705-98AF-7A78-7AFD0F792FA7}"/>
              </a:ext>
            </a:extLst>
          </p:cNvPr>
          <p:cNvSpPr>
            <a:spLocks noGrp="1"/>
          </p:cNvSpPr>
          <p:nvPr>
            <p:ph idx="1"/>
          </p:nvPr>
        </p:nvSpPr>
        <p:spPr/>
        <p:txBody>
          <a:bodyPr>
            <a:normAutofit/>
          </a:bodyPr>
          <a:lstStyle/>
          <a:p>
            <a:r>
              <a:rPr lang="en-US" kern="100" dirty="0">
                <a:effectLst/>
                <a:latin typeface="Times New Roman" panose="02020603050405020304" pitchFamily="18" charset="0"/>
                <a:ea typeface="Times New Roman" panose="02020603050405020304" pitchFamily="18" charset="0"/>
                <a:cs typeface="Arial" panose="020B0604020202020204" pitchFamily="34" charset="0"/>
              </a:rPr>
              <a:t>For training, Random Forest will be used as the classification algorithm.</a:t>
            </a:r>
          </a:p>
          <a:p>
            <a:r>
              <a:rPr lang="en-US" kern="100" dirty="0">
                <a:effectLst/>
                <a:latin typeface="Times New Roman" panose="02020603050405020304" pitchFamily="18" charset="0"/>
                <a:ea typeface="Times New Roman" panose="02020603050405020304" pitchFamily="18" charset="0"/>
                <a:cs typeface="Arial" panose="020B0604020202020204" pitchFamily="34" charset="0"/>
              </a:rPr>
              <a:t>It is well-suited for handling categorical data and is robust to overfitting, </a:t>
            </a:r>
            <a:endParaRPr lang="en-SA"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E8C7687-78F8-5249-78D7-A8B25E800304}"/>
              </a:ext>
            </a:extLst>
          </p:cNvPr>
          <p:cNvPicPr>
            <a:picLocks noChangeAspect="1"/>
          </p:cNvPicPr>
          <p:nvPr/>
        </p:nvPicPr>
        <p:blipFill>
          <a:blip r:embed="rId2"/>
          <a:srcRect t="16947" b="21686"/>
          <a:stretch/>
        </p:blipFill>
        <p:spPr>
          <a:xfrm>
            <a:off x="1517536" y="4475888"/>
            <a:ext cx="9153750" cy="708269"/>
          </a:xfrm>
          <a:prstGeom prst="rect">
            <a:avLst/>
          </a:prstGeom>
        </p:spPr>
      </p:pic>
    </p:spTree>
    <p:extLst>
      <p:ext uri="{BB962C8B-B14F-4D97-AF65-F5344CB8AC3E}">
        <p14:creationId xmlns:p14="http://schemas.microsoft.com/office/powerpoint/2010/main" val="1789550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841A0-025B-3DCE-5C30-F4789FDAA18F}"/>
              </a:ext>
            </a:extLst>
          </p:cNvPr>
          <p:cNvSpPr>
            <a:spLocks noGrp="1"/>
          </p:cNvSpPr>
          <p:nvPr>
            <p:ph type="title"/>
          </p:nvPr>
        </p:nvSpPr>
        <p:spPr/>
        <p:txBody>
          <a:bodyPr>
            <a:normAutofit/>
          </a:bodyPr>
          <a:lstStyle/>
          <a:p>
            <a:r>
              <a:rPr lang="en-US" sz="2800" b="1" kern="100" dirty="0">
                <a:effectLst/>
                <a:latin typeface="Times New Roman" panose="02020603050405020304" pitchFamily="18" charset="0"/>
                <a:ea typeface="Times New Roman" panose="02020603050405020304" pitchFamily="18" charset="0"/>
                <a:cs typeface="Arial" panose="020B0604020202020204" pitchFamily="34" charset="0"/>
              </a:rPr>
              <a:t>16. Model Evaluation</a:t>
            </a:r>
            <a:endParaRPr lang="en-SA" sz="2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3176442-7705-98AF-7A78-7AFD0F792FA7}"/>
              </a:ext>
            </a:extLst>
          </p:cNvPr>
          <p:cNvSpPr>
            <a:spLocks noGrp="1"/>
          </p:cNvSpPr>
          <p:nvPr>
            <p:ph idx="1"/>
          </p:nvPr>
        </p:nvSpPr>
        <p:spPr>
          <a:xfrm>
            <a:off x="1141413" y="2249487"/>
            <a:ext cx="7910450" cy="3541714"/>
          </a:xfrm>
        </p:spPr>
        <p:txBody>
          <a:bodyPr>
            <a:normAutofit/>
          </a:bodyPr>
          <a:lstStyle/>
          <a:p>
            <a:r>
              <a:rPr lang="en-US" kern="100" dirty="0">
                <a:latin typeface="Times New Roman" panose="02020603050405020304" pitchFamily="18" charset="0"/>
                <a:ea typeface="Times New Roman" panose="02020603050405020304" pitchFamily="18" charset="0"/>
                <a:cs typeface="Arial" panose="020B0604020202020204" pitchFamily="34" charset="0"/>
              </a:rPr>
              <a:t>A</a:t>
            </a:r>
            <a:r>
              <a:rPr lang="en-US" kern="100" dirty="0">
                <a:effectLst/>
                <a:latin typeface="Times New Roman" panose="02020603050405020304" pitchFamily="18" charset="0"/>
                <a:ea typeface="Times New Roman" panose="02020603050405020304" pitchFamily="18" charset="0"/>
                <a:cs typeface="Arial" panose="020B0604020202020204" pitchFamily="34" charset="0"/>
              </a:rPr>
              <a:t>ccuracy will be the primary metric.</a:t>
            </a:r>
          </a:p>
          <a:p>
            <a:r>
              <a:rPr lang="en-US" kern="100" dirty="0">
                <a:effectLst/>
                <a:latin typeface="Times New Roman" panose="02020603050405020304" pitchFamily="18" charset="0"/>
                <a:ea typeface="Times New Roman" panose="02020603050405020304" pitchFamily="18" charset="0"/>
                <a:cs typeface="Arial" panose="020B0604020202020204" pitchFamily="34" charset="0"/>
              </a:rPr>
              <a:t>Precision and Recall will be examined to gain insights into how well the model differentiates between specific classes.</a:t>
            </a:r>
            <a:endParaRPr lang="en-SA"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C523AD9-0896-021C-8945-BF02D548CF03}"/>
              </a:ext>
            </a:extLst>
          </p:cNvPr>
          <p:cNvPicPr>
            <a:picLocks noChangeAspect="1"/>
          </p:cNvPicPr>
          <p:nvPr/>
        </p:nvPicPr>
        <p:blipFill>
          <a:blip r:embed="rId2"/>
          <a:stretch>
            <a:fillRect/>
          </a:stretch>
        </p:blipFill>
        <p:spPr>
          <a:xfrm>
            <a:off x="1739904" y="4204914"/>
            <a:ext cx="8709016" cy="2034568"/>
          </a:xfrm>
          <a:prstGeom prst="rect">
            <a:avLst/>
          </a:prstGeom>
        </p:spPr>
      </p:pic>
    </p:spTree>
    <p:extLst>
      <p:ext uri="{BB962C8B-B14F-4D97-AF65-F5344CB8AC3E}">
        <p14:creationId xmlns:p14="http://schemas.microsoft.com/office/powerpoint/2010/main" val="2851153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14" name="Group 1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sp>
        <p:nvSpPr>
          <p:cNvPr id="2" name="Title 1">
            <a:extLst>
              <a:ext uri="{FF2B5EF4-FFF2-40B4-BE49-F238E27FC236}">
                <a16:creationId xmlns:a16="http://schemas.microsoft.com/office/drawing/2014/main" id="{95EC05EB-AA0B-E6D9-9974-70B74A0D612F}"/>
              </a:ext>
            </a:extLst>
          </p:cNvPr>
          <p:cNvSpPr>
            <a:spLocks noGrp="1"/>
          </p:cNvSpPr>
          <p:nvPr>
            <p:ph type="title"/>
          </p:nvPr>
        </p:nvSpPr>
        <p:spPr>
          <a:xfrm>
            <a:off x="1141413" y="618517"/>
            <a:ext cx="2877336" cy="5507328"/>
          </a:xfrm>
        </p:spPr>
        <p:txBody>
          <a:bodyPr vert="horz" lIns="91440" tIns="45720" rIns="91440" bIns="45720" rtlCol="0" anchor="ctr">
            <a:normAutofit/>
          </a:bodyPr>
          <a:lstStyle/>
          <a:p>
            <a:r>
              <a:rPr lang="en-US" sz="3100" b="1" dirty="0"/>
              <a:t>17. Performance analysis</a:t>
            </a:r>
          </a:p>
        </p:txBody>
      </p:sp>
      <p:sp>
        <p:nvSpPr>
          <p:cNvPr id="3" name="Content Placeholder 2">
            <a:extLst>
              <a:ext uri="{FF2B5EF4-FFF2-40B4-BE49-F238E27FC236}">
                <a16:creationId xmlns:a16="http://schemas.microsoft.com/office/drawing/2014/main" id="{3F5CC464-99E4-10C8-765E-58B5A1326C15}"/>
              </a:ext>
            </a:extLst>
          </p:cNvPr>
          <p:cNvSpPr txBox="1">
            <a:spLocks/>
          </p:cNvSpPr>
          <p:nvPr/>
        </p:nvSpPr>
        <p:spPr>
          <a:xfrm>
            <a:off x="4540743" y="638650"/>
            <a:ext cx="7034485" cy="378277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nSpc>
                <a:spcPct val="110000"/>
              </a:lnSpc>
            </a:pPr>
            <a:r>
              <a:rPr lang="en-US" sz="1500" dirty="0">
                <a:effectLst/>
              </a:rPr>
              <a:t>The model achieved an accuracy of 97.7% on the test set.</a:t>
            </a:r>
            <a:endParaRPr lang="en-US" sz="1500" dirty="0"/>
          </a:p>
          <a:p>
            <a:pPr marL="342900" lvl="0">
              <a:lnSpc>
                <a:spcPct val="110000"/>
              </a:lnSpc>
              <a:spcAft>
                <a:spcPts val="800"/>
              </a:spcAft>
              <a:tabLst>
                <a:tab pos="457200" algn="l"/>
              </a:tabLst>
            </a:pPr>
            <a:r>
              <a:rPr lang="en-US" sz="1500" dirty="0">
                <a:effectLst/>
              </a:rPr>
              <a:t>Precision and Recall:</a:t>
            </a:r>
          </a:p>
          <a:p>
            <a:pPr marL="742950" lvl="1">
              <a:lnSpc>
                <a:spcPct val="110000"/>
              </a:lnSpc>
              <a:spcAft>
                <a:spcPts val="800"/>
              </a:spcAft>
              <a:tabLst>
                <a:tab pos="914400" algn="l"/>
              </a:tabLst>
            </a:pPr>
            <a:r>
              <a:rPr lang="en-US" sz="1500" dirty="0">
                <a:effectLst/>
              </a:rPr>
              <a:t>Weighted Precision: 97.8%, Showing how accurate the model is across categories.</a:t>
            </a:r>
          </a:p>
          <a:p>
            <a:pPr marL="742950" lvl="1">
              <a:lnSpc>
                <a:spcPct val="110000"/>
              </a:lnSpc>
              <a:spcAft>
                <a:spcPts val="800"/>
              </a:spcAft>
              <a:tabLst>
                <a:tab pos="914400" algn="l"/>
              </a:tabLst>
            </a:pPr>
            <a:r>
              <a:rPr lang="en-US" sz="1500" dirty="0">
                <a:effectLst/>
              </a:rPr>
              <a:t>Weighted Recall: 97.7%, Showing how accurate the model can identify the instances.</a:t>
            </a:r>
          </a:p>
          <a:p>
            <a:pPr marL="342900" lvl="0">
              <a:lnSpc>
                <a:spcPct val="110000"/>
              </a:lnSpc>
              <a:spcAft>
                <a:spcPts val="800"/>
              </a:spcAft>
              <a:tabLst>
                <a:tab pos="457200" algn="l"/>
              </a:tabLst>
            </a:pPr>
            <a:r>
              <a:rPr lang="en-US" sz="1500" dirty="0">
                <a:effectLst/>
              </a:rPr>
              <a:t>Classification Report:</a:t>
            </a:r>
          </a:p>
          <a:p>
            <a:pPr marL="742950" lvl="1">
              <a:lnSpc>
                <a:spcPct val="110000"/>
              </a:lnSpc>
              <a:spcAft>
                <a:spcPts val="800"/>
              </a:spcAft>
              <a:tabLst>
                <a:tab pos="914400" algn="l"/>
              </a:tabLst>
            </a:pPr>
            <a:r>
              <a:rPr lang="en-US" sz="1500" dirty="0">
                <a:effectLst/>
              </a:rPr>
              <a:t>The main class (0) has both precision and recall close to 1.0, but class 1 has a lower recall of 0.73 because the model has difficulty with it.</a:t>
            </a:r>
          </a:p>
          <a:p>
            <a:pPr>
              <a:lnSpc>
                <a:spcPct val="110000"/>
              </a:lnSpc>
            </a:pPr>
            <a:endParaRPr lang="en-US" sz="1500" dirty="0"/>
          </a:p>
        </p:txBody>
      </p:sp>
      <p:pic>
        <p:nvPicPr>
          <p:cNvPr id="5" name="Picture 4">
            <a:extLst>
              <a:ext uri="{FF2B5EF4-FFF2-40B4-BE49-F238E27FC236}">
                <a16:creationId xmlns:a16="http://schemas.microsoft.com/office/drawing/2014/main" id="{46ABC73A-C2E5-2532-2DEB-16F2CBF69731}"/>
              </a:ext>
            </a:extLst>
          </p:cNvPr>
          <p:cNvPicPr>
            <a:picLocks noChangeAspect="1"/>
          </p:cNvPicPr>
          <p:nvPr/>
        </p:nvPicPr>
        <p:blipFill>
          <a:blip r:embed="rId4"/>
          <a:stretch>
            <a:fillRect/>
          </a:stretch>
        </p:blipFill>
        <p:spPr>
          <a:xfrm>
            <a:off x="4788252" y="4610343"/>
            <a:ext cx="6786975" cy="151010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974226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8053E-9677-E47C-1B5C-3838A99286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32B280-ADB1-2544-3B4C-46A9A3BC749A}"/>
              </a:ext>
            </a:extLst>
          </p:cNvPr>
          <p:cNvSpPr>
            <a:spLocks noGrp="1"/>
          </p:cNvSpPr>
          <p:nvPr>
            <p:ph type="title"/>
          </p:nvPr>
        </p:nvSpPr>
        <p:spPr/>
        <p:txBody>
          <a:bodyPr>
            <a:normAutofit/>
          </a:bodyPr>
          <a:lstStyle/>
          <a:p>
            <a:r>
              <a:rPr lang="ar-SA" sz="2800" b="1" dirty="0"/>
              <a:t>1</a:t>
            </a:r>
            <a:r>
              <a:rPr lang="en-US" sz="2800" b="1" dirty="0"/>
              <a:t>8. MODEL Improvement</a:t>
            </a:r>
          </a:p>
        </p:txBody>
      </p:sp>
      <p:sp>
        <p:nvSpPr>
          <p:cNvPr id="3" name="Content Placeholder 2">
            <a:extLst>
              <a:ext uri="{FF2B5EF4-FFF2-40B4-BE49-F238E27FC236}">
                <a16:creationId xmlns:a16="http://schemas.microsoft.com/office/drawing/2014/main" id="{F58D5CBF-A869-616B-3853-9EA92EC6CCF0}"/>
              </a:ext>
            </a:extLst>
          </p:cNvPr>
          <p:cNvSpPr txBox="1">
            <a:spLocks/>
          </p:cNvSpPr>
          <p:nvPr/>
        </p:nvSpPr>
        <p:spPr>
          <a:xfrm>
            <a:off x="1141413" y="2839422"/>
            <a:ext cx="7910450" cy="3541714"/>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effectLst/>
                <a:latin typeface="Times New Roman" panose="02020603050405020304" pitchFamily="18" charset="0"/>
                <a:ea typeface="Aptos" panose="020B0004020202020204" pitchFamily="34" charset="0"/>
              </a:rPr>
              <a:t>Hyperparameter Tuning: Applying cros</a:t>
            </a:r>
            <a:r>
              <a:rPr lang="en-US" dirty="0">
                <a:latin typeface="Times New Roman" panose="02020603050405020304" pitchFamily="18" charset="0"/>
                <a:ea typeface="Aptos" panose="020B0004020202020204" pitchFamily="34" charset="0"/>
              </a:rPr>
              <a:t>s –validation and tuning parameters.</a:t>
            </a:r>
          </a:p>
          <a:p>
            <a:r>
              <a:rPr lang="en-US" kern="100" dirty="0">
                <a:latin typeface="Times New Roman" panose="02020603050405020304" pitchFamily="18" charset="0"/>
                <a:ea typeface="Aptos" panose="020B0004020202020204" pitchFamily="34" charset="0"/>
                <a:cs typeface="Arial" panose="020B0604020202020204" pitchFamily="34" charset="0"/>
              </a:rPr>
              <a:t>Feature engineering: Creating new features from START_DATE.</a:t>
            </a:r>
            <a:endParaRPr lang="en-SA" kern="100" dirty="0">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695791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6B8B8-FD25-922A-4D66-400B686BFCC0}"/>
              </a:ext>
            </a:extLst>
          </p:cNvPr>
          <p:cNvSpPr>
            <a:spLocks noGrp="1"/>
          </p:cNvSpPr>
          <p:nvPr>
            <p:ph type="title"/>
          </p:nvPr>
        </p:nvSpPr>
        <p:spPr/>
        <p:txBody>
          <a:bodyPr/>
          <a:lstStyle/>
          <a:p>
            <a:r>
              <a:rPr lang="en-US" dirty="0"/>
              <a:t>1. Dataset overview </a:t>
            </a:r>
          </a:p>
        </p:txBody>
      </p:sp>
      <p:sp>
        <p:nvSpPr>
          <p:cNvPr id="3" name="Content Placeholder 2">
            <a:extLst>
              <a:ext uri="{FF2B5EF4-FFF2-40B4-BE49-F238E27FC236}">
                <a16:creationId xmlns:a16="http://schemas.microsoft.com/office/drawing/2014/main" id="{A6342206-B035-2BE5-079A-765A683763DF}"/>
              </a:ext>
            </a:extLst>
          </p:cNvPr>
          <p:cNvSpPr>
            <a:spLocks noGrp="1"/>
          </p:cNvSpPr>
          <p:nvPr>
            <p:ph idx="1"/>
          </p:nvPr>
        </p:nvSpPr>
        <p:spPr/>
        <p:txBody>
          <a:bodyPr/>
          <a:lstStyle/>
          <a:p>
            <a:r>
              <a:rPr lang="en-US" dirty="0"/>
              <a:t>The dataset set is about uber trips data.</a:t>
            </a:r>
          </a:p>
          <a:p>
            <a:r>
              <a:rPr lang="en-US" dirty="0"/>
              <a:t>It focuses on the trips, purposes, start and end location of trips, category of a trip and the distance of the trip.</a:t>
            </a:r>
          </a:p>
        </p:txBody>
      </p:sp>
    </p:spTree>
    <p:extLst>
      <p:ext uri="{BB962C8B-B14F-4D97-AF65-F5344CB8AC3E}">
        <p14:creationId xmlns:p14="http://schemas.microsoft.com/office/powerpoint/2010/main" val="514436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803C5115-8FF2-AFB2-C6CF-7CBBAFEF84E5}"/>
            </a:ext>
          </a:extLst>
        </p:cNvPr>
        <p:cNvGrpSpPr/>
        <p:nvPr/>
      </p:nvGrpSpPr>
      <p:grpSpPr>
        <a:xfrm>
          <a:off x="0" y="0"/>
          <a:ext cx="0" cy="0"/>
          <a:chOff x="0" y="0"/>
          <a:chExt cx="0" cy="0"/>
        </a:xfrm>
      </p:grpSpPr>
      <p:pic>
        <p:nvPicPr>
          <p:cNvPr id="1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14" name="Group 1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sp>
        <p:nvSpPr>
          <p:cNvPr id="2" name="Title 1">
            <a:extLst>
              <a:ext uri="{FF2B5EF4-FFF2-40B4-BE49-F238E27FC236}">
                <a16:creationId xmlns:a16="http://schemas.microsoft.com/office/drawing/2014/main" id="{AC6726F3-BFC3-43AE-5881-083974F9CD0C}"/>
              </a:ext>
            </a:extLst>
          </p:cNvPr>
          <p:cNvSpPr>
            <a:spLocks noGrp="1"/>
          </p:cNvSpPr>
          <p:nvPr>
            <p:ph type="title"/>
          </p:nvPr>
        </p:nvSpPr>
        <p:spPr>
          <a:xfrm>
            <a:off x="1141413" y="618517"/>
            <a:ext cx="2877336" cy="5507328"/>
          </a:xfrm>
        </p:spPr>
        <p:txBody>
          <a:bodyPr vert="horz" lIns="91440" tIns="45720" rIns="91440" bIns="45720" rtlCol="0" anchor="ctr">
            <a:normAutofit/>
          </a:bodyPr>
          <a:lstStyle/>
          <a:p>
            <a:r>
              <a:rPr lang="en-US" b="1"/>
              <a:t>19. Validation</a:t>
            </a:r>
          </a:p>
        </p:txBody>
      </p:sp>
      <p:sp>
        <p:nvSpPr>
          <p:cNvPr id="3" name="Content Placeholder 2">
            <a:extLst>
              <a:ext uri="{FF2B5EF4-FFF2-40B4-BE49-F238E27FC236}">
                <a16:creationId xmlns:a16="http://schemas.microsoft.com/office/drawing/2014/main" id="{5230E105-4417-BB6D-9996-3E8623C34773}"/>
              </a:ext>
            </a:extLst>
          </p:cNvPr>
          <p:cNvSpPr txBox="1">
            <a:spLocks/>
          </p:cNvSpPr>
          <p:nvPr/>
        </p:nvSpPr>
        <p:spPr>
          <a:xfrm>
            <a:off x="4540743" y="638650"/>
            <a:ext cx="7034485" cy="378277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a:effectLst/>
              </a:rPr>
              <a:t>Cross-validation can be used to ensure the model generalizes well across categories</a:t>
            </a:r>
          </a:p>
          <a:p>
            <a:r>
              <a:rPr lang="en-US">
                <a:effectLst/>
              </a:rPr>
              <a:t>K-Fold Cross-Validation (e.g., with 5 folds) can provide a more robust measure of model performance </a:t>
            </a:r>
          </a:p>
          <a:p>
            <a:r>
              <a:rPr lang="en-US">
                <a:effectLst/>
              </a:rPr>
              <a:t>cross-validation will be used on the Random Forest model to validate its consistency.</a:t>
            </a:r>
          </a:p>
        </p:txBody>
      </p:sp>
      <p:pic>
        <p:nvPicPr>
          <p:cNvPr id="5" name="Picture 4">
            <a:extLst>
              <a:ext uri="{FF2B5EF4-FFF2-40B4-BE49-F238E27FC236}">
                <a16:creationId xmlns:a16="http://schemas.microsoft.com/office/drawing/2014/main" id="{1C11082A-67AD-8C5B-5600-5ECA86914D78}"/>
              </a:ext>
            </a:extLst>
          </p:cNvPr>
          <p:cNvPicPr>
            <a:picLocks noChangeAspect="1"/>
          </p:cNvPicPr>
          <p:nvPr/>
        </p:nvPicPr>
        <p:blipFill>
          <a:blip r:embed="rId4"/>
          <a:stretch>
            <a:fillRect/>
          </a:stretch>
        </p:blipFill>
        <p:spPr>
          <a:xfrm>
            <a:off x="4788252" y="5102398"/>
            <a:ext cx="6786975" cy="52599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692354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D9F4EEAA-26A0-3C6E-DFB0-EE9AAEBE2D63}"/>
            </a:ext>
          </a:extLst>
        </p:cNvPr>
        <p:cNvGrpSpPr/>
        <p:nvPr/>
      </p:nvGrpSpPr>
      <p:grpSpPr>
        <a:xfrm>
          <a:off x="0" y="0"/>
          <a:ext cx="0" cy="0"/>
          <a:chOff x="0" y="0"/>
          <a:chExt cx="0" cy="0"/>
        </a:xfrm>
      </p:grpSpPr>
      <p:pic>
        <p:nvPicPr>
          <p:cNvPr id="1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14" name="Group 1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sp>
        <p:nvSpPr>
          <p:cNvPr id="2" name="Title 1">
            <a:extLst>
              <a:ext uri="{FF2B5EF4-FFF2-40B4-BE49-F238E27FC236}">
                <a16:creationId xmlns:a16="http://schemas.microsoft.com/office/drawing/2014/main" id="{30149E32-16D3-F52E-3F04-4D7B3D30B181}"/>
              </a:ext>
            </a:extLst>
          </p:cNvPr>
          <p:cNvSpPr>
            <a:spLocks noGrp="1"/>
          </p:cNvSpPr>
          <p:nvPr>
            <p:ph type="title"/>
          </p:nvPr>
        </p:nvSpPr>
        <p:spPr>
          <a:xfrm>
            <a:off x="1141413" y="618517"/>
            <a:ext cx="2877336" cy="5507328"/>
          </a:xfrm>
        </p:spPr>
        <p:txBody>
          <a:bodyPr vert="horz" lIns="91440" tIns="45720" rIns="91440" bIns="45720" rtlCol="0" anchor="ctr">
            <a:normAutofit/>
          </a:bodyPr>
          <a:lstStyle/>
          <a:p>
            <a:r>
              <a:rPr lang="en-US" b="1"/>
              <a:t>20. Final model Selection</a:t>
            </a:r>
          </a:p>
        </p:txBody>
      </p:sp>
      <p:sp>
        <p:nvSpPr>
          <p:cNvPr id="3" name="Content Placeholder 2">
            <a:extLst>
              <a:ext uri="{FF2B5EF4-FFF2-40B4-BE49-F238E27FC236}">
                <a16:creationId xmlns:a16="http://schemas.microsoft.com/office/drawing/2014/main" id="{FD8A2969-F901-C5DB-5CB6-27CDDDD626CD}"/>
              </a:ext>
            </a:extLst>
          </p:cNvPr>
          <p:cNvSpPr txBox="1">
            <a:spLocks/>
          </p:cNvSpPr>
          <p:nvPr/>
        </p:nvSpPr>
        <p:spPr>
          <a:xfrm>
            <a:off x="4540743" y="638650"/>
            <a:ext cx="7034485" cy="378277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nSpc>
                <a:spcPct val="110000"/>
              </a:lnSpc>
            </a:pPr>
            <a:r>
              <a:rPr lang="en-US" sz="1500">
                <a:effectLst/>
              </a:rPr>
              <a:t>Comparison:</a:t>
            </a:r>
          </a:p>
          <a:p>
            <a:pPr lvl="1">
              <a:lnSpc>
                <a:spcPct val="110000"/>
              </a:lnSpc>
            </a:pPr>
            <a:r>
              <a:rPr lang="en-US" sz="1500">
                <a:effectLst/>
              </a:rPr>
              <a:t>Random Forest model’s performance will be compared with another classifier, such as Logistic Regression.</a:t>
            </a:r>
          </a:p>
          <a:p>
            <a:pPr lvl="1">
              <a:lnSpc>
                <a:spcPct val="110000"/>
              </a:lnSpc>
            </a:pPr>
            <a:r>
              <a:rPr lang="en-US" sz="1500">
                <a:effectLst/>
              </a:rPr>
              <a:t>The final model will be chosen based on balanced performance metrics and practical considerations</a:t>
            </a:r>
            <a:r>
              <a:rPr lang="en-US" sz="1500"/>
              <a:t>.</a:t>
            </a:r>
          </a:p>
          <a:p>
            <a:pPr>
              <a:lnSpc>
                <a:spcPct val="110000"/>
              </a:lnSpc>
            </a:pPr>
            <a:r>
              <a:rPr lang="en-US" sz="1500">
                <a:effectLst/>
              </a:rPr>
              <a:t>Results of cross-validation:</a:t>
            </a:r>
          </a:p>
          <a:p>
            <a:pPr lvl="1">
              <a:lnSpc>
                <a:spcPct val="110000"/>
              </a:lnSpc>
            </a:pPr>
            <a:r>
              <a:rPr lang="en-US" sz="1500"/>
              <a:t>Random Forest: accuracy of 98.9%</a:t>
            </a:r>
          </a:p>
          <a:p>
            <a:pPr lvl="1">
              <a:lnSpc>
                <a:spcPct val="110000"/>
              </a:lnSpc>
            </a:pPr>
            <a:r>
              <a:rPr lang="en-US" sz="1500">
                <a:effectLst/>
              </a:rPr>
              <a:t>Logistic regression: accuracy of 98.5%</a:t>
            </a:r>
          </a:p>
          <a:p>
            <a:pPr>
              <a:lnSpc>
                <a:spcPct val="110000"/>
              </a:lnSpc>
            </a:pPr>
            <a:r>
              <a:rPr lang="en-US" sz="1500">
                <a:effectLst/>
              </a:rPr>
              <a:t>Random Forest was chosen due </a:t>
            </a:r>
            <a:r>
              <a:rPr lang="en-US" sz="1500"/>
              <a:t>to its’ higher accuracy and because it’s more suitable with dealing with out dataset.</a:t>
            </a:r>
            <a:endParaRPr lang="en-US" sz="1500">
              <a:effectLst/>
            </a:endParaRPr>
          </a:p>
          <a:p>
            <a:pPr lvl="2">
              <a:lnSpc>
                <a:spcPct val="110000"/>
              </a:lnSpc>
            </a:pPr>
            <a:endParaRPr lang="en-US" sz="1500">
              <a:effectLst/>
            </a:endParaRPr>
          </a:p>
        </p:txBody>
      </p:sp>
      <p:pic>
        <p:nvPicPr>
          <p:cNvPr id="5" name="Picture 4">
            <a:extLst>
              <a:ext uri="{FF2B5EF4-FFF2-40B4-BE49-F238E27FC236}">
                <a16:creationId xmlns:a16="http://schemas.microsoft.com/office/drawing/2014/main" id="{946034BC-007D-9F0B-5C49-2ABAC8062605}"/>
              </a:ext>
            </a:extLst>
          </p:cNvPr>
          <p:cNvPicPr>
            <a:picLocks noChangeAspect="1"/>
          </p:cNvPicPr>
          <p:nvPr/>
        </p:nvPicPr>
        <p:blipFill>
          <a:blip r:embed="rId4"/>
          <a:stretch>
            <a:fillRect/>
          </a:stretch>
        </p:blipFill>
        <p:spPr>
          <a:xfrm>
            <a:off x="4788252" y="4618826"/>
            <a:ext cx="6786975" cy="149313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862668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93862DA2-A10D-12A8-F114-D62658A94CCE}"/>
            </a:ext>
          </a:extLst>
        </p:cNvPr>
        <p:cNvGrpSpPr/>
        <p:nvPr/>
      </p:nvGrpSpPr>
      <p:grpSpPr>
        <a:xfrm>
          <a:off x="0" y="0"/>
          <a:ext cx="0" cy="0"/>
          <a:chOff x="0" y="0"/>
          <a:chExt cx="0" cy="0"/>
        </a:xfrm>
      </p:grpSpPr>
      <p:pic>
        <p:nvPicPr>
          <p:cNvPr id="9"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5"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6"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41"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2"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grpSp>
          <p:nvGrpSpPr>
            <p:cNvPr id="13" name="Group 12">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grpSp>
      <p:sp useBgFill="1">
        <p:nvSpPr>
          <p:cNvPr id="52" name="Rectangle 5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451C976A-CA67-F9F5-6031-944356DDA822}"/>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b="1"/>
              <a:t>21. Data distribution</a:t>
            </a:r>
          </a:p>
        </p:txBody>
      </p:sp>
      <p:sp>
        <p:nvSpPr>
          <p:cNvPr id="3" name="Content Placeholder 2">
            <a:extLst>
              <a:ext uri="{FF2B5EF4-FFF2-40B4-BE49-F238E27FC236}">
                <a16:creationId xmlns:a16="http://schemas.microsoft.com/office/drawing/2014/main" id="{BC95E11E-F025-8022-6E12-E3F80FFEA258}"/>
              </a:ext>
            </a:extLst>
          </p:cNvPr>
          <p:cNvSpPr txBox="1">
            <a:spLocks/>
          </p:cNvSpPr>
          <p:nvPr/>
        </p:nvSpPr>
        <p:spPr>
          <a:xfrm>
            <a:off x="390524" y="2249487"/>
            <a:ext cx="5586414" cy="396504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342900" lvl="0">
              <a:spcAft>
                <a:spcPts val="800"/>
              </a:spcAft>
              <a:tabLst>
                <a:tab pos="457200" algn="l"/>
              </a:tabLst>
            </a:pPr>
            <a:r>
              <a:rPr lang="en-US" sz="2000" dirty="0">
                <a:effectLst/>
              </a:rPr>
              <a:t>Numerical Feature (MILES): Histogram and boxplot will be created to examine its distribution and detect any outliers.</a:t>
            </a:r>
          </a:p>
          <a:p>
            <a:pPr lvl="2"/>
            <a:endParaRPr lang="en-US" sz="2000" dirty="0">
              <a:effectLst/>
            </a:endParaRPr>
          </a:p>
        </p:txBody>
      </p:sp>
      <p:pic>
        <p:nvPicPr>
          <p:cNvPr id="4" name="Picture 3" descr="A comparison of a graph&#10;&#10;Description automatically generated">
            <a:extLst>
              <a:ext uri="{FF2B5EF4-FFF2-40B4-BE49-F238E27FC236}">
                <a16:creationId xmlns:a16="http://schemas.microsoft.com/office/drawing/2014/main" id="{2C4984AC-4184-E29A-B2B0-1E311C497BB1}"/>
              </a:ext>
            </a:extLst>
          </p:cNvPr>
          <p:cNvPicPr>
            <a:picLocks noChangeAspect="1"/>
          </p:cNvPicPr>
          <p:nvPr/>
        </p:nvPicPr>
        <p:blipFill>
          <a:blip r:embed="rId4"/>
          <a:stretch>
            <a:fillRect/>
          </a:stretch>
        </p:blipFill>
        <p:spPr>
          <a:xfrm>
            <a:off x="6096000" y="2304809"/>
            <a:ext cx="5456279" cy="222343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6" name="Group 5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5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6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7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607588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6147632A-623A-03CD-1466-0D7D9FF77EA6}"/>
            </a:ext>
          </a:extLst>
        </p:cNvPr>
        <p:cNvGrpSpPr/>
        <p:nvPr/>
      </p:nvGrpSpPr>
      <p:grpSpPr>
        <a:xfrm>
          <a:off x="0" y="0"/>
          <a:ext cx="0" cy="0"/>
          <a:chOff x="0" y="0"/>
          <a:chExt cx="0" cy="0"/>
        </a:xfrm>
      </p:grpSpPr>
      <p:pic>
        <p:nvPicPr>
          <p:cNvPr id="88"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90" name="Group 89">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91" name="Group 90">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3"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04"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5"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6"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7"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8"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9"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0"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1"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2"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3"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4"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15"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6"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7"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8"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9"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20"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1"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2"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3"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4"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5"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6"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7"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8"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9"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grpSp>
          <p:nvGrpSpPr>
            <p:cNvPr id="92" name="Group 91">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93"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4"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5"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6"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7"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8"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9"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0"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1"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2"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grpSp>
      <p:sp useBgFill="1">
        <p:nvSpPr>
          <p:cNvPr id="131" name="Rectangle 13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D86DB78E-E16C-881E-603D-D5AB2DAD2443}"/>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b="1" dirty="0"/>
              <a:t>21. Data distribution – Cont.</a:t>
            </a:r>
          </a:p>
        </p:txBody>
      </p:sp>
      <p:sp>
        <p:nvSpPr>
          <p:cNvPr id="3" name="Content Placeholder 2">
            <a:extLst>
              <a:ext uri="{FF2B5EF4-FFF2-40B4-BE49-F238E27FC236}">
                <a16:creationId xmlns:a16="http://schemas.microsoft.com/office/drawing/2014/main" id="{DD57682C-39E4-2DCE-4050-284C0C23799D}"/>
              </a:ext>
            </a:extLst>
          </p:cNvPr>
          <p:cNvSpPr txBox="1">
            <a:spLocks/>
          </p:cNvSpPr>
          <p:nvPr/>
        </p:nvSpPr>
        <p:spPr>
          <a:xfrm>
            <a:off x="1141412" y="2249487"/>
            <a:ext cx="4459287" cy="396504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342900" lvl="0">
              <a:spcAft>
                <a:spcPts val="800"/>
              </a:spcAft>
              <a:tabLst>
                <a:tab pos="457200" algn="l"/>
              </a:tabLst>
            </a:pPr>
            <a:r>
              <a:rPr lang="en-US" sz="2000">
                <a:effectLst/>
              </a:rPr>
              <a:t>Categorical Features (CATEGORY and PURPOSE): bar plots will be used to show the frequency of each category.</a:t>
            </a:r>
          </a:p>
        </p:txBody>
      </p:sp>
      <p:pic>
        <p:nvPicPr>
          <p:cNvPr id="5" name="Picture 4" descr="A graph of different colored bars&#10;&#10;Description automatically generated with medium confidence">
            <a:extLst>
              <a:ext uri="{FF2B5EF4-FFF2-40B4-BE49-F238E27FC236}">
                <a16:creationId xmlns:a16="http://schemas.microsoft.com/office/drawing/2014/main" id="{68C1561A-89CA-AA9C-9E86-088356B8CFA3}"/>
              </a:ext>
            </a:extLst>
          </p:cNvPr>
          <p:cNvPicPr>
            <a:picLocks noChangeAspect="1"/>
          </p:cNvPicPr>
          <p:nvPr/>
        </p:nvPicPr>
        <p:blipFill>
          <a:blip r:embed="rId4"/>
          <a:stretch>
            <a:fillRect/>
          </a:stretch>
        </p:blipFill>
        <p:spPr>
          <a:xfrm>
            <a:off x="6096000" y="2297988"/>
            <a:ext cx="5456279" cy="223707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5" name="Group 13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3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4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5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186408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5CE198B6-7AED-6BAB-4BF2-17B4D2E68CD0}"/>
            </a:ext>
          </a:extLst>
        </p:cNvPr>
        <p:cNvGrpSpPr/>
        <p:nvPr/>
      </p:nvGrpSpPr>
      <p:grpSpPr>
        <a:xfrm>
          <a:off x="0" y="0"/>
          <a:ext cx="0" cy="0"/>
          <a:chOff x="0" y="0"/>
          <a:chExt cx="0" cy="0"/>
        </a:xfrm>
      </p:grpSpPr>
      <p:pic>
        <p:nvPicPr>
          <p:cNvPr id="9"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5"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6"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41"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2"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grpSp>
          <p:nvGrpSpPr>
            <p:cNvPr id="13" name="Group 12">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grpSp>
      <p:sp useBgFill="1">
        <p:nvSpPr>
          <p:cNvPr id="52" name="Rectangle 5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E95DD3E4-BFE5-788C-829F-4A0C15B7C4CC}"/>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b="1"/>
              <a:t>22. Feature importance</a:t>
            </a:r>
          </a:p>
        </p:txBody>
      </p:sp>
      <p:sp>
        <p:nvSpPr>
          <p:cNvPr id="3" name="Content Placeholder 2">
            <a:extLst>
              <a:ext uri="{FF2B5EF4-FFF2-40B4-BE49-F238E27FC236}">
                <a16:creationId xmlns:a16="http://schemas.microsoft.com/office/drawing/2014/main" id="{C13DD0F0-EA9D-9EDB-DF7A-321E4878EEBE}"/>
              </a:ext>
            </a:extLst>
          </p:cNvPr>
          <p:cNvSpPr txBox="1">
            <a:spLocks/>
          </p:cNvSpPr>
          <p:nvPr/>
        </p:nvSpPr>
        <p:spPr>
          <a:xfrm>
            <a:off x="1141412" y="2249487"/>
            <a:ext cx="4459287" cy="396504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000">
                <a:effectLst/>
              </a:rPr>
              <a:t>Since the final model is the Random Forest, feature importance scores can be visualized to show which features have the most impact on predictions</a:t>
            </a:r>
          </a:p>
        </p:txBody>
      </p:sp>
      <p:pic>
        <p:nvPicPr>
          <p:cNvPr id="4" name="Picture 3" descr="A graph with different colored bars&#10;&#10;Description automatically generated">
            <a:extLst>
              <a:ext uri="{FF2B5EF4-FFF2-40B4-BE49-F238E27FC236}">
                <a16:creationId xmlns:a16="http://schemas.microsoft.com/office/drawing/2014/main" id="{E244C5B4-D76F-F3B0-D785-CAE7CCE6B381}"/>
              </a:ext>
            </a:extLst>
          </p:cNvPr>
          <p:cNvPicPr>
            <a:picLocks noChangeAspect="1"/>
          </p:cNvPicPr>
          <p:nvPr/>
        </p:nvPicPr>
        <p:blipFill>
          <a:blip r:embed="rId4"/>
          <a:stretch>
            <a:fillRect/>
          </a:stretch>
        </p:blipFill>
        <p:spPr>
          <a:xfrm>
            <a:off x="6096000" y="1950292"/>
            <a:ext cx="5456279" cy="289182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6" name="Group 5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5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6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7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796169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1CA82D51-4756-AB7A-EB0D-0EA30098C200}"/>
            </a:ext>
          </a:extLst>
        </p:cNvPr>
        <p:cNvGrpSpPr/>
        <p:nvPr/>
      </p:nvGrpSpPr>
      <p:grpSpPr>
        <a:xfrm>
          <a:off x="0" y="0"/>
          <a:ext cx="0" cy="0"/>
          <a:chOff x="0" y="0"/>
          <a:chExt cx="0" cy="0"/>
        </a:xfrm>
      </p:grpSpPr>
      <p:pic>
        <p:nvPicPr>
          <p:cNvPr id="88"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90" name="Group 89">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91" name="Group 90">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3"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04"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5"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6"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7"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8"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9"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0"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1"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2"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3"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4"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15"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6"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7"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8"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9"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20"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1"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2"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3"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4"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5"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6"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7"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8"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9"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grpSp>
          <p:nvGrpSpPr>
            <p:cNvPr id="92" name="Group 91">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93"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4"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5"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6"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7"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8"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9"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0"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1"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2"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grpSp>
      <p:sp useBgFill="1">
        <p:nvSpPr>
          <p:cNvPr id="131" name="Rectangle 13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36434338-4D0E-183F-E3A0-56C3A318B6F8}"/>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b="1" dirty="0"/>
              <a:t>23. Model Performance across features.</a:t>
            </a:r>
          </a:p>
        </p:txBody>
      </p:sp>
      <p:sp>
        <p:nvSpPr>
          <p:cNvPr id="3" name="Content Placeholder 2">
            <a:extLst>
              <a:ext uri="{FF2B5EF4-FFF2-40B4-BE49-F238E27FC236}">
                <a16:creationId xmlns:a16="http://schemas.microsoft.com/office/drawing/2014/main" id="{02216D32-6881-5247-D4A0-D84BCC375D43}"/>
              </a:ext>
            </a:extLst>
          </p:cNvPr>
          <p:cNvSpPr txBox="1">
            <a:spLocks/>
          </p:cNvSpPr>
          <p:nvPr/>
        </p:nvSpPr>
        <p:spPr>
          <a:xfrm>
            <a:off x="1141412" y="2249487"/>
            <a:ext cx="4459287" cy="396504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342900" lvl="0">
              <a:lnSpc>
                <a:spcPct val="110000"/>
              </a:lnSpc>
              <a:spcAft>
                <a:spcPts val="800"/>
              </a:spcAft>
              <a:tabLst>
                <a:tab pos="457200" algn="l"/>
              </a:tabLst>
            </a:pPr>
            <a:r>
              <a:rPr lang="en-US" sz="1400" dirty="0">
                <a:effectLst/>
              </a:rPr>
              <a:t>We will visualize how well the model performs across various categories in PURPOSE and CATEGORY to check for any imbalances or performance variations.</a:t>
            </a:r>
          </a:p>
          <a:p>
            <a:pPr marL="342900">
              <a:lnSpc>
                <a:spcPct val="110000"/>
              </a:lnSpc>
              <a:spcAft>
                <a:spcPts val="800"/>
              </a:spcAft>
              <a:tabLst>
                <a:tab pos="457200" algn="l"/>
              </a:tabLst>
            </a:pPr>
            <a:r>
              <a:rPr lang="en-US" sz="1400" dirty="0">
                <a:effectLst/>
              </a:rPr>
              <a:t>Model performance will be measured using model accuracy by PURPOSE and by CATEGORY.</a:t>
            </a:r>
          </a:p>
          <a:p>
            <a:pPr marL="342900">
              <a:lnSpc>
                <a:spcPct val="110000"/>
              </a:lnSpc>
              <a:spcAft>
                <a:spcPts val="800"/>
              </a:spcAft>
              <a:tabLst>
                <a:tab pos="457200" algn="l"/>
              </a:tabLst>
            </a:pPr>
            <a:r>
              <a:rPr lang="en-US" sz="1400" dirty="0">
                <a:effectLst/>
              </a:rPr>
              <a:t>It can be seen from the graph that the model perform well across different categories, showing high and close accuracy rates, which indicates that the model does not exhibit performance imbalances across these categories.</a:t>
            </a:r>
          </a:p>
          <a:p>
            <a:pPr marL="342900" lvl="0">
              <a:lnSpc>
                <a:spcPct val="110000"/>
              </a:lnSpc>
              <a:spcAft>
                <a:spcPts val="800"/>
              </a:spcAft>
              <a:tabLst>
                <a:tab pos="457200" algn="l"/>
              </a:tabLst>
            </a:pPr>
            <a:endParaRPr lang="en-US" sz="1400" dirty="0">
              <a:effectLst/>
            </a:endParaRPr>
          </a:p>
        </p:txBody>
      </p:sp>
      <p:pic>
        <p:nvPicPr>
          <p:cNvPr id="5" name="Picture 4" descr="A comparison of bar graph&#10;&#10;Description automatically generated with medium confidence">
            <a:extLst>
              <a:ext uri="{FF2B5EF4-FFF2-40B4-BE49-F238E27FC236}">
                <a16:creationId xmlns:a16="http://schemas.microsoft.com/office/drawing/2014/main" id="{0D5A2567-B70C-2171-DF49-779133D6481F}"/>
              </a:ext>
            </a:extLst>
          </p:cNvPr>
          <p:cNvPicPr>
            <a:picLocks noChangeAspect="1"/>
          </p:cNvPicPr>
          <p:nvPr/>
        </p:nvPicPr>
        <p:blipFill>
          <a:blip r:embed="rId4"/>
          <a:stretch>
            <a:fillRect/>
          </a:stretch>
        </p:blipFill>
        <p:spPr>
          <a:xfrm>
            <a:off x="6096000" y="2270707"/>
            <a:ext cx="5456279" cy="229163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5" name="Group 13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3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4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5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559935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B0142-65E3-B4E6-D3AE-A04AF748B3AB}"/>
              </a:ext>
            </a:extLst>
          </p:cNvPr>
          <p:cNvSpPr>
            <a:spLocks noGrp="1"/>
          </p:cNvSpPr>
          <p:nvPr>
            <p:ph type="title"/>
          </p:nvPr>
        </p:nvSpPr>
        <p:spPr>
          <a:xfrm>
            <a:off x="1143001" y="2689715"/>
            <a:ext cx="9905998" cy="1478570"/>
          </a:xfrm>
        </p:spPr>
        <p:txBody>
          <a:bodyPr/>
          <a:lstStyle/>
          <a:p>
            <a:pPr algn="ctr"/>
            <a:r>
              <a:rPr lang="en-US" dirty="0"/>
              <a:t>Thank you</a:t>
            </a:r>
          </a:p>
        </p:txBody>
      </p:sp>
    </p:spTree>
    <p:extLst>
      <p:ext uri="{BB962C8B-B14F-4D97-AF65-F5344CB8AC3E}">
        <p14:creationId xmlns:p14="http://schemas.microsoft.com/office/powerpoint/2010/main" val="1552447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562A2-90AD-1C1D-E0F2-C74CB203A7FF}"/>
              </a:ext>
            </a:extLst>
          </p:cNvPr>
          <p:cNvSpPr>
            <a:spLocks noGrp="1"/>
          </p:cNvSpPr>
          <p:nvPr>
            <p:ph type="title"/>
          </p:nvPr>
        </p:nvSpPr>
        <p:spPr/>
        <p:txBody>
          <a:bodyPr/>
          <a:lstStyle/>
          <a:p>
            <a:r>
              <a:rPr lang="en-US" dirty="0"/>
              <a:t>2. Feature Description </a:t>
            </a:r>
          </a:p>
        </p:txBody>
      </p:sp>
      <p:sp>
        <p:nvSpPr>
          <p:cNvPr id="3" name="Content Placeholder 2">
            <a:extLst>
              <a:ext uri="{FF2B5EF4-FFF2-40B4-BE49-F238E27FC236}">
                <a16:creationId xmlns:a16="http://schemas.microsoft.com/office/drawing/2014/main" id="{384B35BE-13A2-8EC7-6C81-FE3BDD9CC114}"/>
              </a:ext>
            </a:extLst>
          </p:cNvPr>
          <p:cNvSpPr>
            <a:spLocks noGrp="1"/>
          </p:cNvSpPr>
          <p:nvPr>
            <p:ph idx="1"/>
          </p:nvPr>
        </p:nvSpPr>
        <p:spPr/>
        <p:txBody>
          <a:bodyPr>
            <a:normAutofit lnSpcReduction="10000"/>
          </a:bodyPr>
          <a:lstStyle/>
          <a:p>
            <a:pPr marL="0" marR="0">
              <a:lnSpc>
                <a:spcPct val="107000"/>
              </a:lnSpc>
              <a:spcAft>
                <a:spcPts val="800"/>
              </a:spcAft>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START_DATE</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Aft>
                <a:spcPts val="800"/>
              </a:spcAft>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END_DATE</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Aft>
                <a:spcPts val="800"/>
              </a:spcAft>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CATEGORY</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Aft>
                <a:spcPts val="800"/>
              </a:spcAft>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START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Aft>
                <a:spcPts val="800"/>
              </a:spcAft>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STOP</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Aft>
                <a:spcPts val="800"/>
              </a:spcAft>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MILES</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07000"/>
              </a:lnSpc>
              <a:spcAft>
                <a:spcPts val="800"/>
              </a:spcAft>
            </a:pPr>
            <a:r>
              <a:rPr lang="en-US" sz="1800" kern="100" dirty="0">
                <a:effectLst/>
                <a:latin typeface="Times New Roman" panose="02020603050405020304" pitchFamily="18" charset="0"/>
                <a:ea typeface="Aptos" panose="020B0004020202020204" pitchFamily="34" charset="0"/>
                <a:cs typeface="Arial" panose="020B0604020202020204" pitchFamily="34" charset="0"/>
              </a:rPr>
              <a:t>PURPOSE</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16164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0725-1C10-F23D-4DAE-89B4F4C0F7F8}"/>
              </a:ext>
            </a:extLst>
          </p:cNvPr>
          <p:cNvSpPr>
            <a:spLocks noGrp="1"/>
          </p:cNvSpPr>
          <p:nvPr>
            <p:ph type="title"/>
          </p:nvPr>
        </p:nvSpPr>
        <p:spPr/>
        <p:txBody>
          <a:bodyPr/>
          <a:lstStyle/>
          <a:p>
            <a:r>
              <a:rPr lang="en-US" dirty="0"/>
              <a:t>3. Dataset Structure </a:t>
            </a:r>
          </a:p>
        </p:txBody>
      </p:sp>
      <p:sp>
        <p:nvSpPr>
          <p:cNvPr id="3" name="Content Placeholder 2">
            <a:extLst>
              <a:ext uri="{FF2B5EF4-FFF2-40B4-BE49-F238E27FC236}">
                <a16:creationId xmlns:a16="http://schemas.microsoft.com/office/drawing/2014/main" id="{3EF2DDF4-5270-5674-DB72-774938EA9A1A}"/>
              </a:ext>
            </a:extLst>
          </p:cNvPr>
          <p:cNvSpPr>
            <a:spLocks noGrp="1"/>
          </p:cNvSpPr>
          <p:nvPr>
            <p:ph idx="1"/>
          </p:nvPr>
        </p:nvSpPr>
        <p:spPr/>
        <p:txBody>
          <a:bodyPr/>
          <a:lstStyle/>
          <a:p>
            <a:r>
              <a:rPr lang="en-US" dirty="0"/>
              <a:t>The dataset contains 1155 rows and 7 columns </a:t>
            </a:r>
          </a:p>
        </p:txBody>
      </p:sp>
    </p:spTree>
    <p:extLst>
      <p:ext uri="{BB962C8B-B14F-4D97-AF65-F5344CB8AC3E}">
        <p14:creationId xmlns:p14="http://schemas.microsoft.com/office/powerpoint/2010/main" val="676429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3FFD205-4232-0C49-E7EA-05EA9E798661}"/>
              </a:ext>
            </a:extLst>
          </p:cNvPr>
          <p:cNvSpPr>
            <a:spLocks noGrp="1"/>
          </p:cNvSpPr>
          <p:nvPr>
            <p:ph type="title"/>
          </p:nvPr>
        </p:nvSpPr>
        <p:spPr>
          <a:xfrm>
            <a:off x="1141413" y="618518"/>
            <a:ext cx="4459286" cy="1478570"/>
          </a:xfrm>
        </p:spPr>
        <p:txBody>
          <a:bodyPr>
            <a:normAutofit/>
          </a:bodyPr>
          <a:lstStyle/>
          <a:p>
            <a:r>
              <a:rPr lang="en-US" sz="3200" dirty="0"/>
              <a:t>4. Missing values and duplicates </a:t>
            </a:r>
          </a:p>
        </p:txBody>
      </p:sp>
      <p:sp>
        <p:nvSpPr>
          <p:cNvPr id="9" name="Content Placeholder 8">
            <a:extLst>
              <a:ext uri="{FF2B5EF4-FFF2-40B4-BE49-F238E27FC236}">
                <a16:creationId xmlns:a16="http://schemas.microsoft.com/office/drawing/2014/main" id="{508FE03F-42F9-7D1B-01A8-7D9007AD6610}"/>
              </a:ext>
            </a:extLst>
          </p:cNvPr>
          <p:cNvSpPr>
            <a:spLocks noGrp="1"/>
          </p:cNvSpPr>
          <p:nvPr>
            <p:ph idx="1"/>
          </p:nvPr>
        </p:nvSpPr>
        <p:spPr>
          <a:xfrm>
            <a:off x="1141412" y="2249487"/>
            <a:ext cx="4459287" cy="3965046"/>
          </a:xfrm>
        </p:spPr>
        <p:txBody>
          <a:bodyPr>
            <a:normAutofit/>
          </a:bodyPr>
          <a:lstStyle/>
          <a:p>
            <a:r>
              <a:rPr lang="en-US" sz="2000" dirty="0"/>
              <a:t>How does the missing value effect on our dataset</a:t>
            </a:r>
          </a:p>
          <a:p>
            <a:r>
              <a:rPr lang="en-US" sz="2000" dirty="0"/>
              <a:t>What do we need to do to handle this issue </a:t>
            </a:r>
          </a:p>
        </p:txBody>
      </p:sp>
      <p:pic>
        <p:nvPicPr>
          <p:cNvPr id="5" name="Content Placeholder 4" descr="A screenshot of a computer&#10;&#10;Description automatically generated">
            <a:extLst>
              <a:ext uri="{FF2B5EF4-FFF2-40B4-BE49-F238E27FC236}">
                <a16:creationId xmlns:a16="http://schemas.microsoft.com/office/drawing/2014/main" id="{42E523C6-9402-96E6-69BB-AAB16EB6ED25}"/>
              </a:ext>
            </a:extLst>
          </p:cNvPr>
          <p:cNvPicPr>
            <a:picLocks noChangeAspect="1"/>
          </p:cNvPicPr>
          <p:nvPr/>
        </p:nvPicPr>
        <p:blipFill>
          <a:blip r:embed="rId4"/>
          <a:stretch>
            <a:fillRect/>
          </a:stretch>
        </p:blipFill>
        <p:spPr>
          <a:xfrm>
            <a:off x="6096000" y="1404523"/>
            <a:ext cx="5456279" cy="4024004"/>
          </a:xfrm>
          <a:prstGeom prst="round2DiagRect">
            <a:avLst>
              <a:gd name="adj1" fmla="val 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420276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DE3CD6CC-78D0-A7DB-D9D7-04B220650993}"/>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8DEB7B-74F0-F70B-5BAD-7DC2D9A840E2}"/>
              </a:ext>
            </a:extLst>
          </p:cNvPr>
          <p:cNvSpPr>
            <a:spLocks noGrp="1"/>
          </p:cNvSpPr>
          <p:nvPr>
            <p:ph type="title"/>
          </p:nvPr>
        </p:nvSpPr>
        <p:spPr>
          <a:xfrm>
            <a:off x="1141413" y="618518"/>
            <a:ext cx="4459286" cy="1478570"/>
          </a:xfrm>
        </p:spPr>
        <p:txBody>
          <a:bodyPr>
            <a:normAutofit/>
          </a:bodyPr>
          <a:lstStyle/>
          <a:p>
            <a:r>
              <a:rPr lang="en-US" sz="3200" dirty="0"/>
              <a:t>5. Statistical summary</a:t>
            </a:r>
          </a:p>
        </p:txBody>
      </p:sp>
      <p:sp>
        <p:nvSpPr>
          <p:cNvPr id="8" name="Content Placeholder 7">
            <a:extLst>
              <a:ext uri="{FF2B5EF4-FFF2-40B4-BE49-F238E27FC236}">
                <a16:creationId xmlns:a16="http://schemas.microsoft.com/office/drawing/2014/main" id="{BF72CE0E-3BE7-4F05-4F84-E7306159C4B9}"/>
              </a:ext>
            </a:extLst>
          </p:cNvPr>
          <p:cNvSpPr>
            <a:spLocks noGrp="1"/>
          </p:cNvSpPr>
          <p:nvPr>
            <p:ph idx="1"/>
          </p:nvPr>
        </p:nvSpPr>
        <p:spPr>
          <a:xfrm>
            <a:off x="1141412" y="2249487"/>
            <a:ext cx="4459287" cy="3965046"/>
          </a:xfrm>
        </p:spPr>
        <p:txBody>
          <a:bodyPr>
            <a:normAutofit/>
          </a:bodyPr>
          <a:lstStyle/>
          <a:p>
            <a:r>
              <a:rPr lang="en-US" sz="2000" dirty="0"/>
              <a:t>MILES is the only numerical feature</a:t>
            </a:r>
          </a:p>
          <a:p>
            <a:r>
              <a:rPr lang="en-US" sz="2000" dirty="0"/>
              <a:t>Insights on CATEGORY and PURPOSE</a:t>
            </a:r>
          </a:p>
        </p:txBody>
      </p:sp>
      <p:pic>
        <p:nvPicPr>
          <p:cNvPr id="4" name="Content Placeholder 3" descr="A screenshot of a computer&#10;&#10;Description automatically generated">
            <a:extLst>
              <a:ext uri="{FF2B5EF4-FFF2-40B4-BE49-F238E27FC236}">
                <a16:creationId xmlns:a16="http://schemas.microsoft.com/office/drawing/2014/main" id="{CC79FD57-1EBD-4305-FC85-DF72DDF3CC27}"/>
              </a:ext>
            </a:extLst>
          </p:cNvPr>
          <p:cNvPicPr>
            <a:picLocks noChangeAspect="1"/>
          </p:cNvPicPr>
          <p:nvPr/>
        </p:nvPicPr>
        <p:blipFill>
          <a:blip r:embed="rId4"/>
          <a:stretch>
            <a:fillRect/>
          </a:stretch>
        </p:blipFill>
        <p:spPr>
          <a:xfrm>
            <a:off x="6742111" y="1141658"/>
            <a:ext cx="4954587" cy="5079755"/>
          </a:xfrm>
          <a:prstGeom prst="round2DiagRect">
            <a:avLst>
              <a:gd name="adj1" fmla="val 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5" name="Group 1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469318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AC2632F6-A8D3-38B6-5AFB-C723759A22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4FB30A-8A17-FAF3-CE0C-E2043056DB0A}"/>
              </a:ext>
            </a:extLst>
          </p:cNvPr>
          <p:cNvSpPr>
            <a:spLocks noGrp="1"/>
          </p:cNvSpPr>
          <p:nvPr>
            <p:ph type="title"/>
          </p:nvPr>
        </p:nvSpPr>
        <p:spPr>
          <a:xfrm>
            <a:off x="6569957" y="618518"/>
            <a:ext cx="4747088" cy="1478570"/>
          </a:xfrm>
        </p:spPr>
        <p:txBody>
          <a:bodyPr>
            <a:normAutofit/>
          </a:bodyPr>
          <a:lstStyle/>
          <a:p>
            <a:r>
              <a:rPr lang="en-US" dirty="0"/>
              <a:t>6. Data distribution </a:t>
            </a:r>
          </a:p>
        </p:txBody>
      </p:sp>
      <p:sp>
        <p:nvSpPr>
          <p:cNvPr id="16"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aph of different colored bars&#10;&#10;Description automatically generated">
            <a:extLst>
              <a:ext uri="{FF2B5EF4-FFF2-40B4-BE49-F238E27FC236}">
                <a16:creationId xmlns:a16="http://schemas.microsoft.com/office/drawing/2014/main" id="{CCFBA52E-5B79-5AFA-3C46-CDAFD4F98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6309" y="1147146"/>
            <a:ext cx="2620940" cy="2201590"/>
          </a:xfrm>
          <a:prstGeom prst="rect">
            <a:avLst/>
          </a:prstGeom>
        </p:spPr>
      </p:pic>
      <p:pic>
        <p:nvPicPr>
          <p:cNvPr id="7" name="Content Placeholder 6" descr="A white screen with blue squares&#10;&#10;Description automatically generated">
            <a:extLst>
              <a:ext uri="{FF2B5EF4-FFF2-40B4-BE49-F238E27FC236}">
                <a16:creationId xmlns:a16="http://schemas.microsoft.com/office/drawing/2014/main" id="{F32C26B1-72C8-0E24-9BAB-3979F93D1B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1696391" y="3513327"/>
            <a:ext cx="3480776" cy="2201591"/>
          </a:xfrm>
          <a:prstGeom prst="rect">
            <a:avLst/>
          </a:prstGeom>
          <a:noFill/>
        </p:spPr>
      </p:pic>
      <p:sp>
        <p:nvSpPr>
          <p:cNvPr id="13" name="Content Placeholder 12">
            <a:extLst>
              <a:ext uri="{FF2B5EF4-FFF2-40B4-BE49-F238E27FC236}">
                <a16:creationId xmlns:a16="http://schemas.microsoft.com/office/drawing/2014/main" id="{B45FE7DB-1599-188A-3C08-FB96C954FCB7}"/>
              </a:ext>
            </a:extLst>
          </p:cNvPr>
          <p:cNvSpPr>
            <a:spLocks noGrp="1"/>
          </p:cNvSpPr>
          <p:nvPr>
            <p:ph idx="1"/>
          </p:nvPr>
        </p:nvSpPr>
        <p:spPr>
          <a:xfrm>
            <a:off x="6569957" y="2249487"/>
            <a:ext cx="4747087" cy="3541714"/>
          </a:xfrm>
        </p:spPr>
        <p:txBody>
          <a:bodyPr>
            <a:normAutofit/>
          </a:bodyPr>
          <a:lstStyle/>
          <a:p>
            <a:endParaRPr lang="en-US"/>
          </a:p>
        </p:txBody>
      </p:sp>
    </p:spTree>
    <p:extLst>
      <p:ext uri="{BB962C8B-B14F-4D97-AF65-F5344CB8AC3E}">
        <p14:creationId xmlns:p14="http://schemas.microsoft.com/office/powerpoint/2010/main" val="2745695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C604BA66-1A4D-51AF-1A7F-226EBE9FDAED}"/>
            </a:ext>
          </a:extLst>
        </p:cNvPr>
        <p:cNvGrpSpPr/>
        <p:nvPr/>
      </p:nvGrpSpPr>
      <p:grpSpPr>
        <a:xfrm>
          <a:off x="0" y="0"/>
          <a:ext cx="0" cy="0"/>
          <a:chOff x="0" y="0"/>
          <a:chExt cx="0" cy="0"/>
        </a:xfrm>
      </p:grpSpPr>
      <p:grpSp>
        <p:nvGrpSpPr>
          <p:cNvPr id="12" name="Group 11">
            <a:extLst>
              <a:ext uri="{FF2B5EF4-FFF2-40B4-BE49-F238E27FC236}">
                <a16:creationId xmlns:a16="http://schemas.microsoft.com/office/drawing/2014/main" id="{FB1C6FC3-0FE6-4434-9E4B-EAFBA0A70C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 name="Rectangle 12">
              <a:extLst>
                <a:ext uri="{FF2B5EF4-FFF2-40B4-BE49-F238E27FC236}">
                  <a16:creationId xmlns:a16="http://schemas.microsoft.com/office/drawing/2014/main" id="{9156B579-F859-47C9-8CE6-6AA5A6D28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5D373606-D644-43C0-8B02-C662AABC3922}"/>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grpSp>
        <p:nvGrpSpPr>
          <p:cNvPr id="16" name="Group 15">
            <a:extLst>
              <a:ext uri="{FF2B5EF4-FFF2-40B4-BE49-F238E27FC236}">
                <a16:creationId xmlns:a16="http://schemas.microsoft.com/office/drawing/2014/main" id="{ACF91339-3F26-4B01-8848-0F6E5575A6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133"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427B1D67-3EFB-4795-BC0A-61BC061C23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8" name="Freeform 6">
              <a:extLst>
                <a:ext uri="{FF2B5EF4-FFF2-40B4-BE49-F238E27FC236}">
                  <a16:creationId xmlns:a16="http://schemas.microsoft.com/office/drawing/2014/main" id="{7571FBAA-7DDE-485C-BF13-85E6632D78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7">
              <a:extLst>
                <a:ext uri="{FF2B5EF4-FFF2-40B4-BE49-F238E27FC236}">
                  <a16:creationId xmlns:a16="http://schemas.microsoft.com/office/drawing/2014/main" id="{2C3516AC-3270-4ABA-A2BC-E8F32B8A9D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Rectangle 8">
              <a:extLst>
                <a:ext uri="{FF2B5EF4-FFF2-40B4-BE49-F238E27FC236}">
                  <a16:creationId xmlns:a16="http://schemas.microsoft.com/office/drawing/2014/main" id="{F5FA18A4-61A5-473D-AEC7-9E909F8CFC9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1" name="Freeform 9">
              <a:extLst>
                <a:ext uri="{FF2B5EF4-FFF2-40B4-BE49-F238E27FC236}">
                  <a16:creationId xmlns:a16="http://schemas.microsoft.com/office/drawing/2014/main" id="{C22DBFE3-3815-4E85-8A6B-9A07712234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0">
              <a:extLst>
                <a:ext uri="{FF2B5EF4-FFF2-40B4-BE49-F238E27FC236}">
                  <a16:creationId xmlns:a16="http://schemas.microsoft.com/office/drawing/2014/main" id="{B2F02F6C-35B9-40A1-ADD1-036A80BCF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1">
              <a:extLst>
                <a:ext uri="{FF2B5EF4-FFF2-40B4-BE49-F238E27FC236}">
                  <a16:creationId xmlns:a16="http://schemas.microsoft.com/office/drawing/2014/main" id="{B5C332AB-BA01-4BBD-A363-4F5835545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2">
              <a:extLst>
                <a:ext uri="{FF2B5EF4-FFF2-40B4-BE49-F238E27FC236}">
                  <a16:creationId xmlns:a16="http://schemas.microsoft.com/office/drawing/2014/main" id="{6E313214-2528-4C88-8226-BB2A2E1335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3">
              <a:extLst>
                <a:ext uri="{FF2B5EF4-FFF2-40B4-BE49-F238E27FC236}">
                  <a16:creationId xmlns:a16="http://schemas.microsoft.com/office/drawing/2014/main" id="{DF892018-DF6D-48D5-8AB7-5957595B55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4">
              <a:extLst>
                <a:ext uri="{FF2B5EF4-FFF2-40B4-BE49-F238E27FC236}">
                  <a16:creationId xmlns:a16="http://schemas.microsoft.com/office/drawing/2014/main" id="{93A850A7-4500-4CC7-A5FD-A1FA7993E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5">
              <a:extLst>
                <a:ext uri="{FF2B5EF4-FFF2-40B4-BE49-F238E27FC236}">
                  <a16:creationId xmlns:a16="http://schemas.microsoft.com/office/drawing/2014/main" id="{FACAA825-3475-43C7-ADCE-DB6FAADA57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16">
              <a:extLst>
                <a:ext uri="{FF2B5EF4-FFF2-40B4-BE49-F238E27FC236}">
                  <a16:creationId xmlns:a16="http://schemas.microsoft.com/office/drawing/2014/main" id="{00451685-350B-4B89-A512-13A23216BA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17">
              <a:extLst>
                <a:ext uri="{FF2B5EF4-FFF2-40B4-BE49-F238E27FC236}">
                  <a16:creationId xmlns:a16="http://schemas.microsoft.com/office/drawing/2014/main" id="{04A404C7-A995-4BE4-8673-CA014AE11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18">
              <a:extLst>
                <a:ext uri="{FF2B5EF4-FFF2-40B4-BE49-F238E27FC236}">
                  <a16:creationId xmlns:a16="http://schemas.microsoft.com/office/drawing/2014/main" id="{0E534A8D-4535-4FED-B9CD-C0F0D6AF32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19">
              <a:extLst>
                <a:ext uri="{FF2B5EF4-FFF2-40B4-BE49-F238E27FC236}">
                  <a16:creationId xmlns:a16="http://schemas.microsoft.com/office/drawing/2014/main" id="{F0A1DEDA-0C4E-4927-BFAF-02516CF53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0">
              <a:extLst>
                <a:ext uri="{FF2B5EF4-FFF2-40B4-BE49-F238E27FC236}">
                  <a16:creationId xmlns:a16="http://schemas.microsoft.com/office/drawing/2014/main" id="{B21E2F8B-1724-4328-B646-445DE4F1F0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1">
              <a:extLst>
                <a:ext uri="{FF2B5EF4-FFF2-40B4-BE49-F238E27FC236}">
                  <a16:creationId xmlns:a16="http://schemas.microsoft.com/office/drawing/2014/main" id="{808DAA0B-E999-4DEC-BE7C-3F412C332D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2">
              <a:extLst>
                <a:ext uri="{FF2B5EF4-FFF2-40B4-BE49-F238E27FC236}">
                  <a16:creationId xmlns:a16="http://schemas.microsoft.com/office/drawing/2014/main" id="{EBCE22A2-2EE0-4E15-8505-600937FEE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3">
              <a:extLst>
                <a:ext uri="{FF2B5EF4-FFF2-40B4-BE49-F238E27FC236}">
                  <a16:creationId xmlns:a16="http://schemas.microsoft.com/office/drawing/2014/main" id="{4D772DD9-073C-47A0-ADB9-7D2CFAECF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4">
              <a:extLst>
                <a:ext uri="{FF2B5EF4-FFF2-40B4-BE49-F238E27FC236}">
                  <a16:creationId xmlns:a16="http://schemas.microsoft.com/office/drawing/2014/main" id="{5C0B35F2-7DE3-4A0C-8C50-DA08120AB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5">
              <a:extLst>
                <a:ext uri="{FF2B5EF4-FFF2-40B4-BE49-F238E27FC236}">
                  <a16:creationId xmlns:a16="http://schemas.microsoft.com/office/drawing/2014/main" id="{F14C7442-00C7-49C1-AE8A-A719816AD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26">
              <a:extLst>
                <a:ext uri="{FF2B5EF4-FFF2-40B4-BE49-F238E27FC236}">
                  <a16:creationId xmlns:a16="http://schemas.microsoft.com/office/drawing/2014/main" id="{7CA8A798-2044-4FD0-8CBC-178C1BD8C3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27">
              <a:extLst>
                <a:ext uri="{FF2B5EF4-FFF2-40B4-BE49-F238E27FC236}">
                  <a16:creationId xmlns:a16="http://schemas.microsoft.com/office/drawing/2014/main" id="{6F446AA7-D2E4-4DF2-BB12-AD2DCC8E4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28">
              <a:extLst>
                <a:ext uri="{FF2B5EF4-FFF2-40B4-BE49-F238E27FC236}">
                  <a16:creationId xmlns:a16="http://schemas.microsoft.com/office/drawing/2014/main" id="{C00BD973-DDA6-4969-BFBC-2910297E24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29">
              <a:extLst>
                <a:ext uri="{FF2B5EF4-FFF2-40B4-BE49-F238E27FC236}">
                  <a16:creationId xmlns:a16="http://schemas.microsoft.com/office/drawing/2014/main" id="{05C12429-8F61-4D99-8793-3146BA57C2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30">
              <a:extLst>
                <a:ext uri="{FF2B5EF4-FFF2-40B4-BE49-F238E27FC236}">
                  <a16:creationId xmlns:a16="http://schemas.microsoft.com/office/drawing/2014/main" id="{E461EF39-CD5C-4EB8-8D62-9E14932E61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1">
              <a:extLst>
                <a:ext uri="{FF2B5EF4-FFF2-40B4-BE49-F238E27FC236}">
                  <a16:creationId xmlns:a16="http://schemas.microsoft.com/office/drawing/2014/main" id="{93938A9D-031B-498C-AEE7-3D4A64AAD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2">
              <a:extLst>
                <a:ext uri="{FF2B5EF4-FFF2-40B4-BE49-F238E27FC236}">
                  <a16:creationId xmlns:a16="http://schemas.microsoft.com/office/drawing/2014/main" id="{3765635E-E9CA-438E-9AA1-5D5EFD497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Rectangle 33">
              <a:extLst>
                <a:ext uri="{FF2B5EF4-FFF2-40B4-BE49-F238E27FC236}">
                  <a16:creationId xmlns:a16="http://schemas.microsoft.com/office/drawing/2014/main" id="{21546E38-8BDD-49C3-B3AD-D4933FCBC31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6" name="Freeform 34">
              <a:extLst>
                <a:ext uri="{FF2B5EF4-FFF2-40B4-BE49-F238E27FC236}">
                  <a16:creationId xmlns:a16="http://schemas.microsoft.com/office/drawing/2014/main" id="{6D89E49E-3AB6-4DC0-91E7-92EF1C6A87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5">
              <a:extLst>
                <a:ext uri="{FF2B5EF4-FFF2-40B4-BE49-F238E27FC236}">
                  <a16:creationId xmlns:a16="http://schemas.microsoft.com/office/drawing/2014/main" id="{D1303FFC-7F2E-462B-B11D-86F3D81BF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6">
              <a:extLst>
                <a:ext uri="{FF2B5EF4-FFF2-40B4-BE49-F238E27FC236}">
                  <a16:creationId xmlns:a16="http://schemas.microsoft.com/office/drawing/2014/main" id="{DE25E1F8-55DE-4DC5-81A4-37DA75E4E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7">
              <a:extLst>
                <a:ext uri="{FF2B5EF4-FFF2-40B4-BE49-F238E27FC236}">
                  <a16:creationId xmlns:a16="http://schemas.microsoft.com/office/drawing/2014/main" id="{8CDED82A-A993-4523-9441-FCF49CB5D1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38">
              <a:extLst>
                <a:ext uri="{FF2B5EF4-FFF2-40B4-BE49-F238E27FC236}">
                  <a16:creationId xmlns:a16="http://schemas.microsoft.com/office/drawing/2014/main" id="{C1AFE111-B375-493C-A21D-134FCBDB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39">
              <a:extLst>
                <a:ext uri="{FF2B5EF4-FFF2-40B4-BE49-F238E27FC236}">
                  <a16:creationId xmlns:a16="http://schemas.microsoft.com/office/drawing/2014/main" id="{037BF4E5-6D6E-482A-A24A-E320E1D0E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40">
              <a:extLst>
                <a:ext uri="{FF2B5EF4-FFF2-40B4-BE49-F238E27FC236}">
                  <a16:creationId xmlns:a16="http://schemas.microsoft.com/office/drawing/2014/main" id="{38214D87-DD5D-4691-BF55-F270727018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 name="Freeform 41">
              <a:extLst>
                <a:ext uri="{FF2B5EF4-FFF2-40B4-BE49-F238E27FC236}">
                  <a16:creationId xmlns:a16="http://schemas.microsoft.com/office/drawing/2014/main" id="{6D3FBDE6-C313-4C44-B971-B34635468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 name="Freeform 42">
              <a:extLst>
                <a:ext uri="{FF2B5EF4-FFF2-40B4-BE49-F238E27FC236}">
                  <a16:creationId xmlns:a16="http://schemas.microsoft.com/office/drawing/2014/main" id="{F528E702-4734-4CAB-97C7-737D868F5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 name="Freeform 43">
              <a:extLst>
                <a:ext uri="{FF2B5EF4-FFF2-40B4-BE49-F238E27FC236}">
                  <a16:creationId xmlns:a16="http://schemas.microsoft.com/office/drawing/2014/main" id="{88136305-A716-46EA-A45F-7787C694F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 name="Freeform 44">
              <a:extLst>
                <a:ext uri="{FF2B5EF4-FFF2-40B4-BE49-F238E27FC236}">
                  <a16:creationId xmlns:a16="http://schemas.microsoft.com/office/drawing/2014/main" id="{4187204B-C8DD-44A6-AC1A-F21D18F669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7" name="Rectangle 45">
              <a:extLst>
                <a:ext uri="{FF2B5EF4-FFF2-40B4-BE49-F238E27FC236}">
                  <a16:creationId xmlns:a16="http://schemas.microsoft.com/office/drawing/2014/main" id="{6DD06B75-D598-40D9-B8BF-9721316E709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8" name="Freeform 46">
              <a:extLst>
                <a:ext uri="{FF2B5EF4-FFF2-40B4-BE49-F238E27FC236}">
                  <a16:creationId xmlns:a16="http://schemas.microsoft.com/office/drawing/2014/main" id="{E8D513EA-D2F2-4B72-8C9F-0F2ADA523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47">
              <a:extLst>
                <a:ext uri="{FF2B5EF4-FFF2-40B4-BE49-F238E27FC236}">
                  <a16:creationId xmlns:a16="http://schemas.microsoft.com/office/drawing/2014/main" id="{0D147329-C850-46D8-9986-D14AC9140E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48">
              <a:extLst>
                <a:ext uri="{FF2B5EF4-FFF2-40B4-BE49-F238E27FC236}">
                  <a16:creationId xmlns:a16="http://schemas.microsoft.com/office/drawing/2014/main" id="{5573F0D3-BA73-4060-8D3B-07BEC55F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49">
              <a:extLst>
                <a:ext uri="{FF2B5EF4-FFF2-40B4-BE49-F238E27FC236}">
                  <a16:creationId xmlns:a16="http://schemas.microsoft.com/office/drawing/2014/main" id="{5323672F-2475-40AC-8C0F-6CD7324B39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50">
              <a:extLst>
                <a:ext uri="{FF2B5EF4-FFF2-40B4-BE49-F238E27FC236}">
                  <a16:creationId xmlns:a16="http://schemas.microsoft.com/office/drawing/2014/main" id="{7B0EF5E8-887B-446C-9459-0707ECE3D9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51">
              <a:extLst>
                <a:ext uri="{FF2B5EF4-FFF2-40B4-BE49-F238E27FC236}">
                  <a16:creationId xmlns:a16="http://schemas.microsoft.com/office/drawing/2014/main" id="{29BE4652-0F1E-4519-8787-62EBB3D87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52">
              <a:extLst>
                <a:ext uri="{FF2B5EF4-FFF2-40B4-BE49-F238E27FC236}">
                  <a16:creationId xmlns:a16="http://schemas.microsoft.com/office/drawing/2014/main" id="{4A268FBD-6879-416B-8AB0-73BF73637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53">
              <a:extLst>
                <a:ext uri="{FF2B5EF4-FFF2-40B4-BE49-F238E27FC236}">
                  <a16:creationId xmlns:a16="http://schemas.microsoft.com/office/drawing/2014/main" id="{3D986CF2-B129-4550-A27B-8C82C9CAC9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54">
              <a:extLst>
                <a:ext uri="{FF2B5EF4-FFF2-40B4-BE49-F238E27FC236}">
                  <a16:creationId xmlns:a16="http://schemas.microsoft.com/office/drawing/2014/main" id="{E340F934-32AF-4C03-9AFD-1D54DF4C14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55">
              <a:extLst>
                <a:ext uri="{FF2B5EF4-FFF2-40B4-BE49-F238E27FC236}">
                  <a16:creationId xmlns:a16="http://schemas.microsoft.com/office/drawing/2014/main" id="{0D58128A-77AD-4168-874A-4CADD56CC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Freeform 56">
              <a:extLst>
                <a:ext uri="{FF2B5EF4-FFF2-40B4-BE49-F238E27FC236}">
                  <a16:creationId xmlns:a16="http://schemas.microsoft.com/office/drawing/2014/main" id="{1AA9BAAA-B13C-4A0A-BDED-AF91E06151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9" name="Freeform 57">
              <a:extLst>
                <a:ext uri="{FF2B5EF4-FFF2-40B4-BE49-F238E27FC236}">
                  <a16:creationId xmlns:a16="http://schemas.microsoft.com/office/drawing/2014/main" id="{9FC52BEC-DF15-46FD-9B22-B3CF0A3F6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58">
              <a:extLst>
                <a:ext uri="{FF2B5EF4-FFF2-40B4-BE49-F238E27FC236}">
                  <a16:creationId xmlns:a16="http://schemas.microsoft.com/office/drawing/2014/main" id="{95ACC0BA-E65B-447A-B0FE-80BCFF4C3C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2BFB09C8-C3C0-5F43-93C5-1720216B1691}"/>
              </a:ext>
            </a:extLst>
          </p:cNvPr>
          <p:cNvSpPr>
            <a:spLocks noGrp="1"/>
          </p:cNvSpPr>
          <p:nvPr>
            <p:ph type="title"/>
          </p:nvPr>
        </p:nvSpPr>
        <p:spPr>
          <a:xfrm>
            <a:off x="8411781" y="618518"/>
            <a:ext cx="2948240" cy="1478570"/>
          </a:xfrm>
        </p:spPr>
        <p:txBody>
          <a:bodyPr>
            <a:normAutofit/>
          </a:bodyPr>
          <a:lstStyle/>
          <a:p>
            <a:r>
              <a:rPr lang="en-US" sz="3200" dirty="0"/>
              <a:t>7. Correlation analysis </a:t>
            </a:r>
          </a:p>
        </p:txBody>
      </p:sp>
      <p:pic>
        <p:nvPicPr>
          <p:cNvPr id="5" name="Picture 4">
            <a:extLst>
              <a:ext uri="{FF2B5EF4-FFF2-40B4-BE49-F238E27FC236}">
                <a16:creationId xmlns:a16="http://schemas.microsoft.com/office/drawing/2014/main" id="{1A510E3D-2FB2-9401-764F-9222CA9299F1}"/>
              </a:ext>
            </a:extLst>
          </p:cNvPr>
          <p:cNvPicPr>
            <a:picLocks noChangeAspect="1"/>
          </p:cNvPicPr>
          <p:nvPr/>
        </p:nvPicPr>
        <p:blipFill>
          <a:blip r:embed="rId4"/>
          <a:srcRect t="4227" b="4227"/>
          <a:stretch/>
        </p:blipFill>
        <p:spPr bwMode="auto">
          <a:xfrm>
            <a:off x="-5597" y="1"/>
            <a:ext cx="7558541" cy="3427413"/>
          </a:xfrm>
          <a:custGeom>
            <a:avLst/>
            <a:gdLst/>
            <a:ahLst/>
            <a:cxnLst/>
            <a:rect l="l" t="t" r="r" b="b"/>
            <a:pathLst>
              <a:path w="7558541" h="3427413">
                <a:moveTo>
                  <a:pt x="0" y="0"/>
                </a:moveTo>
                <a:lnTo>
                  <a:pt x="7558541" y="0"/>
                </a:lnTo>
                <a:lnTo>
                  <a:pt x="7558541" y="3427413"/>
                </a:lnTo>
                <a:lnTo>
                  <a:pt x="0" y="3427413"/>
                </a:lnTo>
                <a:close/>
              </a:path>
            </a:pathLst>
          </a:custGeom>
          <a:noFill/>
        </p:spPr>
      </p:pic>
      <p:pic>
        <p:nvPicPr>
          <p:cNvPr id="4" name="Content Placeholder 3">
            <a:extLst>
              <a:ext uri="{FF2B5EF4-FFF2-40B4-BE49-F238E27FC236}">
                <a16:creationId xmlns:a16="http://schemas.microsoft.com/office/drawing/2014/main" id="{D7B6F531-CCD8-0A97-EE3F-0264C6016A81}"/>
              </a:ext>
            </a:extLst>
          </p:cNvPr>
          <p:cNvPicPr>
            <a:picLocks noChangeAspect="1"/>
          </p:cNvPicPr>
          <p:nvPr/>
        </p:nvPicPr>
        <p:blipFill>
          <a:blip r:embed="rId5"/>
          <a:srcRect t="14301" b="14301"/>
          <a:stretch/>
        </p:blipFill>
        <p:spPr bwMode="auto">
          <a:xfrm>
            <a:off x="-5597" y="3427414"/>
            <a:ext cx="7558541" cy="3430587"/>
          </a:xfrm>
          <a:custGeom>
            <a:avLst/>
            <a:gdLst/>
            <a:ahLst/>
            <a:cxnLst/>
            <a:rect l="l" t="t" r="r" b="b"/>
            <a:pathLst>
              <a:path w="7558541" h="3430587">
                <a:moveTo>
                  <a:pt x="0" y="0"/>
                </a:moveTo>
                <a:lnTo>
                  <a:pt x="7558541" y="0"/>
                </a:lnTo>
                <a:lnTo>
                  <a:pt x="7558541" y="3430587"/>
                </a:lnTo>
                <a:lnTo>
                  <a:pt x="0" y="3430587"/>
                </a:lnTo>
                <a:close/>
              </a:path>
            </a:pathLst>
          </a:custGeom>
          <a:noFill/>
        </p:spPr>
      </p:pic>
      <p:sp>
        <p:nvSpPr>
          <p:cNvPr id="9" name="Content Placeholder 8">
            <a:extLst>
              <a:ext uri="{FF2B5EF4-FFF2-40B4-BE49-F238E27FC236}">
                <a16:creationId xmlns:a16="http://schemas.microsoft.com/office/drawing/2014/main" id="{9397929F-F785-ADEF-6984-6C901CC68DA9}"/>
              </a:ext>
            </a:extLst>
          </p:cNvPr>
          <p:cNvSpPr>
            <a:spLocks noGrp="1"/>
          </p:cNvSpPr>
          <p:nvPr>
            <p:ph idx="1"/>
          </p:nvPr>
        </p:nvSpPr>
        <p:spPr>
          <a:xfrm>
            <a:off x="8411781" y="2249487"/>
            <a:ext cx="2948240" cy="3541714"/>
          </a:xfrm>
        </p:spPr>
        <p:txBody>
          <a:bodyPr>
            <a:normAutofit/>
          </a:bodyPr>
          <a:lstStyle/>
          <a:p>
            <a:endParaRPr lang="en-US" sz="1800"/>
          </a:p>
        </p:txBody>
      </p:sp>
      <p:cxnSp>
        <p:nvCxnSpPr>
          <p:cNvPr id="72" name="Straight Connector 71">
            <a:extLst>
              <a:ext uri="{FF2B5EF4-FFF2-40B4-BE49-F238E27FC236}">
                <a16:creationId xmlns:a16="http://schemas.microsoft.com/office/drawing/2014/main" id="{79CECD47-BAAC-4DB7-9799-B92EA5BDB5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895" y="-464"/>
            <a:ext cx="2646" cy="6858465"/>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74" name="Straight Connector 73">
            <a:extLst>
              <a:ext uri="{FF2B5EF4-FFF2-40B4-BE49-F238E27FC236}">
                <a16:creationId xmlns:a16="http://schemas.microsoft.com/office/drawing/2014/main" id="{42B5FFEC-000D-4A6E-A8E7-0549AD40B5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 y="3427414"/>
            <a:ext cx="7558541"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spTree>
    <p:extLst>
      <p:ext uri="{BB962C8B-B14F-4D97-AF65-F5344CB8AC3E}">
        <p14:creationId xmlns:p14="http://schemas.microsoft.com/office/powerpoint/2010/main" val="4130336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95B791-8112-186F-03F1-8B4AD26F5743}"/>
            </a:ext>
          </a:extLst>
        </p:cNvPr>
        <p:cNvGrpSpPr/>
        <p:nvPr/>
      </p:nvGrpSpPr>
      <p:grpSpPr>
        <a:xfrm>
          <a:off x="0" y="0"/>
          <a:ext cx="0" cy="0"/>
          <a:chOff x="0" y="0"/>
          <a:chExt cx="0" cy="0"/>
        </a:xfrm>
      </p:grpSpPr>
      <p:sp>
        <p:nvSpPr>
          <p:cNvPr id="53" name="Rectangle 52">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4" name="Group 13">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5"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7"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8"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68"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9"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3"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71" name="Group 70">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72"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4"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pic>
        <p:nvPicPr>
          <p:cNvPr id="54"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4675DD0-3D29-CF7E-1E96-970D543C1F85}"/>
              </a:ext>
            </a:extLst>
          </p:cNvPr>
          <p:cNvSpPr>
            <a:spLocks noGrp="1"/>
          </p:cNvSpPr>
          <p:nvPr>
            <p:ph type="title"/>
          </p:nvPr>
        </p:nvSpPr>
        <p:spPr>
          <a:xfrm>
            <a:off x="8036041" y="618518"/>
            <a:ext cx="3281003" cy="1478570"/>
          </a:xfrm>
        </p:spPr>
        <p:txBody>
          <a:bodyPr anchor="b">
            <a:normAutofit/>
          </a:bodyPr>
          <a:lstStyle/>
          <a:p>
            <a:r>
              <a:rPr lang="en-US" sz="2800">
                <a:solidFill>
                  <a:srgbClr val="FFFFFF"/>
                </a:solidFill>
              </a:rPr>
              <a:t>8. Outlier detection </a:t>
            </a:r>
            <a:endParaRPr lang="en-US" sz="2800" dirty="0">
              <a:solidFill>
                <a:srgbClr val="FFFFFF"/>
              </a:solidFill>
            </a:endParaRPr>
          </a:p>
        </p:txBody>
      </p:sp>
      <p:sp useBgFill="1">
        <p:nvSpPr>
          <p:cNvPr id="56"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black and white screen&#10;&#10;Description automatically generated">
            <a:extLst>
              <a:ext uri="{FF2B5EF4-FFF2-40B4-BE49-F238E27FC236}">
                <a16:creationId xmlns:a16="http://schemas.microsoft.com/office/drawing/2014/main" id="{288430D3-10A4-5631-B00F-7F0418543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988" y="1279199"/>
            <a:ext cx="6112382" cy="4294141"/>
          </a:xfrm>
          <a:prstGeom prst="rect">
            <a:avLst/>
          </a:prstGeom>
        </p:spPr>
      </p:pic>
      <p:sp>
        <p:nvSpPr>
          <p:cNvPr id="78" name="Content Placeholder 7">
            <a:extLst>
              <a:ext uri="{FF2B5EF4-FFF2-40B4-BE49-F238E27FC236}">
                <a16:creationId xmlns:a16="http://schemas.microsoft.com/office/drawing/2014/main" id="{59F6E23C-3A4C-F4EE-6DDB-E4146685974E}"/>
              </a:ext>
            </a:extLst>
          </p:cNvPr>
          <p:cNvSpPr>
            <a:spLocks noGrp="1"/>
          </p:cNvSpPr>
          <p:nvPr>
            <p:ph idx="1"/>
          </p:nvPr>
        </p:nvSpPr>
        <p:spPr>
          <a:xfrm>
            <a:off x="8036041" y="2249487"/>
            <a:ext cx="3281004" cy="3541714"/>
          </a:xfrm>
        </p:spPr>
        <p:txBody>
          <a:bodyPr>
            <a:normAutofit/>
          </a:bodyPr>
          <a:lstStyle/>
          <a:p>
            <a:endParaRPr lang="en-US" sz="1800">
              <a:solidFill>
                <a:srgbClr val="FFFFFF"/>
              </a:solidFill>
            </a:endParaRPr>
          </a:p>
        </p:txBody>
      </p:sp>
    </p:spTree>
    <p:extLst>
      <p:ext uri="{BB962C8B-B14F-4D97-AF65-F5344CB8AC3E}">
        <p14:creationId xmlns:p14="http://schemas.microsoft.com/office/powerpoint/2010/main" val="195474778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43</TotalTime>
  <Words>902</Words>
  <Application>Microsoft Office PowerPoint</Application>
  <PresentationFormat>Widescreen</PresentationFormat>
  <Paragraphs>92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Aptos</vt:lpstr>
      <vt:lpstr>Arial</vt:lpstr>
      <vt:lpstr>Times New Roman</vt:lpstr>
      <vt:lpstr>Tw Cen MT</vt:lpstr>
      <vt:lpstr>Circuit</vt:lpstr>
      <vt:lpstr>Uber Dataset  Team G3 ICS474 Project</vt:lpstr>
      <vt:lpstr>1. Dataset overview </vt:lpstr>
      <vt:lpstr>2. Feature Description </vt:lpstr>
      <vt:lpstr>3. Dataset Structure </vt:lpstr>
      <vt:lpstr>4. Missing values and duplicates </vt:lpstr>
      <vt:lpstr>5. Statistical summary</vt:lpstr>
      <vt:lpstr>6. Data distribution </vt:lpstr>
      <vt:lpstr>7. Correlation analysis </vt:lpstr>
      <vt:lpstr>8. Outlier detection </vt:lpstr>
      <vt:lpstr>PowerPoint Presentation</vt:lpstr>
      <vt:lpstr>10. Encoding Categorical Variables  </vt:lpstr>
      <vt:lpstr>11. Feature Scaling</vt:lpstr>
      <vt:lpstr>12. Feature Selection</vt:lpstr>
      <vt:lpstr>13. Algorithm Selection</vt:lpstr>
      <vt:lpstr>14. Data Splitting</vt:lpstr>
      <vt:lpstr>15. Model Training</vt:lpstr>
      <vt:lpstr>16. Model Evaluation</vt:lpstr>
      <vt:lpstr>17. Performance analysis</vt:lpstr>
      <vt:lpstr>18. MODEL Improvement</vt:lpstr>
      <vt:lpstr>19. Validation</vt:lpstr>
      <vt:lpstr>20. Final model Selection</vt:lpstr>
      <vt:lpstr>21. Data distribution</vt:lpstr>
      <vt:lpstr>21. Data distribution – Cont.</vt:lpstr>
      <vt:lpstr>22. Feature importance</vt:lpstr>
      <vt:lpstr>23. Model Performance across features.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ABDULLAH ALI AL GADA</dc:creator>
  <cp:lastModifiedBy>MOHAMAD NASHWAN ALSAKKA</cp:lastModifiedBy>
  <cp:revision>7</cp:revision>
  <dcterms:created xsi:type="dcterms:W3CDTF">2024-11-19T04:10:25Z</dcterms:created>
  <dcterms:modified xsi:type="dcterms:W3CDTF">2024-11-25T10:33:08Z</dcterms:modified>
</cp:coreProperties>
</file>