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Outfit" panose="020B0604020202020204" charset="0"/>
      <p:regular r:id="rId23"/>
      <p:bold r:id="rId24"/>
    </p:embeddedFont>
    <p:embeddedFont>
      <p:font typeface="Outfit SemiBold" panose="020B060402020202020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8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SLIDES_API24896384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SLIDES_API24896384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SLIDES_API248963848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SLIDES_API248963848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SLIDES_API248963848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SLIDES_API248963848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SLIDES_API248963848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SLIDES_API248963848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161627ab0a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161627ab0a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SLIDES_API248963848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SLIDES_API248963848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139d9e479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139d9e479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139d9e479c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139d9e479c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139d9e479c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139d9e479c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139d9e479c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139d9e479c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139d9e479c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139d9e479c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SLIDES_API248963848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SLIDES_API248963848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SLIDES_API248963848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SLIDES_API248963848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SLIDES_API248963848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SLIDES_API248963848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SLIDES_API248963848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SLIDES_API248963848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161627ab0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161627ab0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161627ab0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161627ab0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SLIDES_API248963848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SLIDES_API248963848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161627ab0a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161627ab0a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161627ab0a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161627ab0a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4" Type="http://schemas.openxmlformats.org/officeDocument/2006/relationships/hyperlink" Target="https://pexels.com/?utm_source=magicslides.app&amp;utm_medium=presentation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4" Type="http://schemas.openxmlformats.org/officeDocument/2006/relationships/hyperlink" Target="https://pexels.com/?utm_source=magicslides.app&amp;utm_medium=presentation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4" Type="http://schemas.openxmlformats.org/officeDocument/2006/relationships/hyperlink" Target="https://pexels.com/?utm_source=magicslides.app&amp;utm_medium=presentation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4" Type="http://schemas.openxmlformats.org/officeDocument/2006/relationships/hyperlink" Target="https://pexels.com/?utm_source=magicslides.app&amp;utm_medium=presentatio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pexels.com/?utm_source=magicslides.app&amp;utm_medium=presentatio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4" Type="http://schemas.openxmlformats.org/officeDocument/2006/relationships/hyperlink" Target="https://pexels.com/?utm_source=magicslides.app&amp;utm_medium=presentatio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4" Type="http://schemas.openxmlformats.org/officeDocument/2006/relationships/hyperlink" Target="https://pexels.com/?utm_source=magicslides.app&amp;utm_medium=presentation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>
            <a:off x="3460750" y="0"/>
            <a:ext cx="0" cy="1397100"/>
          </a:xfrm>
          <a:prstGeom prst="straightConnector1">
            <a:avLst/>
          </a:prstGeom>
          <a:noFill/>
          <a:ln w="63500" cap="flat" cmpd="sng">
            <a:solidFill>
              <a:srgbClr val="FFD6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13"/>
          <p:cNvSpPr/>
          <p:nvPr/>
        </p:nvSpPr>
        <p:spPr>
          <a:xfrm>
            <a:off x="3810000" y="3175000"/>
            <a:ext cx="4572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Uber Data Analysis Insights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810000" y="3810000"/>
            <a:ext cx="45720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Understanding Travel Patterns through Uber Data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222500" y="4699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Photo by </a:t>
            </a:r>
            <a:r>
              <a:rPr lang="en" sz="800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/>
          <p:nvPr/>
        </p:nvSpPr>
        <p:spPr>
          <a:xfrm>
            <a:off x="0" y="0"/>
            <a:ext cx="381000" cy="51435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1" name="Google Shape;171;p22"/>
          <p:cNvCxnSpPr/>
          <p:nvPr/>
        </p:nvCxnSpPr>
        <p:spPr>
          <a:xfrm>
            <a:off x="3460750" y="0"/>
            <a:ext cx="0" cy="1397100"/>
          </a:xfrm>
          <a:prstGeom prst="straightConnector1">
            <a:avLst/>
          </a:prstGeom>
          <a:noFill/>
          <a:ln w="63500" cap="flat" cmpd="sng">
            <a:solidFill>
              <a:srgbClr val="FFD6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2" name="Google Shape;172;p22"/>
          <p:cNvSpPr/>
          <p:nvPr/>
        </p:nvSpPr>
        <p:spPr>
          <a:xfrm>
            <a:off x="3937000" y="0"/>
            <a:ext cx="507900" cy="5079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D600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4</a:t>
            </a:r>
            <a:endParaRPr sz="2000">
              <a:solidFill>
                <a:srgbClr val="FFD600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73" name="Google Shape;173;p22"/>
          <p:cNvSpPr/>
          <p:nvPr/>
        </p:nvSpPr>
        <p:spPr>
          <a:xfrm>
            <a:off x="3810000" y="1016000"/>
            <a:ext cx="5079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Encoding and Scaling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74" name="Google Shape;174;p22"/>
          <p:cNvSpPr/>
          <p:nvPr/>
        </p:nvSpPr>
        <p:spPr>
          <a:xfrm>
            <a:off x="4508500" y="507900"/>
            <a:ext cx="4317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utfit SemiBold"/>
                <a:ea typeface="Outfit SemiBold"/>
                <a:cs typeface="Outfit SemiBold"/>
                <a:sym typeface="Outfit SemiBold"/>
              </a:rPr>
              <a:t>Data Transformation</a:t>
            </a:r>
            <a:endParaRPr sz="1600"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75" name="Google Shape;175;p22"/>
          <p:cNvSpPr txBox="1"/>
          <p:nvPr/>
        </p:nvSpPr>
        <p:spPr>
          <a:xfrm>
            <a:off x="3746500" y="1619250"/>
            <a:ext cx="5079900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Applied one-hot encoding for CATEGORY and PURPOSE, standardized MILES using standard scaling for normalization.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Transforming categorical features (CATEGORY and PURPOSE) using one-hot encoding and standardizing distance values (MILES) for consistency through standard scaling.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Outfit"/>
              <a:ea typeface="Outfit"/>
              <a:cs typeface="Outfit"/>
              <a:sym typeface="Outfit"/>
            </a:endParaRPr>
          </a:p>
        </p:txBody>
      </p:sp>
      <p:pic>
        <p:nvPicPr>
          <p:cNvPr id="176" name="Google Shape;17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0"/>
            <a:ext cx="304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2"/>
          <p:cNvSpPr txBox="1"/>
          <p:nvPr/>
        </p:nvSpPr>
        <p:spPr>
          <a:xfrm>
            <a:off x="2222500" y="4699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Photo by </a:t>
            </a:r>
            <a:r>
              <a:rPr lang="en" sz="8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  <p:pic>
        <p:nvPicPr>
          <p:cNvPr id="178" name="Google Shape;17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91000" y="571450"/>
            <a:ext cx="38100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/>
          <p:nvPr/>
        </p:nvSpPr>
        <p:spPr>
          <a:xfrm>
            <a:off x="0" y="0"/>
            <a:ext cx="381000" cy="51435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4" name="Google Shape;184;p23"/>
          <p:cNvCxnSpPr/>
          <p:nvPr/>
        </p:nvCxnSpPr>
        <p:spPr>
          <a:xfrm>
            <a:off x="3460750" y="0"/>
            <a:ext cx="0" cy="1397100"/>
          </a:xfrm>
          <a:prstGeom prst="straightConnector1">
            <a:avLst/>
          </a:prstGeom>
          <a:noFill/>
          <a:ln w="63500" cap="flat" cmpd="sng">
            <a:solidFill>
              <a:srgbClr val="FFD6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5" name="Google Shape;185;p23"/>
          <p:cNvSpPr/>
          <p:nvPr/>
        </p:nvSpPr>
        <p:spPr>
          <a:xfrm>
            <a:off x="3937000" y="0"/>
            <a:ext cx="507900" cy="5079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D600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5</a:t>
            </a:r>
            <a:endParaRPr sz="2000">
              <a:solidFill>
                <a:srgbClr val="FFD600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86" name="Google Shape;186;p23"/>
          <p:cNvSpPr/>
          <p:nvPr/>
        </p:nvSpPr>
        <p:spPr>
          <a:xfrm>
            <a:off x="3810000" y="1016000"/>
            <a:ext cx="5079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Modeling Approaches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87" name="Google Shape;187;p23"/>
          <p:cNvSpPr/>
          <p:nvPr/>
        </p:nvSpPr>
        <p:spPr>
          <a:xfrm>
            <a:off x="4444900" y="507900"/>
            <a:ext cx="4317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utfit SemiBold"/>
                <a:ea typeface="Outfit SemiBold"/>
                <a:cs typeface="Outfit SemiBold"/>
                <a:sym typeface="Outfit SemiBold"/>
              </a:rPr>
              <a:t>Algorithm Selection</a:t>
            </a:r>
            <a:endParaRPr sz="1600"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88" name="Google Shape;188;p23"/>
          <p:cNvSpPr txBox="1"/>
          <p:nvPr/>
        </p:nvSpPr>
        <p:spPr>
          <a:xfrm>
            <a:off x="3810000" y="1619250"/>
            <a:ext cx="5079900" cy="3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Model Implementation Summary: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Classification (Trip Type):</a:t>
            </a:r>
            <a:br>
              <a:rPr lang="en" sz="1200">
                <a:latin typeface="Outfit"/>
                <a:ea typeface="Outfit"/>
                <a:cs typeface="Outfit"/>
                <a:sym typeface="Outfit"/>
              </a:rPr>
            </a:b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Primary: Logistic Regression with hyperparameter tuning (C: 0.01-100)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Secondary: Random Forest Classifier for comparison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Regression (Miles Prediction):</a:t>
            </a:r>
            <a:br>
              <a:rPr lang="en" sz="1200">
                <a:latin typeface="Outfit"/>
                <a:ea typeface="Outfit"/>
                <a:cs typeface="Outfit"/>
                <a:sym typeface="Outfit"/>
              </a:rPr>
            </a:b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Linear Regression with 5-fold cross-validation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endParaRPr sz="1200"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189" name="Google Shape;189;p23"/>
          <p:cNvSpPr txBox="1"/>
          <p:nvPr/>
        </p:nvSpPr>
        <p:spPr>
          <a:xfrm>
            <a:off x="2222500" y="4699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Photo by </a:t>
            </a:r>
            <a:r>
              <a:rPr lang="en" sz="800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  <p:pic>
        <p:nvPicPr>
          <p:cNvPr id="190" name="Google Shape;19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3900" y="571450"/>
            <a:ext cx="38100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/>
          <p:nvPr/>
        </p:nvSpPr>
        <p:spPr>
          <a:xfrm>
            <a:off x="0" y="0"/>
            <a:ext cx="381000" cy="51435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6" name="Google Shape;196;p24"/>
          <p:cNvCxnSpPr/>
          <p:nvPr/>
        </p:nvCxnSpPr>
        <p:spPr>
          <a:xfrm>
            <a:off x="3460750" y="0"/>
            <a:ext cx="0" cy="1397100"/>
          </a:xfrm>
          <a:prstGeom prst="straightConnector1">
            <a:avLst/>
          </a:prstGeom>
          <a:noFill/>
          <a:ln w="63500" cap="flat" cmpd="sng">
            <a:solidFill>
              <a:srgbClr val="FFD6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7" name="Google Shape;197;p24"/>
          <p:cNvSpPr/>
          <p:nvPr/>
        </p:nvSpPr>
        <p:spPr>
          <a:xfrm>
            <a:off x="3937000" y="0"/>
            <a:ext cx="507900" cy="5079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D600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6</a:t>
            </a:r>
            <a:endParaRPr sz="2000">
              <a:solidFill>
                <a:srgbClr val="FFD600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98" name="Google Shape;198;p24"/>
          <p:cNvSpPr/>
          <p:nvPr/>
        </p:nvSpPr>
        <p:spPr>
          <a:xfrm>
            <a:off x="3810000" y="1016000"/>
            <a:ext cx="5079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Evaluation Metrics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99" name="Google Shape;199;p24"/>
          <p:cNvSpPr/>
          <p:nvPr/>
        </p:nvSpPr>
        <p:spPr>
          <a:xfrm>
            <a:off x="4444900" y="507900"/>
            <a:ext cx="4317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utfit SemiBold"/>
                <a:ea typeface="Outfit SemiBold"/>
                <a:cs typeface="Outfit SemiBold"/>
                <a:sym typeface="Outfit SemiBold"/>
              </a:rPr>
              <a:t>Performance Analysis</a:t>
            </a:r>
            <a:endParaRPr sz="1600"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200" name="Google Shape;200;p24"/>
          <p:cNvSpPr txBox="1"/>
          <p:nvPr/>
        </p:nvSpPr>
        <p:spPr>
          <a:xfrm>
            <a:off x="3810000" y="1523900"/>
            <a:ext cx="5079900" cy="35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Evaluate models based on accuracy: Logistic Regression 94%, Random Forest 92%, and recall: Logistic (0.07), Random Forest (0.13).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Outfit"/>
              <a:ea typeface="Outfit"/>
              <a:cs typeface="Outfit"/>
              <a:sym typeface="Outfit"/>
            </a:endParaRPr>
          </a:p>
        </p:txBody>
      </p:sp>
      <p:pic>
        <p:nvPicPr>
          <p:cNvPr id="201" name="Google Shape;20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0"/>
            <a:ext cx="304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4"/>
          <p:cNvSpPr txBox="1"/>
          <p:nvPr/>
        </p:nvSpPr>
        <p:spPr>
          <a:xfrm>
            <a:off x="2222500" y="4699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Photo by </a:t>
            </a:r>
            <a:r>
              <a:rPr lang="en" sz="8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  <p:pic>
        <p:nvPicPr>
          <p:cNvPr id="203" name="Google Shape;20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0450" y="571450"/>
            <a:ext cx="38100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/>
          <p:nvPr/>
        </p:nvSpPr>
        <p:spPr>
          <a:xfrm>
            <a:off x="0" y="0"/>
            <a:ext cx="381000" cy="51435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9" name="Google Shape;209;p25"/>
          <p:cNvCxnSpPr/>
          <p:nvPr/>
        </p:nvCxnSpPr>
        <p:spPr>
          <a:xfrm>
            <a:off x="3460750" y="0"/>
            <a:ext cx="0" cy="1397100"/>
          </a:xfrm>
          <a:prstGeom prst="straightConnector1">
            <a:avLst/>
          </a:prstGeom>
          <a:noFill/>
          <a:ln w="63500" cap="flat" cmpd="sng">
            <a:solidFill>
              <a:srgbClr val="FFD6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0" name="Google Shape;210;p25"/>
          <p:cNvSpPr txBox="1"/>
          <p:nvPr/>
        </p:nvSpPr>
        <p:spPr>
          <a:xfrm>
            <a:off x="2222500" y="4699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Photo by </a:t>
            </a:r>
            <a:r>
              <a:rPr lang="en" sz="800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  <p:pic>
        <p:nvPicPr>
          <p:cNvPr id="211" name="Google Shape;21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3900" y="571450"/>
            <a:ext cx="381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86125" y="1711425"/>
            <a:ext cx="5571758" cy="287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/>
          <p:nvPr/>
        </p:nvSpPr>
        <p:spPr>
          <a:xfrm>
            <a:off x="0" y="0"/>
            <a:ext cx="381000" cy="51435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8" name="Google Shape;218;p26"/>
          <p:cNvCxnSpPr/>
          <p:nvPr/>
        </p:nvCxnSpPr>
        <p:spPr>
          <a:xfrm>
            <a:off x="3460750" y="0"/>
            <a:ext cx="0" cy="1397100"/>
          </a:xfrm>
          <a:prstGeom prst="straightConnector1">
            <a:avLst/>
          </a:prstGeom>
          <a:noFill/>
          <a:ln w="63500" cap="flat" cmpd="sng">
            <a:solidFill>
              <a:srgbClr val="FFD6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9" name="Google Shape;219;p26"/>
          <p:cNvSpPr/>
          <p:nvPr/>
        </p:nvSpPr>
        <p:spPr>
          <a:xfrm>
            <a:off x="3937000" y="0"/>
            <a:ext cx="507900" cy="5079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D600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7</a:t>
            </a:r>
            <a:endParaRPr sz="2000">
              <a:solidFill>
                <a:srgbClr val="FFD600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220" name="Google Shape;220;p26"/>
          <p:cNvSpPr/>
          <p:nvPr/>
        </p:nvSpPr>
        <p:spPr>
          <a:xfrm>
            <a:off x="3810000" y="1016000"/>
            <a:ext cx="5079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Visualization Insights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221" name="Google Shape;221;p26"/>
          <p:cNvSpPr/>
          <p:nvPr/>
        </p:nvSpPr>
        <p:spPr>
          <a:xfrm>
            <a:off x="4444900" y="507900"/>
            <a:ext cx="4317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utfit SemiBold"/>
                <a:ea typeface="Outfit SemiBold"/>
                <a:cs typeface="Outfit SemiBold"/>
                <a:sym typeface="Outfit SemiBold"/>
              </a:rPr>
              <a:t>Visual Representation</a:t>
            </a:r>
            <a:endParaRPr sz="1600"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222" name="Google Shape;222;p26"/>
          <p:cNvSpPr txBox="1"/>
          <p:nvPr/>
        </p:nvSpPr>
        <p:spPr>
          <a:xfrm>
            <a:off x="3767575" y="1554975"/>
            <a:ext cx="5079900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Key visuals include a Histogram of MILES illustrating trip distance distribution and a Bar Plot highlighting trip categories for visual insights.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Outfit"/>
              <a:ea typeface="Outfit"/>
              <a:cs typeface="Outfit"/>
              <a:sym typeface="Outfit"/>
            </a:endParaRPr>
          </a:p>
        </p:txBody>
      </p:sp>
      <p:pic>
        <p:nvPicPr>
          <p:cNvPr id="223" name="Google Shape;22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0"/>
            <a:ext cx="304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6"/>
          <p:cNvSpPr txBox="1"/>
          <p:nvPr/>
        </p:nvSpPr>
        <p:spPr>
          <a:xfrm>
            <a:off x="2222500" y="4699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Photo by </a:t>
            </a:r>
            <a:r>
              <a:rPr lang="en" sz="8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  <p:pic>
        <p:nvPicPr>
          <p:cNvPr id="225" name="Google Shape;22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63900" y="571450"/>
            <a:ext cx="38100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/>
          <p:nvPr/>
        </p:nvSpPr>
        <p:spPr>
          <a:xfrm>
            <a:off x="0" y="0"/>
            <a:ext cx="381000" cy="51435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1" name="Google Shape;231;p27"/>
          <p:cNvCxnSpPr/>
          <p:nvPr/>
        </p:nvCxnSpPr>
        <p:spPr>
          <a:xfrm>
            <a:off x="3460750" y="0"/>
            <a:ext cx="0" cy="1397100"/>
          </a:xfrm>
          <a:prstGeom prst="straightConnector1">
            <a:avLst/>
          </a:prstGeom>
          <a:noFill/>
          <a:ln w="63500" cap="flat" cmpd="sng">
            <a:solidFill>
              <a:srgbClr val="FFD6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2" name="Google Shape;232;p27"/>
          <p:cNvSpPr/>
          <p:nvPr/>
        </p:nvSpPr>
        <p:spPr>
          <a:xfrm>
            <a:off x="3937000" y="0"/>
            <a:ext cx="507900" cy="5079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D600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7</a:t>
            </a:r>
            <a:endParaRPr sz="2000">
              <a:solidFill>
                <a:srgbClr val="FFD600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233" name="Google Shape;233;p27"/>
          <p:cNvSpPr/>
          <p:nvPr/>
        </p:nvSpPr>
        <p:spPr>
          <a:xfrm>
            <a:off x="3810000" y="1016000"/>
            <a:ext cx="5079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Visualization Insights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234" name="Google Shape;234;p27"/>
          <p:cNvSpPr/>
          <p:nvPr/>
        </p:nvSpPr>
        <p:spPr>
          <a:xfrm>
            <a:off x="4444900" y="507900"/>
            <a:ext cx="4317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utfit SemiBold"/>
                <a:ea typeface="Outfit SemiBold"/>
                <a:cs typeface="Outfit SemiBold"/>
                <a:sym typeface="Outfit SemiBold"/>
              </a:rPr>
              <a:t>Visual Representation</a:t>
            </a:r>
            <a:endParaRPr sz="1600"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235" name="Google Shape;235;p27"/>
          <p:cNvSpPr txBox="1"/>
          <p:nvPr/>
        </p:nvSpPr>
        <p:spPr>
          <a:xfrm>
            <a:off x="2222500" y="4699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Photo by </a:t>
            </a:r>
            <a:r>
              <a:rPr lang="en" sz="800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  <p:pic>
        <p:nvPicPr>
          <p:cNvPr id="236" name="Google Shape;23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3900" y="571450"/>
            <a:ext cx="381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88E80C44-C196-C0ED-4ED2-E16F61446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604" y="1543769"/>
            <a:ext cx="5359851" cy="326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"/>
          <p:cNvSpPr/>
          <p:nvPr/>
        </p:nvSpPr>
        <p:spPr>
          <a:xfrm>
            <a:off x="0" y="0"/>
            <a:ext cx="381000" cy="51435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3" name="Google Shape;243;p28"/>
          <p:cNvCxnSpPr/>
          <p:nvPr/>
        </p:nvCxnSpPr>
        <p:spPr>
          <a:xfrm>
            <a:off x="3460750" y="0"/>
            <a:ext cx="0" cy="1397100"/>
          </a:xfrm>
          <a:prstGeom prst="straightConnector1">
            <a:avLst/>
          </a:prstGeom>
          <a:noFill/>
          <a:ln w="63500" cap="flat" cmpd="sng">
            <a:solidFill>
              <a:srgbClr val="FFD6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4" name="Google Shape;244;p28"/>
          <p:cNvSpPr/>
          <p:nvPr/>
        </p:nvSpPr>
        <p:spPr>
          <a:xfrm>
            <a:off x="3937000" y="0"/>
            <a:ext cx="507900" cy="5079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D600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7</a:t>
            </a:r>
            <a:endParaRPr sz="2000">
              <a:solidFill>
                <a:srgbClr val="FFD600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245" name="Google Shape;245;p28"/>
          <p:cNvSpPr/>
          <p:nvPr/>
        </p:nvSpPr>
        <p:spPr>
          <a:xfrm>
            <a:off x="3810000" y="1016000"/>
            <a:ext cx="5079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Visualization Insights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246" name="Google Shape;246;p28"/>
          <p:cNvSpPr/>
          <p:nvPr/>
        </p:nvSpPr>
        <p:spPr>
          <a:xfrm>
            <a:off x="4444900" y="507900"/>
            <a:ext cx="4317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utfit SemiBold"/>
                <a:ea typeface="Outfit SemiBold"/>
                <a:cs typeface="Outfit SemiBold"/>
                <a:sym typeface="Outfit SemiBold"/>
              </a:rPr>
              <a:t>Visual Representation</a:t>
            </a:r>
            <a:endParaRPr sz="1600"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247" name="Google Shape;247;p28"/>
          <p:cNvSpPr txBox="1"/>
          <p:nvPr/>
        </p:nvSpPr>
        <p:spPr>
          <a:xfrm>
            <a:off x="2222500" y="4699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Photo by </a:t>
            </a:r>
            <a:r>
              <a:rPr lang="en" sz="800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  <p:pic>
        <p:nvPicPr>
          <p:cNvPr id="248" name="Google Shape;24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3900" y="571450"/>
            <a:ext cx="381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91150" y="1724075"/>
            <a:ext cx="3762375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9"/>
          <p:cNvSpPr/>
          <p:nvPr/>
        </p:nvSpPr>
        <p:spPr>
          <a:xfrm>
            <a:off x="0" y="0"/>
            <a:ext cx="381000" cy="51435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5" name="Google Shape;255;p29"/>
          <p:cNvCxnSpPr/>
          <p:nvPr/>
        </p:nvCxnSpPr>
        <p:spPr>
          <a:xfrm>
            <a:off x="3460750" y="0"/>
            <a:ext cx="0" cy="1397100"/>
          </a:xfrm>
          <a:prstGeom prst="straightConnector1">
            <a:avLst/>
          </a:prstGeom>
          <a:noFill/>
          <a:ln w="63500" cap="flat" cmpd="sng">
            <a:solidFill>
              <a:srgbClr val="FFD6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6" name="Google Shape;256;p29"/>
          <p:cNvSpPr/>
          <p:nvPr/>
        </p:nvSpPr>
        <p:spPr>
          <a:xfrm>
            <a:off x="3937000" y="0"/>
            <a:ext cx="507900" cy="5079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D600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7</a:t>
            </a:r>
            <a:endParaRPr sz="2000">
              <a:solidFill>
                <a:srgbClr val="FFD600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257" name="Google Shape;257;p29"/>
          <p:cNvSpPr/>
          <p:nvPr/>
        </p:nvSpPr>
        <p:spPr>
          <a:xfrm>
            <a:off x="3810000" y="1016000"/>
            <a:ext cx="5079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Visualization Insights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258" name="Google Shape;258;p29"/>
          <p:cNvSpPr/>
          <p:nvPr/>
        </p:nvSpPr>
        <p:spPr>
          <a:xfrm>
            <a:off x="4444900" y="507900"/>
            <a:ext cx="4317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utfit SemiBold"/>
                <a:ea typeface="Outfit SemiBold"/>
                <a:cs typeface="Outfit SemiBold"/>
                <a:sym typeface="Outfit SemiBold"/>
              </a:rPr>
              <a:t>Visual Representation</a:t>
            </a:r>
            <a:endParaRPr sz="1600"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259" name="Google Shape;259;p29"/>
          <p:cNvSpPr txBox="1"/>
          <p:nvPr/>
        </p:nvSpPr>
        <p:spPr>
          <a:xfrm>
            <a:off x="2222500" y="4699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Photo by </a:t>
            </a:r>
            <a:r>
              <a:rPr lang="en" sz="800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  <p:pic>
        <p:nvPicPr>
          <p:cNvPr id="260" name="Google Shape;26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3900" y="571450"/>
            <a:ext cx="381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19275" y="1746550"/>
            <a:ext cx="5394781" cy="287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0"/>
          <p:cNvSpPr/>
          <p:nvPr/>
        </p:nvSpPr>
        <p:spPr>
          <a:xfrm>
            <a:off x="0" y="0"/>
            <a:ext cx="381000" cy="51435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7" name="Google Shape;267;p30"/>
          <p:cNvCxnSpPr/>
          <p:nvPr/>
        </p:nvCxnSpPr>
        <p:spPr>
          <a:xfrm>
            <a:off x="3460750" y="0"/>
            <a:ext cx="0" cy="1397100"/>
          </a:xfrm>
          <a:prstGeom prst="straightConnector1">
            <a:avLst/>
          </a:prstGeom>
          <a:noFill/>
          <a:ln w="63500" cap="flat" cmpd="sng">
            <a:solidFill>
              <a:srgbClr val="FFD6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8" name="Google Shape;268;p30"/>
          <p:cNvSpPr/>
          <p:nvPr/>
        </p:nvSpPr>
        <p:spPr>
          <a:xfrm>
            <a:off x="3937000" y="0"/>
            <a:ext cx="507900" cy="5079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D600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7</a:t>
            </a:r>
            <a:endParaRPr sz="2000">
              <a:solidFill>
                <a:srgbClr val="FFD600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269" name="Google Shape;269;p30"/>
          <p:cNvSpPr/>
          <p:nvPr/>
        </p:nvSpPr>
        <p:spPr>
          <a:xfrm>
            <a:off x="3810000" y="1016000"/>
            <a:ext cx="5079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Visualization Insights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270" name="Google Shape;270;p30"/>
          <p:cNvSpPr/>
          <p:nvPr/>
        </p:nvSpPr>
        <p:spPr>
          <a:xfrm>
            <a:off x="4444900" y="507900"/>
            <a:ext cx="4317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utfit SemiBold"/>
                <a:ea typeface="Outfit SemiBold"/>
                <a:cs typeface="Outfit SemiBold"/>
                <a:sym typeface="Outfit SemiBold"/>
              </a:rPr>
              <a:t>Visual Representation</a:t>
            </a:r>
            <a:endParaRPr sz="1600"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271" name="Google Shape;271;p30"/>
          <p:cNvSpPr txBox="1"/>
          <p:nvPr/>
        </p:nvSpPr>
        <p:spPr>
          <a:xfrm>
            <a:off x="2222500" y="4699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Photo by </a:t>
            </a:r>
            <a:r>
              <a:rPr lang="en" sz="800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  <p:pic>
        <p:nvPicPr>
          <p:cNvPr id="272" name="Google Shape;27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3900" y="571450"/>
            <a:ext cx="381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57013" y="1676300"/>
            <a:ext cx="5394781" cy="287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"/>
          <p:cNvSpPr/>
          <p:nvPr/>
        </p:nvSpPr>
        <p:spPr>
          <a:xfrm>
            <a:off x="0" y="0"/>
            <a:ext cx="381000" cy="51435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9" name="Google Shape;279;p31"/>
          <p:cNvCxnSpPr/>
          <p:nvPr/>
        </p:nvCxnSpPr>
        <p:spPr>
          <a:xfrm>
            <a:off x="3460750" y="0"/>
            <a:ext cx="0" cy="1397100"/>
          </a:xfrm>
          <a:prstGeom prst="straightConnector1">
            <a:avLst/>
          </a:prstGeom>
          <a:noFill/>
          <a:ln w="63500" cap="flat" cmpd="sng">
            <a:solidFill>
              <a:srgbClr val="FFD6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0" name="Google Shape;280;p31"/>
          <p:cNvSpPr/>
          <p:nvPr/>
        </p:nvSpPr>
        <p:spPr>
          <a:xfrm>
            <a:off x="3937000" y="0"/>
            <a:ext cx="507900" cy="5079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D600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7</a:t>
            </a:r>
            <a:endParaRPr sz="2000">
              <a:solidFill>
                <a:srgbClr val="FFD600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281" name="Google Shape;281;p31"/>
          <p:cNvSpPr/>
          <p:nvPr/>
        </p:nvSpPr>
        <p:spPr>
          <a:xfrm>
            <a:off x="3810000" y="1016000"/>
            <a:ext cx="5079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Visualization Insights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282" name="Google Shape;282;p31"/>
          <p:cNvSpPr/>
          <p:nvPr/>
        </p:nvSpPr>
        <p:spPr>
          <a:xfrm>
            <a:off x="4444900" y="507900"/>
            <a:ext cx="4317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utfit SemiBold"/>
                <a:ea typeface="Outfit SemiBold"/>
                <a:cs typeface="Outfit SemiBold"/>
                <a:sym typeface="Outfit SemiBold"/>
              </a:rPr>
              <a:t>Visual Representation</a:t>
            </a:r>
            <a:endParaRPr sz="1600"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283" name="Google Shape;283;p31"/>
          <p:cNvSpPr txBox="1"/>
          <p:nvPr/>
        </p:nvSpPr>
        <p:spPr>
          <a:xfrm>
            <a:off x="2222500" y="4699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Photo by </a:t>
            </a:r>
            <a:r>
              <a:rPr lang="en" sz="800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  <p:pic>
        <p:nvPicPr>
          <p:cNvPr id="284" name="Google Shape;28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3900" y="571450"/>
            <a:ext cx="381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74225" y="1493600"/>
            <a:ext cx="5233444" cy="33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0"/>
            <a:ext cx="381000" cy="51435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1143000" y="508000"/>
            <a:ext cx="2286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Table of Contents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3810000" y="508000"/>
            <a:ext cx="507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01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4318000" y="508000"/>
            <a:ext cx="4572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Project Overview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810000" y="1016000"/>
            <a:ext cx="507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02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4318000" y="1016000"/>
            <a:ext cx="4572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Dataset Overview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3810000" y="1524000"/>
            <a:ext cx="507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03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4318000" y="1524000"/>
            <a:ext cx="4572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Handling Missing Data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3810000" y="2032000"/>
            <a:ext cx="507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04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4318000" y="2032000"/>
            <a:ext cx="4572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Encoding and Scaling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3810000" y="2540000"/>
            <a:ext cx="507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05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4318000" y="2540000"/>
            <a:ext cx="4572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Modeling Approaches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3810000" y="3048000"/>
            <a:ext cx="507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06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4318000" y="3048000"/>
            <a:ext cx="4572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Evaluation Metrics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3810000" y="3556000"/>
            <a:ext cx="507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07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4318000" y="3556000"/>
            <a:ext cx="4572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Visualization Insights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3810000" y="4064000"/>
            <a:ext cx="507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08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4318000" y="4064000"/>
            <a:ext cx="4572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Conclusions &amp; Future Work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2"/>
          <p:cNvSpPr/>
          <p:nvPr/>
        </p:nvSpPr>
        <p:spPr>
          <a:xfrm>
            <a:off x="0" y="0"/>
            <a:ext cx="381000" cy="51435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1" name="Google Shape;291;p32"/>
          <p:cNvCxnSpPr/>
          <p:nvPr/>
        </p:nvCxnSpPr>
        <p:spPr>
          <a:xfrm>
            <a:off x="3460750" y="0"/>
            <a:ext cx="0" cy="1397100"/>
          </a:xfrm>
          <a:prstGeom prst="straightConnector1">
            <a:avLst/>
          </a:prstGeom>
          <a:noFill/>
          <a:ln w="63500" cap="flat" cmpd="sng">
            <a:solidFill>
              <a:srgbClr val="FFD6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2" name="Google Shape;292;p32"/>
          <p:cNvSpPr/>
          <p:nvPr/>
        </p:nvSpPr>
        <p:spPr>
          <a:xfrm>
            <a:off x="3937000" y="0"/>
            <a:ext cx="507900" cy="5079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D600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8</a:t>
            </a:r>
            <a:endParaRPr sz="2000">
              <a:solidFill>
                <a:srgbClr val="FFD600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293" name="Google Shape;293;p32"/>
          <p:cNvSpPr/>
          <p:nvPr/>
        </p:nvSpPr>
        <p:spPr>
          <a:xfrm>
            <a:off x="3810000" y="1016000"/>
            <a:ext cx="5079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Conclusions &amp; Future Work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294" name="Google Shape;294;p32"/>
          <p:cNvSpPr/>
          <p:nvPr/>
        </p:nvSpPr>
        <p:spPr>
          <a:xfrm>
            <a:off x="4409600" y="507900"/>
            <a:ext cx="4317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utfit SemiBold"/>
                <a:ea typeface="Outfit SemiBold"/>
                <a:cs typeface="Outfit SemiBold"/>
                <a:sym typeface="Outfit SemiBold"/>
              </a:rPr>
              <a:t>Key Takeaways</a:t>
            </a:r>
            <a:endParaRPr sz="1600"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295" name="Google Shape;295;p32"/>
          <p:cNvSpPr txBox="1"/>
          <p:nvPr/>
        </p:nvSpPr>
        <p:spPr>
          <a:xfrm>
            <a:off x="3753525" y="1619250"/>
            <a:ext cx="5079900" cy="3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Reveals short trip prevalence and class imbalance, highlighting the need for improved recall in Logistic Regression for Personal trips.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Outfit"/>
              <a:ea typeface="Outfit"/>
              <a:cs typeface="Outfit"/>
              <a:sym typeface="Outfit"/>
            </a:endParaRPr>
          </a:p>
        </p:txBody>
      </p:sp>
      <p:pic>
        <p:nvPicPr>
          <p:cNvPr id="296" name="Google Shape;29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0"/>
            <a:ext cx="304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2"/>
          <p:cNvSpPr txBox="1"/>
          <p:nvPr/>
        </p:nvSpPr>
        <p:spPr>
          <a:xfrm>
            <a:off x="2222500" y="4699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Photo by </a:t>
            </a:r>
            <a:r>
              <a:rPr lang="en" sz="8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  <p:pic>
        <p:nvPicPr>
          <p:cNvPr id="298" name="Google Shape;298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63900" y="571450"/>
            <a:ext cx="38100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/>
          <p:nvPr/>
        </p:nvSpPr>
        <p:spPr>
          <a:xfrm>
            <a:off x="0" y="0"/>
            <a:ext cx="381000" cy="51435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5" name="Google Shape;85;p15"/>
          <p:cNvCxnSpPr/>
          <p:nvPr/>
        </p:nvCxnSpPr>
        <p:spPr>
          <a:xfrm>
            <a:off x="3460750" y="0"/>
            <a:ext cx="0" cy="1397100"/>
          </a:xfrm>
          <a:prstGeom prst="straightConnector1">
            <a:avLst/>
          </a:prstGeom>
          <a:noFill/>
          <a:ln w="63500" cap="flat" cmpd="sng">
            <a:solidFill>
              <a:srgbClr val="FFD6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6" name="Google Shape;86;p15"/>
          <p:cNvSpPr/>
          <p:nvPr/>
        </p:nvSpPr>
        <p:spPr>
          <a:xfrm>
            <a:off x="3937000" y="0"/>
            <a:ext cx="507900" cy="5079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D600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1</a:t>
            </a:r>
            <a:endParaRPr sz="2000">
              <a:solidFill>
                <a:srgbClr val="FFD600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3810000" y="1016000"/>
            <a:ext cx="5079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Project Overview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3679100" y="1658900"/>
            <a:ext cx="5079900" cy="3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Analyzing Uber trip logs to understand travel patterns and distances, exploring 1156 trip records with key features like trip dates, mileage, and categories.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Insightful analysis uncovering travel behavior through Uber data, shedding light on trip types, distances, and purposes for both personal and business needs.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Extracting valuable insights from Uber trip data to reveal trends and patterns, providing a deep dive into travel behavior, distances covered, and trip purposes.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0"/>
            <a:ext cx="304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 txBox="1"/>
          <p:nvPr/>
        </p:nvSpPr>
        <p:spPr>
          <a:xfrm>
            <a:off x="2222500" y="4699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Photo by </a:t>
            </a:r>
            <a:r>
              <a:rPr lang="en" sz="8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/>
          <p:nvPr/>
        </p:nvSpPr>
        <p:spPr>
          <a:xfrm>
            <a:off x="0" y="0"/>
            <a:ext cx="381000" cy="51435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6" name="Google Shape;96;p16"/>
          <p:cNvCxnSpPr/>
          <p:nvPr/>
        </p:nvCxnSpPr>
        <p:spPr>
          <a:xfrm>
            <a:off x="3460750" y="0"/>
            <a:ext cx="0" cy="1397100"/>
          </a:xfrm>
          <a:prstGeom prst="straightConnector1">
            <a:avLst/>
          </a:prstGeom>
          <a:noFill/>
          <a:ln w="63500" cap="flat" cmpd="sng">
            <a:solidFill>
              <a:srgbClr val="FFD6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" name="Google Shape;97;p16"/>
          <p:cNvSpPr/>
          <p:nvPr/>
        </p:nvSpPr>
        <p:spPr>
          <a:xfrm>
            <a:off x="3937000" y="0"/>
            <a:ext cx="507900" cy="5079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D600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2</a:t>
            </a:r>
            <a:endParaRPr sz="2000">
              <a:solidFill>
                <a:srgbClr val="FFD600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3810000" y="1016000"/>
            <a:ext cx="5079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Dataset Overview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4444900" y="444600"/>
            <a:ext cx="4317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utfit SemiBold"/>
                <a:ea typeface="Outfit SemiBold"/>
                <a:cs typeface="Outfit SemiBold"/>
                <a:sym typeface="Outfit SemiBold"/>
              </a:rPr>
              <a:t>Key Features</a:t>
            </a:r>
            <a:endParaRPr sz="1600"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3901875" y="1474725"/>
            <a:ext cx="5079900" cy="3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The dataset includes features like START_DATE, END_DATE, CATEGORY, START/STOP locations, MILES covered, and trip PURPOSE.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Features include essential trip details such as start and end times, trip categories, locations, distances covered, and the purpose behind each trip.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Outfit"/>
              <a:ea typeface="Outfit"/>
              <a:cs typeface="Outfit"/>
              <a:sym typeface="Outfit"/>
            </a:endParaRPr>
          </a:p>
        </p:txBody>
      </p:sp>
      <p:pic>
        <p:nvPicPr>
          <p:cNvPr id="101" name="Google Shape;1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0"/>
            <a:ext cx="304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6"/>
          <p:cNvSpPr txBox="1"/>
          <p:nvPr/>
        </p:nvSpPr>
        <p:spPr>
          <a:xfrm>
            <a:off x="2222500" y="4699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Photo by </a:t>
            </a:r>
            <a:r>
              <a:rPr lang="en" sz="8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  <p:pic>
        <p:nvPicPr>
          <p:cNvPr id="103" name="Google Shape;10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63900" y="508050"/>
            <a:ext cx="38100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/>
          <p:nvPr/>
        </p:nvSpPr>
        <p:spPr>
          <a:xfrm>
            <a:off x="0" y="0"/>
            <a:ext cx="381000" cy="51435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9" name="Google Shape;109;p17"/>
          <p:cNvCxnSpPr/>
          <p:nvPr/>
        </p:nvCxnSpPr>
        <p:spPr>
          <a:xfrm>
            <a:off x="3460750" y="0"/>
            <a:ext cx="0" cy="1397100"/>
          </a:xfrm>
          <a:prstGeom prst="straightConnector1">
            <a:avLst/>
          </a:prstGeom>
          <a:noFill/>
          <a:ln w="63500" cap="flat" cmpd="sng">
            <a:solidFill>
              <a:srgbClr val="FFD6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" name="Google Shape;110;p17"/>
          <p:cNvSpPr/>
          <p:nvPr/>
        </p:nvSpPr>
        <p:spPr>
          <a:xfrm>
            <a:off x="3937000" y="0"/>
            <a:ext cx="507900" cy="5079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D600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2</a:t>
            </a:r>
            <a:endParaRPr sz="2000">
              <a:solidFill>
                <a:srgbClr val="FFD600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3810000" y="1016000"/>
            <a:ext cx="5079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Dataset Overview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4444900" y="444600"/>
            <a:ext cx="4317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utfit SemiBold"/>
                <a:ea typeface="Outfit SemiBold"/>
                <a:cs typeface="Outfit SemiBold"/>
                <a:sym typeface="Outfit SemiBold"/>
              </a:rPr>
              <a:t>Key Features</a:t>
            </a:r>
            <a:endParaRPr sz="1600"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2222500" y="4699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Photo by </a:t>
            </a:r>
            <a:r>
              <a:rPr lang="en" sz="800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3900" y="508050"/>
            <a:ext cx="381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28424" y="58175"/>
            <a:ext cx="4601549" cy="5027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/>
          <p:nvPr/>
        </p:nvSpPr>
        <p:spPr>
          <a:xfrm>
            <a:off x="0" y="0"/>
            <a:ext cx="381000" cy="51435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1" name="Google Shape;121;p18"/>
          <p:cNvCxnSpPr/>
          <p:nvPr/>
        </p:nvCxnSpPr>
        <p:spPr>
          <a:xfrm>
            <a:off x="3460750" y="0"/>
            <a:ext cx="0" cy="1397100"/>
          </a:xfrm>
          <a:prstGeom prst="straightConnector1">
            <a:avLst/>
          </a:prstGeom>
          <a:noFill/>
          <a:ln w="63500" cap="flat" cmpd="sng">
            <a:solidFill>
              <a:srgbClr val="FFD6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" name="Google Shape;122;p18"/>
          <p:cNvSpPr/>
          <p:nvPr/>
        </p:nvSpPr>
        <p:spPr>
          <a:xfrm>
            <a:off x="3937000" y="0"/>
            <a:ext cx="507900" cy="5079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D600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2</a:t>
            </a:r>
            <a:endParaRPr sz="2000">
              <a:solidFill>
                <a:srgbClr val="FFD600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23" name="Google Shape;123;p18"/>
          <p:cNvSpPr/>
          <p:nvPr/>
        </p:nvSpPr>
        <p:spPr>
          <a:xfrm>
            <a:off x="3810000" y="1016000"/>
            <a:ext cx="5079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Dataset Overview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24" name="Google Shape;124;p18"/>
          <p:cNvSpPr/>
          <p:nvPr/>
        </p:nvSpPr>
        <p:spPr>
          <a:xfrm>
            <a:off x="4444900" y="444600"/>
            <a:ext cx="4317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utfit SemiBold"/>
                <a:ea typeface="Outfit SemiBold"/>
                <a:cs typeface="Outfit SemiBold"/>
                <a:sym typeface="Outfit SemiBold"/>
              </a:rPr>
              <a:t>Key Features</a:t>
            </a:r>
            <a:endParaRPr sz="1600"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2222500" y="4699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Photo by </a:t>
            </a:r>
            <a:r>
              <a:rPr lang="en" sz="800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3900" y="508050"/>
            <a:ext cx="381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2D6914D-EF67-1575-4EF6-7A533B004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67" y="1650850"/>
            <a:ext cx="4646591" cy="283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D0ABAC1-0B41-7215-E49F-A111F751D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150" y="1433013"/>
            <a:ext cx="3673382" cy="3005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7CFDE6E-5707-B1C6-2BB2-34C6A7B005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3362" y="4385281"/>
            <a:ext cx="2270957" cy="50296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/>
          <p:nvPr/>
        </p:nvSpPr>
        <p:spPr>
          <a:xfrm>
            <a:off x="0" y="0"/>
            <a:ext cx="381000" cy="51435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4" name="Google Shape;134;p19"/>
          <p:cNvCxnSpPr/>
          <p:nvPr/>
        </p:nvCxnSpPr>
        <p:spPr>
          <a:xfrm>
            <a:off x="3460750" y="0"/>
            <a:ext cx="0" cy="1397100"/>
          </a:xfrm>
          <a:prstGeom prst="straightConnector1">
            <a:avLst/>
          </a:prstGeom>
          <a:noFill/>
          <a:ln w="63500" cap="flat" cmpd="sng">
            <a:solidFill>
              <a:srgbClr val="FFD6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5" name="Google Shape;135;p19"/>
          <p:cNvSpPr/>
          <p:nvPr/>
        </p:nvSpPr>
        <p:spPr>
          <a:xfrm>
            <a:off x="3937000" y="0"/>
            <a:ext cx="507900" cy="5079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D600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3</a:t>
            </a:r>
            <a:endParaRPr sz="2000">
              <a:solidFill>
                <a:srgbClr val="FFD600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3810000" y="1016000"/>
            <a:ext cx="5079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Handling Missing Data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4508500" y="379450"/>
            <a:ext cx="4317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utfit SemiBold"/>
                <a:ea typeface="Outfit SemiBold"/>
                <a:cs typeface="Outfit SemiBold"/>
                <a:sym typeface="Outfit SemiBold"/>
              </a:rPr>
              <a:t>Data Cleansing</a:t>
            </a:r>
            <a:endParaRPr sz="1600"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3810000" y="1650850"/>
            <a:ext cx="5079900" cy="3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Removed rows with critical missing values and implemented 'Unknown' imputation for missing trip purpose entries.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Applying data cleansing techniques to handle missing values, ensuring data integrity by dropping rows with crucial information gaps.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Strategies for managing missing data, including deletion of incomplete entries and imputation of missing trip purposes with 'Unknown' values.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Ensuring data quality by addressing missing values through deletion and imputation techniques, maintaining the dataset integrity.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</p:txBody>
      </p:sp>
      <p:pic>
        <p:nvPicPr>
          <p:cNvPr id="139" name="Google Shape;13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0"/>
            <a:ext cx="304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 txBox="1"/>
          <p:nvPr/>
        </p:nvSpPr>
        <p:spPr>
          <a:xfrm>
            <a:off x="2222500" y="4699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Photo by </a:t>
            </a:r>
            <a:r>
              <a:rPr lang="en" sz="8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  <p:pic>
        <p:nvPicPr>
          <p:cNvPr id="141" name="Google Shape;14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91000" y="508050"/>
            <a:ext cx="38100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/>
          <p:nvPr/>
        </p:nvSpPr>
        <p:spPr>
          <a:xfrm>
            <a:off x="0" y="0"/>
            <a:ext cx="381000" cy="51435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7" name="Google Shape;147;p20"/>
          <p:cNvCxnSpPr/>
          <p:nvPr/>
        </p:nvCxnSpPr>
        <p:spPr>
          <a:xfrm>
            <a:off x="3460750" y="0"/>
            <a:ext cx="0" cy="1397100"/>
          </a:xfrm>
          <a:prstGeom prst="straightConnector1">
            <a:avLst/>
          </a:prstGeom>
          <a:noFill/>
          <a:ln w="63500" cap="flat" cmpd="sng">
            <a:solidFill>
              <a:srgbClr val="FFD6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8" name="Google Shape;148;p20"/>
          <p:cNvSpPr/>
          <p:nvPr/>
        </p:nvSpPr>
        <p:spPr>
          <a:xfrm>
            <a:off x="3937000" y="0"/>
            <a:ext cx="507900" cy="5079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D600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3</a:t>
            </a:r>
            <a:endParaRPr sz="2000">
              <a:solidFill>
                <a:srgbClr val="FFD600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49" name="Google Shape;149;p20"/>
          <p:cNvSpPr/>
          <p:nvPr/>
        </p:nvSpPr>
        <p:spPr>
          <a:xfrm>
            <a:off x="3810000" y="1016000"/>
            <a:ext cx="5079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Handling Missing Data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50" name="Google Shape;150;p20"/>
          <p:cNvSpPr/>
          <p:nvPr/>
        </p:nvSpPr>
        <p:spPr>
          <a:xfrm>
            <a:off x="4508500" y="379450"/>
            <a:ext cx="4317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utfit SemiBold"/>
                <a:ea typeface="Outfit SemiBold"/>
                <a:cs typeface="Outfit SemiBold"/>
                <a:sym typeface="Outfit SemiBold"/>
              </a:rPr>
              <a:t>Data Cleansing</a:t>
            </a:r>
            <a:endParaRPr sz="1600"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2222500" y="4699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Photo by </a:t>
            </a:r>
            <a:r>
              <a:rPr lang="en" sz="800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  <p:pic>
        <p:nvPicPr>
          <p:cNvPr id="152" name="Google Shape;15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1000" y="508050"/>
            <a:ext cx="381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49621" y="95700"/>
            <a:ext cx="6184699" cy="4895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/>
          <p:nvPr/>
        </p:nvSpPr>
        <p:spPr>
          <a:xfrm>
            <a:off x="0" y="0"/>
            <a:ext cx="381000" cy="51435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9" name="Google Shape;159;p21"/>
          <p:cNvCxnSpPr/>
          <p:nvPr/>
        </p:nvCxnSpPr>
        <p:spPr>
          <a:xfrm>
            <a:off x="3460750" y="0"/>
            <a:ext cx="0" cy="1397100"/>
          </a:xfrm>
          <a:prstGeom prst="straightConnector1">
            <a:avLst/>
          </a:prstGeom>
          <a:noFill/>
          <a:ln w="63500" cap="flat" cmpd="sng">
            <a:solidFill>
              <a:srgbClr val="FFD6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0" name="Google Shape;160;p21"/>
          <p:cNvSpPr/>
          <p:nvPr/>
        </p:nvSpPr>
        <p:spPr>
          <a:xfrm>
            <a:off x="3937000" y="0"/>
            <a:ext cx="507900" cy="5079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D600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3</a:t>
            </a:r>
            <a:endParaRPr sz="2000">
              <a:solidFill>
                <a:srgbClr val="FFD600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61" name="Google Shape;161;p21"/>
          <p:cNvSpPr/>
          <p:nvPr/>
        </p:nvSpPr>
        <p:spPr>
          <a:xfrm>
            <a:off x="3810000" y="1016000"/>
            <a:ext cx="5079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Handling Missing Data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62" name="Google Shape;162;p21"/>
          <p:cNvSpPr/>
          <p:nvPr/>
        </p:nvSpPr>
        <p:spPr>
          <a:xfrm>
            <a:off x="4508500" y="379450"/>
            <a:ext cx="4317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utfit SemiBold"/>
                <a:ea typeface="Outfit SemiBold"/>
                <a:cs typeface="Outfit SemiBold"/>
                <a:sym typeface="Outfit SemiBold"/>
              </a:rPr>
              <a:t>Data Cleansing</a:t>
            </a:r>
            <a:endParaRPr sz="1600"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63" name="Google Shape;163;p21"/>
          <p:cNvSpPr txBox="1"/>
          <p:nvPr/>
        </p:nvSpPr>
        <p:spPr>
          <a:xfrm>
            <a:off x="2222500" y="4699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Photo by </a:t>
            </a:r>
            <a:r>
              <a:rPr lang="en" sz="800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  <p:pic>
        <p:nvPicPr>
          <p:cNvPr id="164" name="Google Shape;16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1000" y="508050"/>
            <a:ext cx="381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69599" y="115062"/>
            <a:ext cx="5856799" cy="491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548</Words>
  <Application>Microsoft Office PowerPoint</Application>
  <PresentationFormat>On-screen Show (16:9)</PresentationFormat>
  <Paragraphs>108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Outfit</vt:lpstr>
      <vt:lpstr>Arial</vt:lpstr>
      <vt:lpstr>Outfit SemiBold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Matrouk</dc:creator>
  <cp:lastModifiedBy>HUSSAIN MOHAMMED ALMATROUK</cp:lastModifiedBy>
  <cp:revision>1</cp:revision>
  <dcterms:modified xsi:type="dcterms:W3CDTF">2024-11-20T06:04:56Z</dcterms:modified>
</cp:coreProperties>
</file>