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8" r:id="rId2"/>
    <p:sldMasterId id="2147483720" r:id="rId3"/>
  </p:sldMasterIdLst>
  <p:sldIdLst>
    <p:sldId id="256" r:id="rId4"/>
    <p:sldId id="257" r:id="rId5"/>
    <p:sldId id="260" r:id="rId6"/>
    <p:sldId id="261" r:id="rId7"/>
    <p:sldId id="259" r:id="rId8"/>
    <p:sldId id="258" r:id="rId9"/>
    <p:sldId id="263" r:id="rId10"/>
    <p:sldId id="262" r:id="rId11"/>
    <p:sldId id="264" r:id="rId12"/>
    <p:sldId id="265" r:id="rId13"/>
    <p:sldId id="266" r:id="rId14"/>
    <p:sldId id="267" r:id="rId15"/>
    <p:sldId id="269" r:id="rId16"/>
    <p:sldId id="268" r:id="rId17"/>
    <p:sldId id="270" r:id="rId18"/>
    <p:sldId id="271" r:id="rId19"/>
    <p:sldId id="272" r:id="rId20"/>
    <p:sldId id="273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E823-226A-4E9B-A1D6-EC6FBD82422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3257-81C4-4D60-A4BE-450DE306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4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E823-226A-4E9B-A1D6-EC6FBD82422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3257-81C4-4D60-A4BE-450DE306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3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E823-226A-4E9B-A1D6-EC6FBD82422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3257-81C4-4D60-A4BE-450DE306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12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E823-226A-4E9B-A1D6-EC6FBD82422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3257-81C4-4D60-A4BE-450DE306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76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E823-226A-4E9B-A1D6-EC6FBD82422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3257-81C4-4D60-A4BE-450DE306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78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E823-226A-4E9B-A1D6-EC6FBD82422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3257-81C4-4D60-A4BE-450DE306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50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E823-226A-4E9B-A1D6-EC6FBD82422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3257-81C4-4D60-A4BE-450DE306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56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E823-226A-4E9B-A1D6-EC6FBD82422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3257-81C4-4D60-A4BE-450DE306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71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E823-226A-4E9B-A1D6-EC6FBD82422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3257-81C4-4D60-A4BE-450DE306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791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E823-226A-4E9B-A1D6-EC6FBD82422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3257-81C4-4D60-A4BE-450DE306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325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E823-226A-4E9B-A1D6-EC6FBD82422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3257-81C4-4D60-A4BE-450DE306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3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E823-226A-4E9B-A1D6-EC6FBD82422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3257-81C4-4D60-A4BE-450DE306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285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E823-226A-4E9B-A1D6-EC6FBD82422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3257-81C4-4D60-A4BE-450DE306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941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E823-226A-4E9B-A1D6-EC6FBD82422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3257-81C4-4D60-A4BE-450DE306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028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E823-226A-4E9B-A1D6-EC6FBD82422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3257-81C4-4D60-A4BE-450DE306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624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A78E823-226A-4E9B-A1D6-EC6FBD82422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3257-81C4-4D60-A4BE-450DE306C21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1891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E823-226A-4E9B-A1D6-EC6FBD82422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3257-81C4-4D60-A4BE-450DE306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299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E823-226A-4E9B-A1D6-EC6FBD82422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3257-81C4-4D60-A4BE-450DE306C21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2678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E823-226A-4E9B-A1D6-EC6FBD82422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3257-81C4-4D60-A4BE-450DE306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765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E823-226A-4E9B-A1D6-EC6FBD82422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3257-81C4-4D60-A4BE-450DE306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114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E823-226A-4E9B-A1D6-EC6FBD82422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3257-81C4-4D60-A4BE-450DE306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0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E823-226A-4E9B-A1D6-EC6FBD82422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3257-81C4-4D60-A4BE-450DE306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7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E823-226A-4E9B-A1D6-EC6FBD82422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3257-81C4-4D60-A4BE-450DE306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632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E823-226A-4E9B-A1D6-EC6FBD82422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3257-81C4-4D60-A4BE-450DE306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441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E823-226A-4E9B-A1D6-EC6FBD82422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3257-81C4-4D60-A4BE-450DE306C21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0225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E823-226A-4E9B-A1D6-EC6FBD82422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3257-81C4-4D60-A4BE-450DE306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902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E823-226A-4E9B-A1D6-EC6FBD82422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3257-81C4-4D60-A4BE-450DE306C21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95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E823-226A-4E9B-A1D6-EC6FBD82422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3257-81C4-4D60-A4BE-450DE306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3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E823-226A-4E9B-A1D6-EC6FBD82422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3257-81C4-4D60-A4BE-450DE306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2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E823-226A-4E9B-A1D6-EC6FBD82422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3257-81C4-4D60-A4BE-450DE306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8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E823-226A-4E9B-A1D6-EC6FBD82422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3257-81C4-4D60-A4BE-450DE306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97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E823-226A-4E9B-A1D6-EC6FBD82422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3257-81C4-4D60-A4BE-450DE306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3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E823-226A-4E9B-A1D6-EC6FBD82422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3257-81C4-4D60-A4BE-450DE306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2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A78E823-226A-4E9B-A1D6-EC6FBD82422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F8A33257-81C4-4D60-A4BE-450DE306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6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8E823-226A-4E9B-A1D6-EC6FBD82422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33257-81C4-4D60-A4BE-450DE306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7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A78E823-226A-4E9B-A1D6-EC6FBD82422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8A33257-81C4-4D60-A4BE-450DE306C21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90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9D945-7A98-960D-E901-CEF97F13CA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Transactions Card Fraud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3B848-D676-6D31-E783-7C4C6DBDE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5"/>
            <a:ext cx="7315200" cy="12291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Hussain </a:t>
            </a:r>
            <a:r>
              <a:rPr lang="en-US" dirty="0" err="1"/>
              <a:t>Alyami</a:t>
            </a:r>
            <a:r>
              <a:rPr lang="en-US" dirty="0"/>
              <a:t> – 202066180</a:t>
            </a:r>
          </a:p>
          <a:p>
            <a:r>
              <a:rPr lang="en-US" dirty="0"/>
              <a:t>Mohammed </a:t>
            </a:r>
            <a:r>
              <a:rPr lang="en-US" dirty="0" err="1"/>
              <a:t>Alkhunjuf</a:t>
            </a:r>
            <a:r>
              <a:rPr lang="en-US" dirty="0"/>
              <a:t> –  202028400</a:t>
            </a:r>
          </a:p>
          <a:p>
            <a:r>
              <a:rPr lang="en-US" dirty="0"/>
              <a:t>Mahmoud Bin Laden - 202029540</a:t>
            </a:r>
          </a:p>
        </p:txBody>
      </p:sp>
    </p:spTree>
    <p:extLst>
      <p:ext uri="{BB962C8B-B14F-4D97-AF65-F5344CB8AC3E}">
        <p14:creationId xmlns:p14="http://schemas.microsoft.com/office/powerpoint/2010/main" val="1626160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5CD8AFD-CC56-8199-1753-2103AC86079C}"/>
              </a:ext>
            </a:extLst>
          </p:cNvPr>
          <p:cNvSpPr txBox="1"/>
          <p:nvPr/>
        </p:nvSpPr>
        <p:spPr>
          <a:xfrm>
            <a:off x="4542503" y="403123"/>
            <a:ext cx="3578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Distribution &amp; Visualization</a:t>
            </a:r>
          </a:p>
        </p:txBody>
      </p:sp>
      <p:pic>
        <p:nvPicPr>
          <p:cNvPr id="2" name="Picture 1" descr="A blue and pink rectangles&#10;&#10;Description automatically generated">
            <a:extLst>
              <a:ext uri="{FF2B5EF4-FFF2-40B4-BE49-F238E27FC236}">
                <a16:creationId xmlns:a16="http://schemas.microsoft.com/office/drawing/2014/main" id="{91971086-9E51-9373-4AEE-351CAD419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63958"/>
            <a:ext cx="5943600" cy="3375660"/>
          </a:xfrm>
          <a:prstGeom prst="rect">
            <a:avLst/>
          </a:prstGeom>
        </p:spPr>
      </p:pic>
      <p:pic>
        <p:nvPicPr>
          <p:cNvPr id="3" name="Picture 2" descr="A blue and white rectangle with black text&#10;&#10;Description automatically generated">
            <a:extLst>
              <a:ext uri="{FF2B5EF4-FFF2-40B4-BE49-F238E27FC236}">
                <a16:creationId xmlns:a16="http://schemas.microsoft.com/office/drawing/2014/main" id="{C55A94DE-F46D-2D6F-58AF-0A7FA2D9E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25160"/>
            <a:ext cx="5840262" cy="279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41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5CD8AFD-CC56-8199-1753-2103AC86079C}"/>
              </a:ext>
            </a:extLst>
          </p:cNvPr>
          <p:cNvSpPr txBox="1"/>
          <p:nvPr/>
        </p:nvSpPr>
        <p:spPr>
          <a:xfrm>
            <a:off x="4542503" y="403123"/>
            <a:ext cx="3578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Distribution &amp; Visualization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9CD1A2A9-08E5-64FA-D7B8-C7930F4F1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32" y="803233"/>
            <a:ext cx="5400368" cy="2674798"/>
          </a:xfrm>
          <a:prstGeom prst="rect">
            <a:avLst/>
          </a:prstGeom>
        </p:spPr>
      </p:pic>
      <p:pic>
        <p:nvPicPr>
          <p:cNvPr id="5" name="Picture 4" descr="A white and blue rectangles&#10;&#10;Description automatically generated">
            <a:extLst>
              <a:ext uri="{FF2B5EF4-FFF2-40B4-BE49-F238E27FC236}">
                <a16:creationId xmlns:a16="http://schemas.microsoft.com/office/drawing/2014/main" id="{6A222F88-A59F-5141-298C-359175126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32" y="3747094"/>
            <a:ext cx="5400368" cy="2677682"/>
          </a:xfrm>
          <a:prstGeom prst="rect">
            <a:avLst/>
          </a:prstGeom>
        </p:spPr>
      </p:pic>
      <p:pic>
        <p:nvPicPr>
          <p:cNvPr id="7" name="Picture 6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7CEA4A91-0D5D-64C3-2992-93379BC32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032" y="803233"/>
            <a:ext cx="5400369" cy="2674798"/>
          </a:xfrm>
          <a:prstGeom prst="rect">
            <a:avLst/>
          </a:prstGeom>
        </p:spPr>
      </p:pic>
      <p:pic>
        <p:nvPicPr>
          <p:cNvPr id="8" name="Picture 7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A9175F43-B7FE-0A0B-F994-B82427B384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974" y="3747094"/>
            <a:ext cx="5400369" cy="267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25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5CD8AFD-CC56-8199-1753-2103AC86079C}"/>
              </a:ext>
            </a:extLst>
          </p:cNvPr>
          <p:cNvSpPr txBox="1"/>
          <p:nvPr/>
        </p:nvSpPr>
        <p:spPr>
          <a:xfrm>
            <a:off x="4542503" y="403123"/>
            <a:ext cx="3578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Distribution &amp; Visualization</a:t>
            </a:r>
          </a:p>
        </p:txBody>
      </p:sp>
      <p:pic>
        <p:nvPicPr>
          <p:cNvPr id="4" name="Picture 3" descr="A red dots in a black frame&#10;&#10;Description automatically generated">
            <a:extLst>
              <a:ext uri="{FF2B5EF4-FFF2-40B4-BE49-F238E27FC236}">
                <a16:creationId xmlns:a16="http://schemas.microsoft.com/office/drawing/2014/main" id="{1C1CEAC5-FFAB-3C2D-631E-0DF8AE604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4" y="2097190"/>
            <a:ext cx="5943600" cy="3686175"/>
          </a:xfrm>
          <a:prstGeom prst="rect">
            <a:avLst/>
          </a:prstGeom>
        </p:spPr>
      </p:pic>
      <p:pic>
        <p:nvPicPr>
          <p:cNvPr id="5" name="Picture 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B53C9078-D4C4-143B-24A1-F5B8C2D6A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097190"/>
            <a:ext cx="59436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36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5CD8AFD-CC56-8199-1753-2103AC86079C}"/>
              </a:ext>
            </a:extLst>
          </p:cNvPr>
          <p:cNvSpPr txBox="1"/>
          <p:nvPr/>
        </p:nvSpPr>
        <p:spPr>
          <a:xfrm>
            <a:off x="4542503" y="403123"/>
            <a:ext cx="3578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Distribution &amp; Visualization</a:t>
            </a:r>
          </a:p>
        </p:txBody>
      </p:sp>
      <p:pic>
        <p:nvPicPr>
          <p:cNvPr id="2" name="Picture 1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922A5CBC-CFD0-3DF5-5437-674C137D6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058" y="1001814"/>
            <a:ext cx="59436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61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F35F-6CF3-71BC-5766-39FD864E2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0DA6-926D-CC28-491E-3034EF5A0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Label Encoding: for categorical data with high number of unique values:</a:t>
            </a:r>
          </a:p>
          <a:p>
            <a:pPr lvl="1"/>
            <a:r>
              <a:rPr lang="en-US" dirty="0"/>
              <a:t>Job</a:t>
            </a:r>
          </a:p>
          <a:p>
            <a:pPr lvl="1"/>
            <a:r>
              <a:rPr lang="en-US" dirty="0"/>
              <a:t>Merchant</a:t>
            </a:r>
          </a:p>
          <a:p>
            <a:r>
              <a:rPr lang="en-US" dirty="0"/>
              <a:t>One-hot Encoding: for categorical data with a low number of unique values: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Category</a:t>
            </a:r>
          </a:p>
          <a:p>
            <a:pPr lvl="1"/>
            <a:r>
              <a:rPr lang="en-US" dirty="0"/>
              <a:t>Network</a:t>
            </a:r>
          </a:p>
          <a:p>
            <a:r>
              <a:rPr lang="en-US" dirty="0"/>
              <a:t>Scaling: For all numerical Columns:</a:t>
            </a:r>
          </a:p>
          <a:p>
            <a:pPr lvl="1"/>
            <a:r>
              <a:rPr lang="en-US" dirty="0"/>
              <a:t>Amt</a:t>
            </a:r>
          </a:p>
          <a:p>
            <a:pPr lvl="1"/>
            <a:r>
              <a:rPr lang="en-US" dirty="0"/>
              <a:t>Lat</a:t>
            </a:r>
          </a:p>
          <a:p>
            <a:pPr lvl="1"/>
            <a:r>
              <a:rPr lang="en-US" dirty="0"/>
              <a:t>Long</a:t>
            </a:r>
          </a:p>
          <a:p>
            <a:pPr lvl="1"/>
            <a:r>
              <a:rPr lang="en-US" dirty="0" err="1"/>
              <a:t>City_pop</a:t>
            </a:r>
            <a:endParaRPr lang="en-US" dirty="0"/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hour</a:t>
            </a:r>
          </a:p>
        </p:txBody>
      </p:sp>
    </p:spTree>
    <p:extLst>
      <p:ext uri="{BB962C8B-B14F-4D97-AF65-F5344CB8AC3E}">
        <p14:creationId xmlns:p14="http://schemas.microsoft.com/office/powerpoint/2010/main" val="1078107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8C397-84F5-3F1F-D80E-F86089EB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Selection &amp; Data Splitting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E9C96-55FA-3620-E24A-3182D7F46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Since this is a binary classification task to detect fraudulent transactions, these algorithms offer a good balance of interpretability, performance, and diversity in approach.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Naive Bayes (Gaussian)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Data Splitting</a:t>
            </a:r>
          </a:p>
          <a:p>
            <a:pPr marL="0" indent="0">
              <a:buNone/>
            </a:pPr>
            <a:r>
              <a:rPr lang="en-US" dirty="0"/>
              <a:t>We used an 80-20 split for training and testing data, with stratification based on the target variable (</a:t>
            </a:r>
            <a:r>
              <a:rPr lang="en-US" dirty="0" err="1"/>
              <a:t>is_fraud</a:t>
            </a:r>
            <a:r>
              <a:rPr lang="en-US" dirty="0"/>
              <a:t>). Stratification ensures that the distribution of the target classes (fraud vs. non-fraud) is maintained in both the training and testing sets.</a:t>
            </a:r>
          </a:p>
        </p:txBody>
      </p:sp>
    </p:spTree>
    <p:extLst>
      <p:ext uri="{BB962C8B-B14F-4D97-AF65-F5344CB8AC3E}">
        <p14:creationId xmlns:p14="http://schemas.microsoft.com/office/powerpoint/2010/main" val="1048945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CBA7-3895-C075-963C-1A3C78A72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E9FCC-85A1-5014-E879-0A2831504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used three accuracy metrics:</a:t>
            </a:r>
          </a:p>
          <a:p>
            <a:pPr lvl="1"/>
            <a:r>
              <a:rPr lang="en-US" dirty="0"/>
              <a:t>F1 Score</a:t>
            </a:r>
          </a:p>
          <a:p>
            <a:pPr lvl="1"/>
            <a:r>
              <a:rPr lang="en-US" dirty="0"/>
              <a:t>Precision</a:t>
            </a:r>
          </a:p>
          <a:p>
            <a:pPr lvl="1"/>
            <a:r>
              <a:rPr lang="en-US" dirty="0"/>
              <a:t>Recall</a:t>
            </a:r>
          </a:p>
          <a:p>
            <a:r>
              <a:rPr lang="en-US" dirty="0"/>
              <a:t>Recall is our most significant accuracy metric</a:t>
            </a:r>
          </a:p>
          <a:p>
            <a:pPr lvl="1"/>
            <a:r>
              <a:rPr lang="en-US" dirty="0"/>
              <a:t>It is calculated as TP/(TP+FN)</a:t>
            </a:r>
          </a:p>
          <a:p>
            <a:pPr lvl="1"/>
            <a:r>
              <a:rPr lang="en-US" dirty="0"/>
              <a:t>Used when missing a positive instance is more costly or critical</a:t>
            </a:r>
          </a:p>
        </p:txBody>
      </p:sp>
    </p:spTree>
    <p:extLst>
      <p:ext uri="{BB962C8B-B14F-4D97-AF65-F5344CB8AC3E}">
        <p14:creationId xmlns:p14="http://schemas.microsoft.com/office/powerpoint/2010/main" val="1902740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42F72-03F4-8664-4B87-5CF23DAE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&amp; testing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17474-893E-25F7-2393-59F82A8345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49C9A-496E-E355-374A-3988EA10DF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CEF598-FD5A-A398-D04B-DDC337EFC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02" y="3053185"/>
            <a:ext cx="4789493" cy="17199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19D80A-F340-6B34-7550-ED7CEA4A5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459" y="2915535"/>
            <a:ext cx="5191850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10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42F72-03F4-8664-4B87-5CF23DAE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&amp; testing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17474-893E-25F7-2393-59F82A8345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49C9A-496E-E355-374A-3988EA10DF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21C2D5-B1AB-7B42-B499-57370A2EE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87" y="3340284"/>
            <a:ext cx="5115639" cy="1914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8046B7-E0D6-EFA6-22E2-83135840E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320" y="3292652"/>
            <a:ext cx="5258534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33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B55A5-CF20-1303-02D8-1BB97B8F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B7924-375C-9327-C3CF-A4FE8E6C2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soft voting to ensemble the models (excluding Naïve Bayes) to obtain better results.</a:t>
            </a:r>
          </a:p>
          <a:p>
            <a:r>
              <a:rPr lang="en-US" dirty="0"/>
              <a:t>Soft voting is a method where the final prediction of a classifier is based on the </a:t>
            </a:r>
            <a:r>
              <a:rPr lang="en-US" b="1" dirty="0"/>
              <a:t>Averaged</a:t>
            </a:r>
            <a:r>
              <a:rPr lang="en-US" dirty="0"/>
              <a:t> </a:t>
            </a:r>
            <a:r>
              <a:rPr lang="en-US" b="1" dirty="0"/>
              <a:t>predicted probabilities.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5DD69-00E8-82A0-6372-9E317CB39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601" y="3640363"/>
            <a:ext cx="5144218" cy="657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F22564-5C8C-E1D8-6310-95BE225AB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871" y="4310360"/>
            <a:ext cx="5096586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92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E731D-0B4F-BE81-FDA6-A29F23E2C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26CB1-6AD8-54AF-789C-008D076DF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Content: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Credit Card Transactions Dataset</a:t>
            </a:r>
            <a:r>
              <a:rPr lang="en-US" dirty="0"/>
              <a:t> provides detailed information on transaction on approximately 1.3 millions transactions of 989 clients over two years.</a:t>
            </a:r>
          </a:p>
          <a:p>
            <a:pPr marL="0" indent="0">
              <a:buNone/>
            </a:pPr>
            <a:r>
              <a:rPr lang="en-US" b="1" dirty="0"/>
              <a:t>Key Features</a:t>
            </a:r>
            <a:r>
              <a:rPr lang="en-US" dirty="0"/>
              <a:t> of the dataset: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Transaction amounts, timestamps, and categories.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Identification information (card number, name).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Geographical information</a:t>
            </a:r>
          </a:p>
          <a:p>
            <a:pPr marL="0" indent="0">
              <a:buNone/>
            </a:pPr>
            <a:r>
              <a:rPr lang="en-US" b="1" dirty="0"/>
              <a:t>Objectives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 explore the dataset for insights into user transactions.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Detect fraudulent transactions by identifying anomalies.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Leverage data-driven strategies for improving transaction security.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181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D3E33-22DE-F53E-8521-227B97975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8A639E-94D5-A3DD-67A6-E71AA6CF0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1308" y="2286000"/>
            <a:ext cx="4585522" cy="4022725"/>
          </a:xfrm>
        </p:spPr>
      </p:pic>
    </p:spTree>
    <p:extLst>
      <p:ext uri="{BB962C8B-B14F-4D97-AF65-F5344CB8AC3E}">
        <p14:creationId xmlns:p14="http://schemas.microsoft.com/office/powerpoint/2010/main" val="1030797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0FE05-3A18-51F6-3C54-3BD366D8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features for the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75CF76-33C5-FF9F-608B-A462122D8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492" y="2286000"/>
            <a:ext cx="7401153" cy="4022725"/>
          </a:xfrm>
        </p:spPr>
      </p:pic>
    </p:spTree>
    <p:extLst>
      <p:ext uri="{BB962C8B-B14F-4D97-AF65-F5344CB8AC3E}">
        <p14:creationId xmlns:p14="http://schemas.microsoft.com/office/powerpoint/2010/main" val="1867691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AA9A-D641-438F-9FB3-3E2303FD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FEF06-FFDF-5B44-03DD-44C37E205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model achieved a maximum recall of 80%.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amount of transaction, the hour and the category are the most significant indicators for whether a purchase is a fraud or not.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larger amount corresponds to a higher  probability of fraud.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Purchases made late in the night (10 PM – 2 AM) are more likely to be fraud.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Purchases made over the internet are more prone to fraud.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9F27-A4DD-31E7-4FC3-4B2D5BAEA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Overview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83FCB-D88D-A022-12B1-DEDED4EFA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0777" y="863420"/>
            <a:ext cx="7315200" cy="5994580"/>
          </a:xfrm>
        </p:spPr>
        <p:txBody>
          <a:bodyPr>
            <a:normAutofit/>
          </a:bodyPr>
          <a:lstStyle/>
          <a:p>
            <a:r>
              <a:rPr lang="en-US" dirty="0"/>
              <a:t>Client Personal Information Features:</a:t>
            </a:r>
          </a:p>
          <a:p>
            <a:pPr lvl="1"/>
            <a:r>
              <a:rPr lang="en-US" dirty="0"/>
              <a:t>Credit Card Number </a:t>
            </a:r>
          </a:p>
          <a:p>
            <a:pPr lvl="1"/>
            <a:r>
              <a:rPr lang="en-US" dirty="0"/>
              <a:t>First Name</a:t>
            </a:r>
          </a:p>
          <a:p>
            <a:pPr lvl="1"/>
            <a:r>
              <a:rPr lang="en-US" dirty="0"/>
              <a:t>Last Name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Date of Birth ( Age )</a:t>
            </a:r>
          </a:p>
          <a:p>
            <a:pPr lvl="1"/>
            <a:r>
              <a:rPr lang="en-US" dirty="0"/>
              <a:t>job</a:t>
            </a:r>
          </a:p>
          <a:p>
            <a:r>
              <a:rPr lang="en-US" dirty="0"/>
              <a:t>Location-Related Features:</a:t>
            </a:r>
          </a:p>
          <a:p>
            <a:pPr lvl="1"/>
            <a:r>
              <a:rPr lang="en-US" dirty="0"/>
              <a:t>Lat</a:t>
            </a:r>
          </a:p>
          <a:p>
            <a:pPr lvl="1"/>
            <a:r>
              <a:rPr lang="en-US" dirty="0"/>
              <a:t>Long</a:t>
            </a:r>
          </a:p>
          <a:p>
            <a:pPr lvl="1"/>
            <a:r>
              <a:rPr lang="en-US" dirty="0"/>
              <a:t>Street</a:t>
            </a:r>
          </a:p>
          <a:p>
            <a:pPr lvl="1"/>
            <a:r>
              <a:rPr lang="en-US" dirty="0"/>
              <a:t>City</a:t>
            </a:r>
          </a:p>
          <a:p>
            <a:pPr lvl="1"/>
            <a:r>
              <a:rPr lang="en-US" dirty="0"/>
              <a:t>State</a:t>
            </a:r>
          </a:p>
          <a:p>
            <a:pPr lvl="1"/>
            <a:r>
              <a:rPr lang="en-US" dirty="0"/>
              <a:t>Zip</a:t>
            </a:r>
          </a:p>
          <a:p>
            <a:pPr lvl="1"/>
            <a:r>
              <a:rPr lang="en-US" dirty="0"/>
              <a:t>Merchant _long</a:t>
            </a:r>
          </a:p>
          <a:p>
            <a:pPr lvl="1"/>
            <a:r>
              <a:rPr lang="en-US" dirty="0" err="1"/>
              <a:t>Merchant_lat</a:t>
            </a:r>
            <a:endParaRPr lang="en-US" dirty="0"/>
          </a:p>
          <a:p>
            <a:pPr lvl="1"/>
            <a:r>
              <a:rPr lang="en-US" dirty="0"/>
              <a:t>City population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5029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09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9F27-A4DD-31E7-4FC3-4B2D5BAEA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Overview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83FCB-D88D-A022-12B1-DEDED4EFA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0777" y="863420"/>
            <a:ext cx="7315200" cy="5994580"/>
          </a:xfrm>
        </p:spPr>
        <p:txBody>
          <a:bodyPr>
            <a:normAutofit/>
          </a:bodyPr>
          <a:lstStyle/>
          <a:p>
            <a:r>
              <a:rPr lang="en-US" dirty="0"/>
              <a:t>Transaction Information Features:</a:t>
            </a:r>
          </a:p>
          <a:p>
            <a:pPr lvl="1"/>
            <a:r>
              <a:rPr lang="en-US" dirty="0"/>
              <a:t>Merchant</a:t>
            </a:r>
          </a:p>
          <a:p>
            <a:pPr lvl="1"/>
            <a:r>
              <a:rPr lang="en-US" dirty="0" err="1"/>
              <a:t>Merchant_zipcode</a:t>
            </a:r>
            <a:endParaRPr lang="en-US" dirty="0"/>
          </a:p>
          <a:p>
            <a:pPr lvl="1"/>
            <a:r>
              <a:rPr lang="en-US" dirty="0"/>
              <a:t>Category</a:t>
            </a:r>
          </a:p>
          <a:p>
            <a:pPr lvl="1"/>
            <a:r>
              <a:rPr lang="en-US" dirty="0"/>
              <a:t>Amount</a:t>
            </a:r>
          </a:p>
          <a:p>
            <a:pPr lvl="1"/>
            <a:r>
              <a:rPr lang="en-US" dirty="0" err="1"/>
              <a:t>Trans_date_trans_time</a:t>
            </a:r>
            <a:endParaRPr lang="en-US" dirty="0"/>
          </a:p>
          <a:p>
            <a:pPr lvl="1"/>
            <a:r>
              <a:rPr lang="en-US" dirty="0" err="1"/>
              <a:t>Trans_num</a:t>
            </a:r>
            <a:endParaRPr lang="en-US" dirty="0"/>
          </a:p>
          <a:p>
            <a:pPr lvl="1"/>
            <a:r>
              <a:rPr lang="en-US" dirty="0" err="1"/>
              <a:t>Unix_time</a:t>
            </a:r>
            <a:r>
              <a:rPr lang="en-US" dirty="0"/>
              <a:t> </a:t>
            </a:r>
          </a:p>
          <a:p>
            <a:r>
              <a:rPr lang="en-US" dirty="0"/>
              <a:t>The Target Feature:</a:t>
            </a:r>
          </a:p>
          <a:p>
            <a:pPr lvl="1"/>
            <a:r>
              <a:rPr lang="en-US" dirty="0" err="1"/>
              <a:t>Is_fraud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5029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77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04866-7DA6-EAD1-F78E-AECC4740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Overview (3)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CDDF1C-5FCA-3940-519B-41F153D13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9623" y="598129"/>
            <a:ext cx="5488038" cy="5488038"/>
          </a:xfrm>
        </p:spPr>
      </p:pic>
    </p:spTree>
    <p:extLst>
      <p:ext uri="{BB962C8B-B14F-4D97-AF65-F5344CB8AC3E}">
        <p14:creationId xmlns:p14="http://schemas.microsoft.com/office/powerpoint/2010/main" val="121950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6E665-7620-8EF1-4D58-40C1A88A4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Overview (4)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84628E-2162-7B0D-B5B3-A1B7427B5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6341" y="716116"/>
            <a:ext cx="3558172" cy="5281561"/>
          </a:xfrm>
        </p:spPr>
      </p:pic>
    </p:spTree>
    <p:extLst>
      <p:ext uri="{BB962C8B-B14F-4D97-AF65-F5344CB8AC3E}">
        <p14:creationId xmlns:p14="http://schemas.microsoft.com/office/powerpoint/2010/main" val="2890597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7D469-FAF4-9CE2-D6CD-6D97FE811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8BFBF-9C3F-0FE2-A44D-62946401F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932" y="834765"/>
            <a:ext cx="7315200" cy="5120640"/>
          </a:xfrm>
        </p:spPr>
        <p:txBody>
          <a:bodyPr/>
          <a:lstStyle/>
          <a:p>
            <a:r>
              <a:rPr lang="en-US" dirty="0" err="1"/>
              <a:t>Trans_date_trans_time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 err="1"/>
              <a:t>cc_num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dob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0646886-15A5-8344-247E-4AFE905D85BD}"/>
              </a:ext>
            </a:extLst>
          </p:cNvPr>
          <p:cNvSpPr/>
          <p:nvPr/>
        </p:nvSpPr>
        <p:spPr>
          <a:xfrm>
            <a:off x="6842979" y="1717628"/>
            <a:ext cx="294967" cy="87718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54EE21-7DB4-38A4-D30D-54F71D7ED7DD}"/>
              </a:ext>
            </a:extLst>
          </p:cNvPr>
          <p:cNvSpPr txBox="1"/>
          <p:nvPr/>
        </p:nvSpPr>
        <p:spPr>
          <a:xfrm>
            <a:off x="7145593" y="1832599"/>
            <a:ext cx="1322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Day</a:t>
            </a:r>
          </a:p>
          <a:p>
            <a:endParaRPr lang="en-US" sz="2000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68DD135-FDA1-9B71-F73B-E6B363BF2D0A}"/>
              </a:ext>
            </a:extLst>
          </p:cNvPr>
          <p:cNvSpPr/>
          <p:nvPr/>
        </p:nvSpPr>
        <p:spPr>
          <a:xfrm>
            <a:off x="5217926" y="2971241"/>
            <a:ext cx="294967" cy="87718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BF8B5A-A4A7-F680-0D24-D94AF7387171}"/>
              </a:ext>
            </a:extLst>
          </p:cNvPr>
          <p:cNvSpPr txBox="1"/>
          <p:nvPr/>
        </p:nvSpPr>
        <p:spPr>
          <a:xfrm>
            <a:off x="5522453" y="3140677"/>
            <a:ext cx="162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Network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F6B0BB61-DF53-2F85-F73E-EB1787BA68C4}"/>
              </a:ext>
            </a:extLst>
          </p:cNvPr>
          <p:cNvSpPr/>
          <p:nvPr/>
        </p:nvSpPr>
        <p:spPr>
          <a:xfrm>
            <a:off x="4792953" y="4224854"/>
            <a:ext cx="294967" cy="87718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EC8F62-7689-E154-168D-4E18E3B14245}"/>
              </a:ext>
            </a:extLst>
          </p:cNvPr>
          <p:cNvSpPr txBox="1"/>
          <p:nvPr/>
        </p:nvSpPr>
        <p:spPr>
          <a:xfrm>
            <a:off x="5217926" y="4455708"/>
            <a:ext cx="1322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Age</a:t>
            </a:r>
          </a:p>
          <a:p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B80566-8801-1CAE-28FF-FA5166EC7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237" y="5299689"/>
            <a:ext cx="7992590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29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6868-18FE-AF6A-9B9F-2B7ADB07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Statistics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79E625-A6B6-B0F2-5BF7-196682D50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2093" y="1324003"/>
            <a:ext cx="7315200" cy="19587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5D0BC3-FCB8-E79C-BBF9-2F7AAF407743}"/>
              </a:ext>
            </a:extLst>
          </p:cNvPr>
          <p:cNvSpPr txBox="1"/>
          <p:nvPr/>
        </p:nvSpPr>
        <p:spPr>
          <a:xfrm>
            <a:off x="5855952" y="662172"/>
            <a:ext cx="2947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Numerical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63F7E0-57A5-804E-C7A1-795B35D813F9}"/>
              </a:ext>
            </a:extLst>
          </p:cNvPr>
          <p:cNvSpPr txBox="1"/>
          <p:nvPr/>
        </p:nvSpPr>
        <p:spPr>
          <a:xfrm>
            <a:off x="5855952" y="3344451"/>
            <a:ext cx="2947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Categorical Features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C973D7-4E61-0F06-F0E6-B2CC55E83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093" y="4050666"/>
            <a:ext cx="7315200" cy="133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0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&#10;&#10;Description automatically generated">
            <a:extLst>
              <a:ext uri="{FF2B5EF4-FFF2-40B4-BE49-F238E27FC236}">
                <a16:creationId xmlns:a16="http://schemas.microsoft.com/office/drawing/2014/main" id="{20C50448-E4C1-23A7-8D50-AC9071C6C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61" y="1574826"/>
            <a:ext cx="5702515" cy="4452348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2CA55F9-7927-EB02-2C53-AAAC84137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82105"/>
            <a:ext cx="5943600" cy="2637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CD8AFD-CC56-8199-1753-2103AC86079C}"/>
              </a:ext>
            </a:extLst>
          </p:cNvPr>
          <p:cNvSpPr txBox="1"/>
          <p:nvPr/>
        </p:nvSpPr>
        <p:spPr>
          <a:xfrm>
            <a:off x="4542503" y="403123"/>
            <a:ext cx="3578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Distribution &amp;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797429255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250</TotalTime>
  <Words>549</Words>
  <Application>Microsoft Office PowerPoint</Application>
  <PresentationFormat>Widescreen</PresentationFormat>
  <Paragraphs>117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Calibri Light</vt:lpstr>
      <vt:lpstr>Corbel</vt:lpstr>
      <vt:lpstr>Tw Cen MT</vt:lpstr>
      <vt:lpstr>Tw Cen MT Condensed</vt:lpstr>
      <vt:lpstr>Wingdings 2</vt:lpstr>
      <vt:lpstr>Wingdings 3</vt:lpstr>
      <vt:lpstr>Frame</vt:lpstr>
      <vt:lpstr>Office 2013 - 2022 Theme</vt:lpstr>
      <vt:lpstr>Integral</vt:lpstr>
      <vt:lpstr>Transactions Card Fraud Analysis</vt:lpstr>
      <vt:lpstr>Introduction</vt:lpstr>
      <vt:lpstr>Dataset Overview (1)</vt:lpstr>
      <vt:lpstr>Dataset Overview (2)</vt:lpstr>
      <vt:lpstr>Dataset Overview (3)</vt:lpstr>
      <vt:lpstr>Dataset Overview (4)</vt:lpstr>
      <vt:lpstr>Data Processing</vt:lpstr>
      <vt:lpstr>Data 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Scaling  &amp; Encoding</vt:lpstr>
      <vt:lpstr>Algorithm Selection &amp; Data Splitting</vt:lpstr>
      <vt:lpstr>Criterion</vt:lpstr>
      <vt:lpstr>Model Training &amp; testing (1)</vt:lpstr>
      <vt:lpstr>Model Training &amp; testing (2)</vt:lpstr>
      <vt:lpstr>Ensembled model</vt:lpstr>
      <vt:lpstr>Confusion Matrix</vt:lpstr>
      <vt:lpstr>Important features for the model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Transactions Card Fraud Analysis</dc:title>
  <dc:creator>HUSSEIN YUSEF AL QADHIE</dc:creator>
  <cp:lastModifiedBy>HUSSEIN YUSEF AL QADHIE</cp:lastModifiedBy>
  <cp:revision>3</cp:revision>
  <dcterms:created xsi:type="dcterms:W3CDTF">2024-11-17T11:24:02Z</dcterms:created>
  <dcterms:modified xsi:type="dcterms:W3CDTF">2024-11-18T04:54:26Z</dcterms:modified>
</cp:coreProperties>
</file>