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91" r:id="rId5"/>
    <p:sldId id="419" r:id="rId6"/>
    <p:sldId id="408" r:id="rId7"/>
    <p:sldId id="397" r:id="rId8"/>
    <p:sldId id="403" r:id="rId9"/>
    <p:sldId id="404" r:id="rId10"/>
    <p:sldId id="412" r:id="rId11"/>
    <p:sldId id="413" r:id="rId12"/>
    <p:sldId id="414" r:id="rId13"/>
    <p:sldId id="416" r:id="rId14"/>
    <p:sldId id="417" r:id="rId15"/>
    <p:sldId id="418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DD43-616F-A75D-03DB-DFF816765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00363-AA47-9A19-EFE7-F3CCD7381A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93595-BD76-0DA2-A301-6E5457D64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20A8-941F-63F6-2DBD-492D060B2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5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C828-1FF6-0857-31D3-29D0C967A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0D45E-2FD4-4129-DA35-00779AA3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D98E0-D6F5-EDB8-2AC0-7F8E3B3BF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A3F01-C56F-C452-E0AE-A29F46CC7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5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CF8E9-2EA2-A307-045E-19DB63B8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E0E22-4D0D-661F-FC5B-0AA6CD9F1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A5551-7119-2115-8733-A55B5A13A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6A93D-9AAF-12BE-E7FD-24EA83CFC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64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B63A6-FAC6-8F1F-E2F8-36CA0583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50052-D411-085A-9976-D32C154FD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FAF8A-307D-2982-EF09-6CBDA7652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72442-0F6E-AD2D-0345-DBA26680C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0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D469-08B4-BE8B-118C-7CC8B190C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4FE61-66F3-B63A-2A30-481FC6C74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0F5105-C9AA-C944-83A4-ABD1EFDD1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0AF5-375F-0A15-C732-BB45F492E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" y="2873829"/>
            <a:ext cx="9784080" cy="9274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European Soccer Database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15537" y="4707323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b="1" dirty="0"/>
              <a:t> </a:t>
            </a:r>
            <a:r>
              <a:rPr lang="en-US" sz="2400" b="1" dirty="0"/>
              <a:t>Yousef </a:t>
            </a:r>
            <a:r>
              <a:rPr lang="en-US" sz="2400" b="1" dirty="0" err="1"/>
              <a:t>Buali</a:t>
            </a:r>
            <a:r>
              <a:rPr lang="en-US" sz="2400" b="1" dirty="0"/>
              <a:t> 202025400</a:t>
            </a:r>
          </a:p>
          <a:p>
            <a:r>
              <a:rPr lang="en-US" sz="2400" b="1" dirty="0"/>
              <a:t> Mohammed </a:t>
            </a:r>
            <a:r>
              <a:rPr lang="en-US" sz="2400" b="1" dirty="0" err="1"/>
              <a:t>Alnasser</a:t>
            </a:r>
            <a:r>
              <a:rPr lang="en-US" sz="2400" b="1" dirty="0"/>
              <a:t> 202034520</a:t>
            </a:r>
          </a:p>
          <a:p>
            <a:r>
              <a:rPr lang="en-US" sz="2400" b="1" dirty="0"/>
              <a:t> Ali Al-Haddad 202170070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Modeling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Classification Problem with (</a:t>
            </a:r>
            <a:r>
              <a:rPr lang="en-US" dirty="0" err="1"/>
              <a:t>Winner_encoded</a:t>
            </a:r>
            <a:r>
              <a:rPr lang="en-US" dirty="0"/>
              <a:t>) Class</a:t>
            </a:r>
          </a:p>
          <a:p>
            <a:r>
              <a:rPr lang="en-US" dirty="0"/>
              <a:t>Data split to 80% for training &amp; 20% for testing</a:t>
            </a:r>
          </a:p>
          <a:p>
            <a:r>
              <a:rPr lang="en-US" dirty="0"/>
              <a:t>Random Forest, Gradient Boosting, SVM, and Neural Network</a:t>
            </a:r>
          </a:p>
          <a:p>
            <a:r>
              <a:rPr lang="en-US" dirty="0"/>
              <a:t>Best Performance is SVM, with an accuracy of 49.8%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3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2032-9672-3181-2602-76C9B110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9CA-9684-1716-9CCC-9097142E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Performance Validation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0338-501C-CBC9-D273-F82E2D3C57E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3544503" cy="3597470"/>
          </a:xfrm>
        </p:spPr>
        <p:txBody>
          <a:bodyPr/>
          <a:lstStyle/>
          <a:p>
            <a:r>
              <a:rPr lang="en-US" sz="3200" b="1" dirty="0"/>
              <a:t>Real Match Data </a:t>
            </a:r>
          </a:p>
          <a:p>
            <a:pPr lvl="1"/>
            <a:r>
              <a:rPr lang="en-US" dirty="0"/>
              <a:t>Real Capture Result </a:t>
            </a:r>
          </a:p>
          <a:p>
            <a:pPr lvl="1"/>
            <a:r>
              <a:rPr lang="en-US" dirty="0"/>
              <a:t>Dynamic Factor </a:t>
            </a:r>
          </a:p>
          <a:p>
            <a:pPr lvl="1"/>
            <a:r>
              <a:rPr lang="en-US" dirty="0"/>
              <a:t>Reliable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55BC-AF1F-418C-3AF0-501F8512E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88800" y="2676525"/>
            <a:ext cx="4490827" cy="3597470"/>
          </a:xfrm>
        </p:spPr>
        <p:txBody>
          <a:bodyPr/>
          <a:lstStyle/>
          <a:p>
            <a:r>
              <a:rPr lang="en-US" sz="3200" b="1" dirty="0"/>
              <a:t>Artificial Team Attributes </a:t>
            </a:r>
          </a:p>
          <a:p>
            <a:pPr lvl="1"/>
            <a:r>
              <a:rPr lang="en-US" dirty="0"/>
              <a:t>EA Sport’ FIFA </a:t>
            </a:r>
          </a:p>
          <a:p>
            <a:pPr lvl="1"/>
            <a:r>
              <a:rPr lang="en-US" dirty="0"/>
              <a:t>Aggregated Characteristics </a:t>
            </a:r>
          </a:p>
          <a:p>
            <a:pPr lvl="1"/>
            <a:r>
              <a:rPr lang="en-US" dirty="0"/>
              <a:t>Bais Data &amp; unreliability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84D0CD-6B8D-8CEB-5407-2EE490301834}"/>
              </a:ext>
            </a:extLst>
          </p:cNvPr>
          <p:cNvSpPr txBox="1">
            <a:spLocks/>
          </p:cNvSpPr>
          <p:nvPr/>
        </p:nvSpPr>
        <p:spPr>
          <a:xfrm>
            <a:off x="4792262" y="2676525"/>
            <a:ext cx="1543138" cy="119764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accent5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9219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3F8D-CDA4-25A3-E652-B73DB542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BB3C-31BF-1CC5-9D02-07E0BA14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Deep Understanding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6160-C3AE-ED1E-C21D-2937BAD632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r>
              <a:rPr lang="en-US" dirty="0"/>
              <a:t>Most Important Features:</a:t>
            </a:r>
          </a:p>
          <a:p>
            <a:pPr lvl="1"/>
            <a:r>
              <a:rPr lang="en-US" dirty="0" err="1"/>
              <a:t>home_chanceCreationShooting</a:t>
            </a:r>
            <a:r>
              <a:rPr lang="en-US" dirty="0"/>
              <a:t> </a:t>
            </a:r>
          </a:p>
          <a:p>
            <a:r>
              <a:rPr lang="en-US" dirty="0"/>
              <a:t>▪   </a:t>
            </a:r>
            <a:r>
              <a:rPr lang="en-US" dirty="0" err="1"/>
              <a:t>home_buildUpPlayPassing</a:t>
            </a:r>
            <a:r>
              <a:rPr lang="en-US" dirty="0"/>
              <a:t> </a:t>
            </a:r>
          </a:p>
          <a:p>
            <a:r>
              <a:rPr lang="en-US" dirty="0"/>
              <a:t>▪   </a:t>
            </a:r>
            <a:r>
              <a:rPr lang="en-US" dirty="0" err="1"/>
              <a:t>away_defencePressure</a:t>
            </a:r>
            <a:r>
              <a:rPr lang="en-US" dirty="0"/>
              <a:t> </a:t>
            </a:r>
          </a:p>
          <a:p>
            <a:r>
              <a:rPr lang="en-US" dirty="0"/>
              <a:t>▪    </a:t>
            </a:r>
            <a:r>
              <a:rPr lang="en-US" dirty="0" err="1"/>
              <a:t>home_defenceAggression</a:t>
            </a:r>
            <a:r>
              <a:rPr lang="en-US" dirty="0"/>
              <a:t>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9027A-AD43-B8B2-F819-C77E6312D9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Across Features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Models trained only on offensive features outperformed those with defensive features, achieving higher accuracy (~48% vs. ~42% on validation sets).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8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Understanding and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0325" y="2674583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dirty="0"/>
              <a:t>How big the data</a:t>
            </a:r>
          </a:p>
          <a:p>
            <a:r>
              <a:rPr lang="en-US" sz="3200" dirty="0"/>
              <a:t>Missing data and duplicates</a:t>
            </a:r>
          </a:p>
          <a:p>
            <a:r>
              <a:rPr lang="en-US" sz="3200" dirty="0"/>
              <a:t>Outlier and relationship </a:t>
            </a:r>
          </a:p>
          <a:p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0F3259-C0F9-6D12-847C-CADCFB41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232774" y="0"/>
            <a:ext cx="2959226" cy="2959226"/>
            <a:chOff x="0" y="12289"/>
            <a:chExt cx="3550" cy="3551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A1FFCD81-A84D-2675-178C-7FA9AFE1B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856C920E-AA64-D7FF-2BFA-882246055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90F35629-89B0-C601-A8C6-C482A0EC7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81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big is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3495675"/>
            <a:ext cx="11250427" cy="35974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number of row exceed 19300 (post data handling)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files contain either duplicates or missing values except one file “league”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Glimpse on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FD2A0-67E5-6DDC-D32B-881D4335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15" y="2676525"/>
            <a:ext cx="4582765" cy="3597470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F9D77B-0D5E-EEC0-0AF4-06B871291CD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7620000" y="2924930"/>
            <a:ext cx="3946525" cy="3100465"/>
          </a:xfr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40" y="391140"/>
            <a:ext cx="10972800" cy="694423"/>
          </a:xfrm>
        </p:spPr>
        <p:txBody>
          <a:bodyPr/>
          <a:lstStyle/>
          <a:p>
            <a:r>
              <a:rPr lang="en-US" sz="3600" dirty="0"/>
              <a:t>Correlation Analysis </a:t>
            </a:r>
          </a:p>
        </p:txBody>
      </p:sp>
      <p:pic>
        <p:nvPicPr>
          <p:cNvPr id="7" name="Picture 6" descr="A graph with numbers and a red line&#10;&#10;Description automatically generated with medium confidence">
            <a:extLst>
              <a:ext uri="{FF2B5EF4-FFF2-40B4-BE49-F238E27FC236}">
                <a16:creationId xmlns:a16="http://schemas.microsoft.com/office/drawing/2014/main" id="{2C6A4109-06D3-1547-D048-9ACAF630A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" y="1298272"/>
            <a:ext cx="11318533" cy="55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3600" dirty="0"/>
              <a:t>Handling Missing &amp; Unnecessary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676525"/>
            <a:ext cx="6342273" cy="35974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Handle </a:t>
            </a:r>
            <a:r>
              <a:rPr lang="en-US" sz="2000" b="1" dirty="0"/>
              <a:t>unnecessary Data :</a:t>
            </a:r>
          </a:p>
          <a:p>
            <a:pPr marL="402336" lvl="1" indent="0">
              <a:buNone/>
            </a:pPr>
            <a:endParaRPr lang="en-US" b="1" dirty="0"/>
          </a:p>
          <a:p>
            <a:pPr lvl="1"/>
            <a:r>
              <a:rPr lang="en-US" dirty="0"/>
              <a:t>Dropped Columns that are not useful : </a:t>
            </a:r>
            <a:r>
              <a:rPr lang="en-US" dirty="0" err="1"/>
              <a:t>home_team_name</a:t>
            </a:r>
            <a:r>
              <a:rPr lang="en-US" dirty="0"/>
              <a:t> , </a:t>
            </a:r>
            <a:r>
              <a:rPr lang="en-US" dirty="0" err="1"/>
              <a:t>country_id</a:t>
            </a:r>
            <a:r>
              <a:rPr lang="en-US" dirty="0"/>
              <a:t> and </a:t>
            </a:r>
            <a:r>
              <a:rPr lang="en-US" dirty="0" err="1"/>
              <a:t>league_id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55F268-960D-1C58-E977-6C897D770DFA}"/>
              </a:ext>
            </a:extLst>
          </p:cNvPr>
          <p:cNvSpPr txBox="1">
            <a:spLocks/>
          </p:cNvSpPr>
          <p:nvPr/>
        </p:nvSpPr>
        <p:spPr>
          <a:xfrm>
            <a:off x="5783283" y="2676525"/>
            <a:ext cx="6139117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Handle Missing Values : </a:t>
            </a:r>
          </a:p>
          <a:p>
            <a:pPr marL="402336" lvl="1" indent="0">
              <a:buNone/>
            </a:pPr>
            <a:endParaRPr lang="en-US" b="1" dirty="0"/>
          </a:p>
          <a:p>
            <a:pPr lvl="1"/>
            <a:r>
              <a:rPr lang="en-US" dirty="0"/>
              <a:t>Filling them with the Mean of the respective column.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9AF40-B775-E531-6805-3DC52CF2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918" y="4034157"/>
            <a:ext cx="6533235" cy="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4741E-2E29-3B71-0172-E4713AC7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4711721"/>
            <a:ext cx="5925193" cy="10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2B76-9A2F-AFCC-AD15-AAB83C9E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8241-4079-A6BD-E1C4-FADE46EA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62C0-3056-FB39-F31B-83BFA84D91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4380" y="2676525"/>
            <a:ext cx="4571999" cy="359747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900" b="1" dirty="0"/>
              <a:t>Encoding the 'winner' Column: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900" dirty="0"/>
          </a:p>
          <a:p>
            <a:pPr marL="745236" lvl="1" indent="-342900"/>
            <a:r>
              <a:rPr lang="en-US" sz="1900" dirty="0"/>
              <a:t>Compares the goals scored by the home and away teams to determine the match outcome. </a:t>
            </a:r>
          </a:p>
          <a:p>
            <a:pPr marL="745236" lvl="1" indent="-342900"/>
            <a:endParaRPr lang="en-US" sz="1900" dirty="0"/>
          </a:p>
          <a:p>
            <a:pPr marL="745236" lvl="1" indent="-342900"/>
            <a:r>
              <a:rPr lang="en-US" sz="1900" dirty="0"/>
              <a:t>The categorical variable ('winner' - home win, away win, draw) is encoded as numerical labels (1, -1, 0).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FD06B-6238-53BB-E57D-BBB93389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28" y="2049737"/>
            <a:ext cx="7033598" cy="3035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31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67E1-C07D-D58B-7AC2-794B04B2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22A-9FE8-7E58-1FE7-BE953027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3600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348F-DB8D-7055-0023-BD6E1D9ED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10294150" cy="359747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Feature Scaling: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StandardScaler</a:t>
            </a:r>
            <a:r>
              <a:rPr lang="en-US" dirty="0"/>
              <a:t> to normalize the numeric features.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80A774-1340-6299-D6F3-B7ACC32EDC7B}"/>
              </a:ext>
            </a:extLst>
          </p:cNvPr>
          <p:cNvSpPr txBox="1">
            <a:spLocks/>
          </p:cNvSpPr>
          <p:nvPr/>
        </p:nvSpPr>
        <p:spPr>
          <a:xfrm>
            <a:off x="6175650" y="2676525"/>
            <a:ext cx="5746750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3C963-5FBC-2364-9777-65368EA8A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8" y="4156364"/>
            <a:ext cx="8784894" cy="9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B07F3-EB8B-9022-2CBC-86A94BE58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191B-66CF-C2D0-8312-84A3705E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3600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341C-EA64-9453-E738-ED84C2121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601" y="2348721"/>
            <a:ext cx="5680015" cy="406395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Selecting Needed Features: </a:t>
            </a:r>
          </a:p>
          <a:p>
            <a:pPr lvl="1"/>
            <a:r>
              <a:rPr lang="en-US" dirty="0"/>
              <a:t>such as team attributes, and match results.</a:t>
            </a:r>
          </a:p>
          <a:p>
            <a:pPr marL="402336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Combining Features : </a:t>
            </a:r>
          </a:p>
          <a:p>
            <a:pPr lvl="1"/>
            <a:r>
              <a:rPr lang="en-US" dirty="0"/>
              <a:t>Merges data from different files</a:t>
            </a:r>
          </a:p>
          <a:p>
            <a:pPr marL="402336" lvl="1" indent="0">
              <a:buNone/>
            </a:pPr>
            <a:r>
              <a:rPr lang="en-US" dirty="0"/>
              <a:t>into a single dataset. </a:t>
            </a:r>
          </a:p>
          <a:p>
            <a:pPr marL="402336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/>
              <a:t>Creating New Features: </a:t>
            </a:r>
          </a:p>
          <a:p>
            <a:pPr lvl="1"/>
            <a:r>
              <a:rPr lang="en-US" dirty="0"/>
              <a:t>Team performance metrics </a:t>
            </a:r>
          </a:p>
          <a:p>
            <a:pPr lvl="1"/>
            <a:r>
              <a:rPr lang="en-US" dirty="0"/>
              <a:t>Head-to-head performance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C0B734-CA3D-6165-76DF-F33E71260DF5}"/>
              </a:ext>
            </a:extLst>
          </p:cNvPr>
          <p:cNvSpPr txBox="1">
            <a:spLocks/>
          </p:cNvSpPr>
          <p:nvPr/>
        </p:nvSpPr>
        <p:spPr>
          <a:xfrm>
            <a:off x="6175650" y="2676525"/>
            <a:ext cx="5746750" cy="359747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08EB9-2718-8972-C18C-FA30C1C6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79" y="3173905"/>
            <a:ext cx="7611656" cy="15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699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{642458FA-0E72-4C61-BF56-289DAB951948}tf78853419_win32</Template>
  <TotalTime>131</TotalTime>
  <Words>375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 European Soccer Database</vt:lpstr>
      <vt:lpstr>Data Understanding and Exploration</vt:lpstr>
      <vt:lpstr>How big is the data?</vt:lpstr>
      <vt:lpstr>Glimpse on data</vt:lpstr>
      <vt:lpstr>Correlation Analysis </vt:lpstr>
      <vt:lpstr>Handling Missing &amp; Unnecessary Data</vt:lpstr>
      <vt:lpstr>  Encoding Categorical Variables</vt:lpstr>
      <vt:lpstr>Feature Scaling</vt:lpstr>
      <vt:lpstr>Feature Selection</vt:lpstr>
      <vt:lpstr>Modeling </vt:lpstr>
      <vt:lpstr>Performance Validation  </vt:lpstr>
      <vt:lpstr>Deep Understanding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European Soccer Database</dc:title>
  <dc:creator>YOUSEF HESHAM BUALI</dc:creator>
  <cp:lastModifiedBy>محمد الناصر</cp:lastModifiedBy>
  <cp:revision>8</cp:revision>
  <dcterms:created xsi:type="dcterms:W3CDTF">2024-11-19T15:26:02Z</dcterms:created>
  <dcterms:modified xsi:type="dcterms:W3CDTF">2024-11-20T07:24:18Z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