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9574-3653-2BAD-23ED-5C737C076B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9D9D7A-6C38-18CD-461B-7B80CA597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E8DD7A-5188-AC68-42DE-1FC116F4EE80}"/>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5" name="Footer Placeholder 4">
            <a:extLst>
              <a:ext uri="{FF2B5EF4-FFF2-40B4-BE49-F238E27FC236}">
                <a16:creationId xmlns:a16="http://schemas.microsoft.com/office/drawing/2014/main" id="{BF7DC1B3-A22A-6824-CED5-E067D9693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A438A0-A602-6A4D-1C8F-7E9517BE55AC}"/>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420439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44D7A-50D8-D2EC-8E48-2207A12B25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981464-D3F5-86ED-FA57-786F615490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9DFF3A-1E32-48BC-602C-1FF729687B44}"/>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5" name="Footer Placeholder 4">
            <a:extLst>
              <a:ext uri="{FF2B5EF4-FFF2-40B4-BE49-F238E27FC236}">
                <a16:creationId xmlns:a16="http://schemas.microsoft.com/office/drawing/2014/main" id="{8F3DB184-0FFF-C456-FDC6-17E717D31E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72824-7E1C-B9C3-C22B-315E39010DE3}"/>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266068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AC5B9-BE5D-C76D-2705-2C33BF0706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6AC8DC-11F1-7F52-6832-46F941D729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194D34-715B-FFCD-EBF4-4FD3F28E96E9}"/>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5" name="Footer Placeholder 4">
            <a:extLst>
              <a:ext uri="{FF2B5EF4-FFF2-40B4-BE49-F238E27FC236}">
                <a16:creationId xmlns:a16="http://schemas.microsoft.com/office/drawing/2014/main" id="{5A9719F8-F682-4ED9-FF82-56556F391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C7376-451A-18B2-454E-81EBCBEA77C2}"/>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358593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AA54-A31B-5523-955B-9BF9C35CF3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8F1B05-8719-EB24-CF59-55D73EEA7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496E72-C303-5FB5-DBD4-7799EDDE7AF9}"/>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5" name="Footer Placeholder 4">
            <a:extLst>
              <a:ext uri="{FF2B5EF4-FFF2-40B4-BE49-F238E27FC236}">
                <a16:creationId xmlns:a16="http://schemas.microsoft.com/office/drawing/2014/main" id="{EFE20360-F9DA-2A83-AF58-9BE701908C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DD8BF9-45AA-1431-A7AA-4D7E7DF686C2}"/>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339724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0960-E671-40A8-D48F-5248054214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8DE3FA-21D2-0B72-F2C5-67E531A66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FD6BBC-90EC-E840-27E3-ADED76F77655}"/>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5" name="Footer Placeholder 4">
            <a:extLst>
              <a:ext uri="{FF2B5EF4-FFF2-40B4-BE49-F238E27FC236}">
                <a16:creationId xmlns:a16="http://schemas.microsoft.com/office/drawing/2014/main" id="{37649A5F-D125-62CB-1CA8-350ECC1858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32D06B-D111-67BA-6A3B-14119F29D404}"/>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242035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E1C2-BD2C-B813-F212-3A2D82DAAA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A1EC0A-DFD8-CFF1-D14C-13F038FAE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FE76B5-0722-D296-96A2-2169B16108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56AB7C-7C9C-9AF5-2C2C-CDD0F0A8BE60}"/>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6" name="Footer Placeholder 5">
            <a:extLst>
              <a:ext uri="{FF2B5EF4-FFF2-40B4-BE49-F238E27FC236}">
                <a16:creationId xmlns:a16="http://schemas.microsoft.com/office/drawing/2014/main" id="{A9304557-07EE-6856-CCF3-85244D86CD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9A6690-E916-AC2C-FF98-56BD68CAAF32}"/>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92076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B5E9-5E41-74F1-37C7-9E07CAB014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FBFDB-42E1-0ECD-8D4B-DD0FF77EB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C0249D-8D98-6117-E2E4-A67446675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89E19C-90D2-E8C3-6D86-1D4048B45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027A08-D15C-3C72-68E1-DB901F4517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B3A66F-D8AF-F92F-62E2-21436E138614}"/>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8" name="Footer Placeholder 7">
            <a:extLst>
              <a:ext uri="{FF2B5EF4-FFF2-40B4-BE49-F238E27FC236}">
                <a16:creationId xmlns:a16="http://schemas.microsoft.com/office/drawing/2014/main" id="{8DBF2B33-44DD-2B49-5F41-2F11E0A73A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EFEFE9-1F37-5B1C-029E-41346E1B2574}"/>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342320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5101-7F04-3DB8-5FC5-5E3B54D466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483C27-D8B7-5919-0368-24B24DD1E455}"/>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4" name="Footer Placeholder 3">
            <a:extLst>
              <a:ext uri="{FF2B5EF4-FFF2-40B4-BE49-F238E27FC236}">
                <a16:creationId xmlns:a16="http://schemas.microsoft.com/office/drawing/2014/main" id="{FBEF8A99-CE9D-83A4-C5BD-32EFCBA900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1D3E3D-1438-65F4-FA2C-9DF11AED5D75}"/>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49760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DDCFC8-CA89-18BA-E5E0-43CDF0801CB9}"/>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3" name="Footer Placeholder 2">
            <a:extLst>
              <a:ext uri="{FF2B5EF4-FFF2-40B4-BE49-F238E27FC236}">
                <a16:creationId xmlns:a16="http://schemas.microsoft.com/office/drawing/2014/main" id="{0C2C4247-6E63-F5C5-DC5B-0E14E78635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D20D7A-15EB-1DFF-E012-30B6AE85584C}"/>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245822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1546-AD2C-F29A-F677-50A03A7214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F8F266-DF2D-8A6A-237D-F57BF430AF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AD48A6-97B0-3278-0667-B4E8E7C9F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68463-F8A4-3463-EA0D-1072064D7F7D}"/>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6" name="Footer Placeholder 5">
            <a:extLst>
              <a:ext uri="{FF2B5EF4-FFF2-40B4-BE49-F238E27FC236}">
                <a16:creationId xmlns:a16="http://schemas.microsoft.com/office/drawing/2014/main" id="{CB73C444-7C35-6DF6-8A59-B96628C0E8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F7EE39-F4FE-3925-3C10-05617F6E821D}"/>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192312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1BA8-3282-829D-1F44-6B0612004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8DE922-B3FE-7CC8-2DF1-A19ECDE2D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1BBACF-3415-E562-83EF-37A9A4B40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B3A15-FAB2-E439-9F83-A8238FC54C35}"/>
              </a:ext>
            </a:extLst>
          </p:cNvPr>
          <p:cNvSpPr>
            <a:spLocks noGrp="1"/>
          </p:cNvSpPr>
          <p:nvPr>
            <p:ph type="dt" sz="half" idx="10"/>
          </p:nvPr>
        </p:nvSpPr>
        <p:spPr/>
        <p:txBody>
          <a:bodyPr/>
          <a:lstStyle/>
          <a:p>
            <a:fld id="{F148D6A8-5ED1-4041-8329-36C54ABF2507}" type="datetimeFigureOut">
              <a:rPr lang="en-IN" smtClean="0"/>
              <a:t>04-10-2023</a:t>
            </a:fld>
            <a:endParaRPr lang="en-IN"/>
          </a:p>
        </p:txBody>
      </p:sp>
      <p:sp>
        <p:nvSpPr>
          <p:cNvPr id="6" name="Footer Placeholder 5">
            <a:extLst>
              <a:ext uri="{FF2B5EF4-FFF2-40B4-BE49-F238E27FC236}">
                <a16:creationId xmlns:a16="http://schemas.microsoft.com/office/drawing/2014/main" id="{8661F6B7-D697-C822-1823-13B73B454D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F969CF-43CC-8E22-6881-558D1648A67C}"/>
              </a:ext>
            </a:extLst>
          </p:cNvPr>
          <p:cNvSpPr>
            <a:spLocks noGrp="1"/>
          </p:cNvSpPr>
          <p:nvPr>
            <p:ph type="sldNum" sz="quarter" idx="12"/>
          </p:nvPr>
        </p:nvSpPr>
        <p:spPr/>
        <p:txBody>
          <a:bodyPr/>
          <a:lstStyle/>
          <a:p>
            <a:fld id="{5D9063EB-5353-432F-A8F0-A46786ED60FA}" type="slidenum">
              <a:rPr lang="en-IN" smtClean="0"/>
              <a:t>‹#›</a:t>
            </a:fld>
            <a:endParaRPr lang="en-IN"/>
          </a:p>
        </p:txBody>
      </p:sp>
    </p:spTree>
    <p:extLst>
      <p:ext uri="{BB962C8B-B14F-4D97-AF65-F5344CB8AC3E}">
        <p14:creationId xmlns:p14="http://schemas.microsoft.com/office/powerpoint/2010/main" val="205257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988171-D920-C2F7-E87C-1769DA33F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3BB45-FB4E-AF46-DA3E-2ED51CBAE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1A59C-A3CE-0C22-3D39-B6474F1ED7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8D6A8-5ED1-4041-8329-36C54ABF2507}" type="datetimeFigureOut">
              <a:rPr lang="en-IN" smtClean="0"/>
              <a:t>04-10-2023</a:t>
            </a:fld>
            <a:endParaRPr lang="en-IN"/>
          </a:p>
        </p:txBody>
      </p:sp>
      <p:sp>
        <p:nvSpPr>
          <p:cNvPr id="5" name="Footer Placeholder 4">
            <a:extLst>
              <a:ext uri="{FF2B5EF4-FFF2-40B4-BE49-F238E27FC236}">
                <a16:creationId xmlns:a16="http://schemas.microsoft.com/office/drawing/2014/main" id="{F90B0005-6BD2-0606-D09E-AA57C4228C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589861-14E9-A978-F994-EFE0F7817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063EB-5353-432F-A8F0-A46786ED60FA}" type="slidenum">
              <a:rPr lang="en-IN" smtClean="0"/>
              <a:t>‹#›</a:t>
            </a:fld>
            <a:endParaRPr lang="en-IN"/>
          </a:p>
        </p:txBody>
      </p:sp>
    </p:spTree>
    <p:extLst>
      <p:ext uri="{BB962C8B-B14F-4D97-AF65-F5344CB8AC3E}">
        <p14:creationId xmlns:p14="http://schemas.microsoft.com/office/powerpoint/2010/main" val="2942061242"/>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3273DD91-75D2-CBD2-14B1-3C39BC7499A4}"/>
              </a:ext>
            </a:extLst>
          </p:cNvPr>
          <p:cNvSpPr/>
          <p:nvPr/>
        </p:nvSpPr>
        <p:spPr>
          <a:xfrm>
            <a:off x="4418087" y="1268970"/>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IN" sz="3600" kern="1200"/>
          </a:p>
        </p:txBody>
      </p:sp>
      <p:sp>
        <p:nvSpPr>
          <p:cNvPr id="9" name="Freeform: Shape 8">
            <a:extLst>
              <a:ext uri="{FF2B5EF4-FFF2-40B4-BE49-F238E27FC236}">
                <a16:creationId xmlns:a16="http://schemas.microsoft.com/office/drawing/2014/main" id="{0C798DCA-867C-C478-469F-D69726B6D110}"/>
              </a:ext>
            </a:extLst>
          </p:cNvPr>
          <p:cNvSpPr/>
          <p:nvPr/>
        </p:nvSpPr>
        <p:spPr>
          <a:xfrm>
            <a:off x="-1019815" y="2678926"/>
            <a:ext cx="2169318" cy="1205177"/>
          </a:xfrm>
          <a:custGeom>
            <a:avLst/>
            <a:gdLst>
              <a:gd name="connsiteX0" fmla="*/ 0 w 2169318"/>
              <a:gd name="connsiteY0" fmla="*/ 0 h 1205177"/>
              <a:gd name="connsiteX1" fmla="*/ 2169318 w 2169318"/>
              <a:gd name="connsiteY1" fmla="*/ 0 h 1205177"/>
              <a:gd name="connsiteX2" fmla="*/ 2169318 w 2169318"/>
              <a:gd name="connsiteY2" fmla="*/ 1205177 h 1205177"/>
              <a:gd name="connsiteX3" fmla="*/ 0 w 2169318"/>
              <a:gd name="connsiteY3" fmla="*/ 1205177 h 1205177"/>
              <a:gd name="connsiteX4" fmla="*/ 0 w 2169318"/>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318" h="1205177">
                <a:moveTo>
                  <a:pt x="0" y="0"/>
                </a:moveTo>
                <a:lnTo>
                  <a:pt x="2169318" y="0"/>
                </a:lnTo>
                <a:lnTo>
                  <a:pt x="2169318"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0" lvl="0" indent="0" algn="r" defTabSz="1600200">
              <a:lnSpc>
                <a:spcPct val="90000"/>
              </a:lnSpc>
              <a:spcBef>
                <a:spcPct val="0"/>
              </a:spcBef>
              <a:spcAft>
                <a:spcPct val="35000"/>
              </a:spcAft>
              <a:buNone/>
            </a:pPr>
            <a:endParaRPr lang="en-IN" sz="3600" kern="1200"/>
          </a:p>
        </p:txBody>
      </p:sp>
      <p:sp>
        <p:nvSpPr>
          <p:cNvPr id="12" name="Freeform: Shape 11">
            <a:extLst>
              <a:ext uri="{FF2B5EF4-FFF2-40B4-BE49-F238E27FC236}">
                <a16:creationId xmlns:a16="http://schemas.microsoft.com/office/drawing/2014/main" id="{7BAB7172-DD7C-9D18-B1C5-E61B213D9EB3}"/>
              </a:ext>
            </a:extLst>
          </p:cNvPr>
          <p:cNvSpPr/>
          <p:nvPr/>
        </p:nvSpPr>
        <p:spPr>
          <a:xfrm>
            <a:off x="3969618" y="4383850"/>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IN" sz="3600" kern="1200"/>
          </a:p>
        </p:txBody>
      </p:sp>
      <p:sp>
        <p:nvSpPr>
          <p:cNvPr id="39" name="Freeform: Shape 38">
            <a:extLst>
              <a:ext uri="{FF2B5EF4-FFF2-40B4-BE49-F238E27FC236}">
                <a16:creationId xmlns:a16="http://schemas.microsoft.com/office/drawing/2014/main" id="{284D34B1-3F61-DF6A-0ABC-7C3C91590106}"/>
              </a:ext>
            </a:extLst>
          </p:cNvPr>
          <p:cNvSpPr/>
          <p:nvPr/>
        </p:nvSpPr>
        <p:spPr>
          <a:xfrm>
            <a:off x="281777" y="572277"/>
            <a:ext cx="5929469" cy="6044833"/>
          </a:xfrm>
          <a:custGeom>
            <a:avLst/>
            <a:gdLst>
              <a:gd name="connsiteX0" fmla="*/ 2761059 w 4585470"/>
              <a:gd name="connsiteY0" fmla="*/ 3409847 h 5418475"/>
              <a:gd name="connsiteX1" fmla="*/ 2766370 w 4585470"/>
              <a:gd name="connsiteY1" fmla="*/ 3412502 h 5418475"/>
              <a:gd name="connsiteX2" fmla="*/ 2771680 w 4585470"/>
              <a:gd name="connsiteY2" fmla="*/ 3409847 h 5418475"/>
              <a:gd name="connsiteX3" fmla="*/ 3645432 w 4585470"/>
              <a:gd name="connsiteY3" fmla="*/ 3846724 h 5418475"/>
              <a:gd name="connsiteX4" fmla="*/ 3645432 w 4585470"/>
              <a:gd name="connsiteY4" fmla="*/ 4981599 h 5418475"/>
              <a:gd name="connsiteX5" fmla="*/ 2771680 w 4585470"/>
              <a:gd name="connsiteY5" fmla="*/ 5418475 h 5418475"/>
              <a:gd name="connsiteX6" fmla="*/ 2766370 w 4585470"/>
              <a:gd name="connsiteY6" fmla="*/ 5415820 h 5418475"/>
              <a:gd name="connsiteX7" fmla="*/ 2761059 w 4585470"/>
              <a:gd name="connsiteY7" fmla="*/ 5418475 h 5418475"/>
              <a:gd name="connsiteX8" fmla="*/ 1887307 w 4585470"/>
              <a:gd name="connsiteY8" fmla="*/ 4981599 h 5418475"/>
              <a:gd name="connsiteX9" fmla="*/ 1887307 w 4585470"/>
              <a:gd name="connsiteY9" fmla="*/ 3846724 h 5418475"/>
              <a:gd name="connsiteX10" fmla="*/ 873753 w 4585470"/>
              <a:gd name="connsiteY10" fmla="*/ 3409847 h 5418475"/>
              <a:gd name="connsiteX11" fmla="*/ 1747505 w 4585470"/>
              <a:gd name="connsiteY11" fmla="*/ 3846724 h 5418475"/>
              <a:gd name="connsiteX12" fmla="*/ 1747505 w 4585470"/>
              <a:gd name="connsiteY12" fmla="*/ 4981599 h 5418475"/>
              <a:gd name="connsiteX13" fmla="*/ 873753 w 4585470"/>
              <a:gd name="connsiteY13" fmla="*/ 5418475 h 5418475"/>
              <a:gd name="connsiteX14" fmla="*/ 1 w 4585470"/>
              <a:gd name="connsiteY14" fmla="*/ 4981599 h 5418475"/>
              <a:gd name="connsiteX15" fmla="*/ 1 w 4585470"/>
              <a:gd name="connsiteY15" fmla="*/ 3846724 h 5418475"/>
              <a:gd name="connsiteX16" fmla="*/ 3701097 w 4585470"/>
              <a:gd name="connsiteY16" fmla="*/ 1704924 h 5418475"/>
              <a:gd name="connsiteX17" fmla="*/ 3706408 w 4585470"/>
              <a:gd name="connsiteY17" fmla="*/ 1707579 h 5418475"/>
              <a:gd name="connsiteX18" fmla="*/ 3711718 w 4585470"/>
              <a:gd name="connsiteY18" fmla="*/ 1704924 h 5418475"/>
              <a:gd name="connsiteX19" fmla="*/ 4585470 w 4585470"/>
              <a:gd name="connsiteY19" fmla="*/ 2141801 h 5418475"/>
              <a:gd name="connsiteX20" fmla="*/ 4585470 w 4585470"/>
              <a:gd name="connsiteY20" fmla="*/ 3276676 h 5418475"/>
              <a:gd name="connsiteX21" fmla="*/ 3711718 w 4585470"/>
              <a:gd name="connsiteY21" fmla="*/ 3713552 h 5418475"/>
              <a:gd name="connsiteX22" fmla="*/ 3706408 w 4585470"/>
              <a:gd name="connsiteY22" fmla="*/ 3710897 h 5418475"/>
              <a:gd name="connsiteX23" fmla="*/ 3701097 w 4585470"/>
              <a:gd name="connsiteY23" fmla="*/ 3713552 h 5418475"/>
              <a:gd name="connsiteX24" fmla="*/ 2827345 w 4585470"/>
              <a:gd name="connsiteY24" fmla="*/ 3276676 h 5418475"/>
              <a:gd name="connsiteX25" fmla="*/ 2827345 w 4585470"/>
              <a:gd name="connsiteY25" fmla="*/ 2141801 h 5418475"/>
              <a:gd name="connsiteX26" fmla="*/ 1813790 w 4585470"/>
              <a:gd name="connsiteY26" fmla="*/ 1704924 h 5418475"/>
              <a:gd name="connsiteX27" fmla="*/ 1825878 w 4585470"/>
              <a:gd name="connsiteY27" fmla="*/ 1710968 h 5418475"/>
              <a:gd name="connsiteX28" fmla="*/ 1837966 w 4585470"/>
              <a:gd name="connsiteY28" fmla="*/ 1704924 h 5418475"/>
              <a:gd name="connsiteX29" fmla="*/ 1843277 w 4585470"/>
              <a:gd name="connsiteY29" fmla="*/ 1707579 h 5418475"/>
              <a:gd name="connsiteX30" fmla="*/ 1848587 w 4585470"/>
              <a:gd name="connsiteY30" fmla="*/ 1704924 h 5418475"/>
              <a:gd name="connsiteX31" fmla="*/ 2722339 w 4585470"/>
              <a:gd name="connsiteY31" fmla="*/ 2141801 h 5418475"/>
              <a:gd name="connsiteX32" fmla="*/ 2722339 w 4585470"/>
              <a:gd name="connsiteY32" fmla="*/ 3276676 h 5418475"/>
              <a:gd name="connsiteX33" fmla="*/ 1848587 w 4585470"/>
              <a:gd name="connsiteY33" fmla="*/ 3713552 h 5418475"/>
              <a:gd name="connsiteX34" fmla="*/ 1843277 w 4585470"/>
              <a:gd name="connsiteY34" fmla="*/ 3710897 h 5418475"/>
              <a:gd name="connsiteX35" fmla="*/ 1837966 w 4585470"/>
              <a:gd name="connsiteY35" fmla="*/ 3713552 h 5418475"/>
              <a:gd name="connsiteX36" fmla="*/ 1825878 w 4585470"/>
              <a:gd name="connsiteY36" fmla="*/ 3707508 h 5418475"/>
              <a:gd name="connsiteX37" fmla="*/ 1813790 w 4585470"/>
              <a:gd name="connsiteY37" fmla="*/ 3713552 h 5418475"/>
              <a:gd name="connsiteX38" fmla="*/ 940038 w 4585470"/>
              <a:gd name="connsiteY38" fmla="*/ 3276676 h 5418475"/>
              <a:gd name="connsiteX39" fmla="*/ 940038 w 4585470"/>
              <a:gd name="connsiteY39" fmla="*/ 2141801 h 5418475"/>
              <a:gd name="connsiteX40" fmla="*/ 2785235 w 4585470"/>
              <a:gd name="connsiteY40" fmla="*/ 0 h 5418475"/>
              <a:gd name="connsiteX41" fmla="*/ 2790546 w 4585470"/>
              <a:gd name="connsiteY41" fmla="*/ 2656 h 5418475"/>
              <a:gd name="connsiteX42" fmla="*/ 2795856 w 4585470"/>
              <a:gd name="connsiteY42" fmla="*/ 1 h 5418475"/>
              <a:gd name="connsiteX43" fmla="*/ 3669608 w 4585470"/>
              <a:gd name="connsiteY43" fmla="*/ 436878 h 5418475"/>
              <a:gd name="connsiteX44" fmla="*/ 3669608 w 4585470"/>
              <a:gd name="connsiteY44" fmla="*/ 1571752 h 5418475"/>
              <a:gd name="connsiteX45" fmla="*/ 2795856 w 4585470"/>
              <a:gd name="connsiteY45" fmla="*/ 2008628 h 5418475"/>
              <a:gd name="connsiteX46" fmla="*/ 2790546 w 4585470"/>
              <a:gd name="connsiteY46" fmla="*/ 2005973 h 5418475"/>
              <a:gd name="connsiteX47" fmla="*/ 2785235 w 4585470"/>
              <a:gd name="connsiteY47" fmla="*/ 2008628 h 5418475"/>
              <a:gd name="connsiteX48" fmla="*/ 2773147 w 4585470"/>
              <a:gd name="connsiteY48" fmla="*/ 2002584 h 5418475"/>
              <a:gd name="connsiteX49" fmla="*/ 2761059 w 4585470"/>
              <a:gd name="connsiteY49" fmla="*/ 2008628 h 5418475"/>
              <a:gd name="connsiteX50" fmla="*/ 1887307 w 4585470"/>
              <a:gd name="connsiteY50" fmla="*/ 1571752 h 5418475"/>
              <a:gd name="connsiteX51" fmla="*/ 1887307 w 4585470"/>
              <a:gd name="connsiteY51" fmla="*/ 436878 h 5418475"/>
              <a:gd name="connsiteX52" fmla="*/ 2761059 w 4585470"/>
              <a:gd name="connsiteY52" fmla="*/ 1 h 5418475"/>
              <a:gd name="connsiteX53" fmla="*/ 2773147 w 4585470"/>
              <a:gd name="connsiteY53" fmla="*/ 6045 h 5418475"/>
              <a:gd name="connsiteX54" fmla="*/ 897928 w 4585470"/>
              <a:gd name="connsiteY54" fmla="*/ 0 h 5418475"/>
              <a:gd name="connsiteX55" fmla="*/ 903239 w 4585470"/>
              <a:gd name="connsiteY55" fmla="*/ 2656 h 5418475"/>
              <a:gd name="connsiteX56" fmla="*/ 908550 w 4585470"/>
              <a:gd name="connsiteY56" fmla="*/ 1 h 5418475"/>
              <a:gd name="connsiteX57" fmla="*/ 1782302 w 4585470"/>
              <a:gd name="connsiteY57" fmla="*/ 436878 h 5418475"/>
              <a:gd name="connsiteX58" fmla="*/ 1782302 w 4585470"/>
              <a:gd name="connsiteY58" fmla="*/ 1571752 h 5418475"/>
              <a:gd name="connsiteX59" fmla="*/ 908550 w 4585470"/>
              <a:gd name="connsiteY59" fmla="*/ 2008628 h 5418475"/>
              <a:gd name="connsiteX60" fmla="*/ 903239 w 4585470"/>
              <a:gd name="connsiteY60" fmla="*/ 2005973 h 5418475"/>
              <a:gd name="connsiteX61" fmla="*/ 897928 w 4585470"/>
              <a:gd name="connsiteY61" fmla="*/ 2008628 h 5418475"/>
              <a:gd name="connsiteX62" fmla="*/ 885841 w 4585470"/>
              <a:gd name="connsiteY62" fmla="*/ 2002584 h 5418475"/>
              <a:gd name="connsiteX63" fmla="*/ 873753 w 4585470"/>
              <a:gd name="connsiteY63" fmla="*/ 2008628 h 5418475"/>
              <a:gd name="connsiteX64" fmla="*/ 0 w 4585470"/>
              <a:gd name="connsiteY64" fmla="*/ 1571752 h 5418475"/>
              <a:gd name="connsiteX65" fmla="*/ 0 w 4585470"/>
              <a:gd name="connsiteY65" fmla="*/ 436878 h 5418475"/>
              <a:gd name="connsiteX66" fmla="*/ 873753 w 4585470"/>
              <a:gd name="connsiteY66" fmla="*/ 1 h 5418475"/>
              <a:gd name="connsiteX67" fmla="*/ 885840 w 4585470"/>
              <a:gd name="connsiteY67" fmla="*/ 6044 h 541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85470" h="5418475">
                <a:moveTo>
                  <a:pt x="2761059" y="3409847"/>
                </a:moveTo>
                <a:lnTo>
                  <a:pt x="2766370" y="3412502"/>
                </a:lnTo>
                <a:lnTo>
                  <a:pt x="2771680" y="3409847"/>
                </a:lnTo>
                <a:lnTo>
                  <a:pt x="3645432" y="3846724"/>
                </a:lnTo>
                <a:lnTo>
                  <a:pt x="3645432" y="4981599"/>
                </a:lnTo>
                <a:lnTo>
                  <a:pt x="2771680" y="5418475"/>
                </a:lnTo>
                <a:lnTo>
                  <a:pt x="2766370" y="5415820"/>
                </a:lnTo>
                <a:lnTo>
                  <a:pt x="2761059" y="5418475"/>
                </a:lnTo>
                <a:lnTo>
                  <a:pt x="1887307" y="4981599"/>
                </a:lnTo>
                <a:lnTo>
                  <a:pt x="1887307" y="3846724"/>
                </a:lnTo>
                <a:close/>
                <a:moveTo>
                  <a:pt x="873753" y="3409847"/>
                </a:moveTo>
                <a:lnTo>
                  <a:pt x="1747505" y="3846724"/>
                </a:lnTo>
                <a:lnTo>
                  <a:pt x="1747505" y="4981599"/>
                </a:lnTo>
                <a:lnTo>
                  <a:pt x="873753" y="5418475"/>
                </a:lnTo>
                <a:lnTo>
                  <a:pt x="1" y="4981599"/>
                </a:lnTo>
                <a:lnTo>
                  <a:pt x="1" y="3846724"/>
                </a:lnTo>
                <a:close/>
                <a:moveTo>
                  <a:pt x="3701097" y="1704924"/>
                </a:moveTo>
                <a:lnTo>
                  <a:pt x="3706408" y="1707579"/>
                </a:lnTo>
                <a:lnTo>
                  <a:pt x="3711718" y="1704924"/>
                </a:lnTo>
                <a:lnTo>
                  <a:pt x="4585470" y="2141801"/>
                </a:lnTo>
                <a:lnTo>
                  <a:pt x="4585470" y="3276676"/>
                </a:lnTo>
                <a:lnTo>
                  <a:pt x="3711718" y="3713552"/>
                </a:lnTo>
                <a:lnTo>
                  <a:pt x="3706408" y="3710897"/>
                </a:lnTo>
                <a:lnTo>
                  <a:pt x="3701097" y="3713552"/>
                </a:lnTo>
                <a:lnTo>
                  <a:pt x="2827345" y="3276676"/>
                </a:lnTo>
                <a:lnTo>
                  <a:pt x="2827345" y="2141801"/>
                </a:lnTo>
                <a:close/>
                <a:moveTo>
                  <a:pt x="1813790" y="1704924"/>
                </a:moveTo>
                <a:lnTo>
                  <a:pt x="1825878" y="1710968"/>
                </a:lnTo>
                <a:lnTo>
                  <a:pt x="1837966" y="1704924"/>
                </a:lnTo>
                <a:lnTo>
                  <a:pt x="1843277" y="1707579"/>
                </a:lnTo>
                <a:lnTo>
                  <a:pt x="1848587" y="1704924"/>
                </a:lnTo>
                <a:lnTo>
                  <a:pt x="2722339" y="2141801"/>
                </a:lnTo>
                <a:lnTo>
                  <a:pt x="2722339" y="3276676"/>
                </a:lnTo>
                <a:lnTo>
                  <a:pt x="1848587" y="3713552"/>
                </a:lnTo>
                <a:lnTo>
                  <a:pt x="1843277" y="3710897"/>
                </a:lnTo>
                <a:lnTo>
                  <a:pt x="1837966" y="3713552"/>
                </a:lnTo>
                <a:lnTo>
                  <a:pt x="1825878" y="3707508"/>
                </a:lnTo>
                <a:lnTo>
                  <a:pt x="1813790" y="3713552"/>
                </a:lnTo>
                <a:lnTo>
                  <a:pt x="940038" y="3276676"/>
                </a:lnTo>
                <a:lnTo>
                  <a:pt x="940038" y="2141801"/>
                </a:lnTo>
                <a:close/>
                <a:moveTo>
                  <a:pt x="2785235" y="0"/>
                </a:moveTo>
                <a:lnTo>
                  <a:pt x="2790546" y="2656"/>
                </a:lnTo>
                <a:lnTo>
                  <a:pt x="2795856" y="1"/>
                </a:lnTo>
                <a:lnTo>
                  <a:pt x="3669608" y="436878"/>
                </a:lnTo>
                <a:lnTo>
                  <a:pt x="3669608" y="1571752"/>
                </a:lnTo>
                <a:lnTo>
                  <a:pt x="2795856" y="2008628"/>
                </a:lnTo>
                <a:lnTo>
                  <a:pt x="2790546" y="2005973"/>
                </a:lnTo>
                <a:lnTo>
                  <a:pt x="2785235" y="2008628"/>
                </a:lnTo>
                <a:lnTo>
                  <a:pt x="2773147" y="2002584"/>
                </a:lnTo>
                <a:lnTo>
                  <a:pt x="2761059" y="2008628"/>
                </a:lnTo>
                <a:lnTo>
                  <a:pt x="1887307" y="1571752"/>
                </a:lnTo>
                <a:lnTo>
                  <a:pt x="1887307" y="436878"/>
                </a:lnTo>
                <a:lnTo>
                  <a:pt x="2761059" y="1"/>
                </a:lnTo>
                <a:lnTo>
                  <a:pt x="2773147" y="6045"/>
                </a:lnTo>
                <a:close/>
                <a:moveTo>
                  <a:pt x="897928" y="0"/>
                </a:moveTo>
                <a:lnTo>
                  <a:pt x="903239" y="2656"/>
                </a:lnTo>
                <a:lnTo>
                  <a:pt x="908550" y="1"/>
                </a:lnTo>
                <a:lnTo>
                  <a:pt x="1782302" y="436878"/>
                </a:lnTo>
                <a:lnTo>
                  <a:pt x="1782302" y="1571752"/>
                </a:lnTo>
                <a:lnTo>
                  <a:pt x="908550" y="2008628"/>
                </a:lnTo>
                <a:lnTo>
                  <a:pt x="903239" y="2005973"/>
                </a:lnTo>
                <a:lnTo>
                  <a:pt x="897928" y="2008628"/>
                </a:lnTo>
                <a:lnTo>
                  <a:pt x="885841" y="2002584"/>
                </a:lnTo>
                <a:lnTo>
                  <a:pt x="873753" y="2008628"/>
                </a:lnTo>
                <a:lnTo>
                  <a:pt x="0" y="1571752"/>
                </a:lnTo>
                <a:lnTo>
                  <a:pt x="0" y="436878"/>
                </a:lnTo>
                <a:lnTo>
                  <a:pt x="873753" y="1"/>
                </a:lnTo>
                <a:lnTo>
                  <a:pt x="885840" y="6044"/>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1600200">
              <a:lnSpc>
                <a:spcPct val="90000"/>
              </a:lnSpc>
              <a:spcBef>
                <a:spcPct val="0"/>
              </a:spcBef>
              <a:spcAft>
                <a:spcPct val="35000"/>
              </a:spcAft>
              <a:buNone/>
            </a:pPr>
            <a:endParaRPr lang="en-IN" sz="3600" kern="1200"/>
          </a:p>
        </p:txBody>
      </p:sp>
      <p:sp>
        <p:nvSpPr>
          <p:cNvPr id="40" name="TextBox 39">
            <a:extLst>
              <a:ext uri="{FF2B5EF4-FFF2-40B4-BE49-F238E27FC236}">
                <a16:creationId xmlns:a16="http://schemas.microsoft.com/office/drawing/2014/main" id="{AAAF2669-76FD-CFC2-5883-7F20B50BB095}"/>
              </a:ext>
            </a:extLst>
          </p:cNvPr>
          <p:cNvSpPr txBox="1"/>
          <p:nvPr/>
        </p:nvSpPr>
        <p:spPr>
          <a:xfrm>
            <a:off x="6528826" y="745316"/>
            <a:ext cx="4267200" cy="830997"/>
          </a:xfrm>
          <a:prstGeom prst="rect">
            <a:avLst/>
          </a:prstGeom>
          <a:noFill/>
        </p:spPr>
        <p:txBody>
          <a:bodyPr wrap="square" rtlCol="0">
            <a:spAutoFit/>
          </a:bodyPr>
          <a:lstStyle/>
          <a:p>
            <a:r>
              <a:rPr lang="en-US" sz="4800" b="1" dirty="0">
                <a:solidFill>
                  <a:srgbClr val="C00000"/>
                </a:solidFill>
              </a:rPr>
              <a:t>What is covid?</a:t>
            </a:r>
            <a:endParaRPr lang="en-IN" sz="4800" b="1" dirty="0">
              <a:solidFill>
                <a:srgbClr val="C00000"/>
              </a:solidFill>
            </a:endParaRPr>
          </a:p>
        </p:txBody>
      </p:sp>
      <p:sp>
        <p:nvSpPr>
          <p:cNvPr id="43" name="TextBox 42">
            <a:extLst>
              <a:ext uri="{FF2B5EF4-FFF2-40B4-BE49-F238E27FC236}">
                <a16:creationId xmlns:a16="http://schemas.microsoft.com/office/drawing/2014/main" id="{A32A418A-CD6A-8E45-257A-EA89FA33ED2D}"/>
              </a:ext>
            </a:extLst>
          </p:cNvPr>
          <p:cNvSpPr txBox="1"/>
          <p:nvPr/>
        </p:nvSpPr>
        <p:spPr>
          <a:xfrm>
            <a:off x="6211246" y="2273006"/>
            <a:ext cx="5980753" cy="646331"/>
          </a:xfrm>
          <a:prstGeom prst="rect">
            <a:avLst/>
          </a:prstGeom>
          <a:noFill/>
        </p:spPr>
        <p:txBody>
          <a:bodyPr wrap="square" rtlCol="0">
            <a:spAutoFit/>
          </a:bodyPr>
          <a:lstStyle/>
          <a:p>
            <a:pPr marL="285750" indent="-285750">
              <a:buFont typeface="Wingdings" panose="05000000000000000000" pitchFamily="2" charset="2"/>
              <a:buChar char="v"/>
            </a:pPr>
            <a:r>
              <a:rPr lang="en-US" sz="1800" kern="100" dirty="0">
                <a:solidFill>
                  <a:srgbClr val="000000"/>
                </a:solidFill>
                <a:effectLst/>
                <a:latin typeface="Calibri" panose="020F0502020204030204" pitchFamily="34" charset="0"/>
                <a:ea typeface="Calibri" panose="020F0502020204030204" pitchFamily="34" charset="0"/>
              </a:rPr>
              <a:t>Covid- 19 is the infection disease caused by the most recently discovered coronavirus </a:t>
            </a:r>
            <a:endParaRPr lang="en-IN" sz="1800" kern="100" dirty="0">
              <a:solidFill>
                <a:srgbClr val="000000"/>
              </a:solidFill>
              <a:effectLst/>
              <a:latin typeface="Calibri" panose="020F0502020204030204" pitchFamily="34" charset="0"/>
              <a:ea typeface="Calibri" panose="020F0502020204030204" pitchFamily="34" charset="0"/>
            </a:endParaRPr>
          </a:p>
        </p:txBody>
      </p:sp>
      <p:sp>
        <p:nvSpPr>
          <p:cNvPr id="44" name="TextBox 43">
            <a:extLst>
              <a:ext uri="{FF2B5EF4-FFF2-40B4-BE49-F238E27FC236}">
                <a16:creationId xmlns:a16="http://schemas.microsoft.com/office/drawing/2014/main" id="{2F800A0E-8334-FA8C-0502-942BB9EAB53C}"/>
              </a:ext>
            </a:extLst>
          </p:cNvPr>
          <p:cNvSpPr txBox="1"/>
          <p:nvPr/>
        </p:nvSpPr>
        <p:spPr>
          <a:xfrm>
            <a:off x="6659716" y="3352800"/>
            <a:ext cx="4834194"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This new virus and disease were unknown before the outbreak began in Wuhan,China,in December 2019</a:t>
            </a:r>
            <a:endParaRPr lang="en-IN" dirty="0"/>
          </a:p>
        </p:txBody>
      </p:sp>
      <p:sp>
        <p:nvSpPr>
          <p:cNvPr id="45" name="TextBox 44">
            <a:extLst>
              <a:ext uri="{FF2B5EF4-FFF2-40B4-BE49-F238E27FC236}">
                <a16:creationId xmlns:a16="http://schemas.microsoft.com/office/drawing/2014/main" id="{71809C6E-3CD4-63DB-35CE-9BF216E4B2F9}"/>
              </a:ext>
            </a:extLst>
          </p:cNvPr>
          <p:cNvSpPr txBox="1"/>
          <p:nvPr/>
        </p:nvSpPr>
        <p:spPr>
          <a:xfrm>
            <a:off x="6096000" y="4896465"/>
            <a:ext cx="5814223"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COVID -19 is now a pandemic affecting many countries globally</a:t>
            </a:r>
            <a:endParaRPr lang="en-IN" dirty="0"/>
          </a:p>
        </p:txBody>
      </p:sp>
    </p:spTree>
    <p:extLst>
      <p:ext uri="{BB962C8B-B14F-4D97-AF65-F5344CB8AC3E}">
        <p14:creationId xmlns:p14="http://schemas.microsoft.com/office/powerpoint/2010/main" val="1656747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4D68A-DBA9-A293-AE38-099ACE56385A}"/>
              </a:ext>
            </a:extLst>
          </p:cNvPr>
          <p:cNvSpPr txBox="1"/>
          <p:nvPr/>
        </p:nvSpPr>
        <p:spPr>
          <a:xfrm>
            <a:off x="2723536" y="403123"/>
            <a:ext cx="7364361" cy="830997"/>
          </a:xfrm>
          <a:prstGeom prst="rect">
            <a:avLst/>
          </a:prstGeom>
          <a:noFill/>
        </p:spPr>
        <p:txBody>
          <a:bodyPr wrap="square" rtlCol="0">
            <a:spAutoFit/>
          </a:bodyPr>
          <a:lstStyle/>
          <a:p>
            <a:r>
              <a:rPr lang="en-IN" sz="4800" b="1" kern="100" dirty="0">
                <a:solidFill>
                  <a:schemeClr val="accent1">
                    <a:lumMod val="60000"/>
                    <a:lumOff val="40000"/>
                  </a:schemeClr>
                </a:solidFill>
                <a:effectLst/>
                <a:latin typeface="Calibri" panose="020F0502020204030204" pitchFamily="34" charset="0"/>
                <a:ea typeface="Calibri" panose="020F0502020204030204" pitchFamily="34" charset="0"/>
              </a:rPr>
              <a:t>Social and economic impact</a:t>
            </a:r>
          </a:p>
        </p:txBody>
      </p:sp>
      <p:sp>
        <p:nvSpPr>
          <p:cNvPr id="3" name="TextBox 2">
            <a:extLst>
              <a:ext uri="{FF2B5EF4-FFF2-40B4-BE49-F238E27FC236}">
                <a16:creationId xmlns:a16="http://schemas.microsoft.com/office/drawing/2014/main" id="{8A160529-9B51-B8FD-0042-17539894A49D}"/>
              </a:ext>
            </a:extLst>
          </p:cNvPr>
          <p:cNvSpPr txBox="1"/>
          <p:nvPr/>
        </p:nvSpPr>
        <p:spPr>
          <a:xfrm>
            <a:off x="108155" y="1474839"/>
            <a:ext cx="11985522" cy="1077218"/>
          </a:xfrm>
          <a:prstGeom prst="rect">
            <a:avLst/>
          </a:prstGeom>
          <a:noFill/>
        </p:spPr>
        <p:txBody>
          <a:bodyPr wrap="square" rtlCol="0">
            <a:spAutoFit/>
          </a:bodyPr>
          <a:lstStyle/>
          <a:p>
            <a:pPr marL="457200" indent="-457200">
              <a:buFont typeface="Wingdings" panose="05000000000000000000" pitchFamily="2" charset="2"/>
              <a:buChar char="v"/>
            </a:pPr>
            <a:r>
              <a:rPr lang="en-IN" sz="3200" dirty="0">
                <a:solidFill>
                  <a:schemeClr val="bg1"/>
                </a:solidFill>
                <a:effectLst/>
                <a:latin typeface="Calibri" panose="020F0502020204030204" pitchFamily="34" charset="0"/>
                <a:ea typeface="Calibri" panose="020F0502020204030204" pitchFamily="34" charset="0"/>
              </a:rPr>
              <a:t>The COVID-19 pandemic and the associated economic crisis poses huge global and local challenges </a:t>
            </a:r>
            <a:endParaRPr lang="en-IN" sz="3200" dirty="0">
              <a:solidFill>
                <a:schemeClr val="bg1"/>
              </a:solidFill>
            </a:endParaRPr>
          </a:p>
        </p:txBody>
      </p:sp>
      <p:sp>
        <p:nvSpPr>
          <p:cNvPr id="4" name="TextBox 3">
            <a:extLst>
              <a:ext uri="{FF2B5EF4-FFF2-40B4-BE49-F238E27FC236}">
                <a16:creationId xmlns:a16="http://schemas.microsoft.com/office/drawing/2014/main" id="{48ED604E-90A8-2F9C-A943-177A11E718BF}"/>
              </a:ext>
            </a:extLst>
          </p:cNvPr>
          <p:cNvSpPr txBox="1"/>
          <p:nvPr/>
        </p:nvSpPr>
        <p:spPr>
          <a:xfrm>
            <a:off x="196645" y="2654710"/>
            <a:ext cx="11700387" cy="2062103"/>
          </a:xfrm>
          <a:prstGeom prst="rect">
            <a:avLst/>
          </a:prstGeom>
          <a:noFill/>
        </p:spPr>
        <p:txBody>
          <a:bodyPr wrap="square" rtlCol="0">
            <a:spAutoFit/>
          </a:bodyPr>
          <a:lstStyle/>
          <a:p>
            <a:pPr marL="457200" indent="-457200">
              <a:buFont typeface="Wingdings" panose="05000000000000000000" pitchFamily="2" charset="2"/>
              <a:buChar char="v"/>
            </a:pPr>
            <a:r>
              <a:rPr lang="en-IN" sz="3200" dirty="0">
                <a:solidFill>
                  <a:schemeClr val="bg1"/>
                </a:solidFill>
                <a:effectLst/>
                <a:latin typeface="Calibri" panose="020F0502020204030204" pitchFamily="34" charset="0"/>
                <a:ea typeface="Calibri" panose="020F0502020204030204" pitchFamily="34" charset="0"/>
              </a:rPr>
              <a:t>The health, social and economic impact has affected all segments of the population but is particularly detrimental to social groups in vulnerable situations including; people living in poverty, older persons, persons with disabilities, youth, and indigenous peoples </a:t>
            </a:r>
            <a:endParaRPr lang="en-IN" sz="3200" dirty="0">
              <a:solidFill>
                <a:schemeClr val="bg1"/>
              </a:solidFill>
            </a:endParaRPr>
          </a:p>
        </p:txBody>
      </p:sp>
      <p:sp>
        <p:nvSpPr>
          <p:cNvPr id="5" name="TextBox 4">
            <a:extLst>
              <a:ext uri="{FF2B5EF4-FFF2-40B4-BE49-F238E27FC236}">
                <a16:creationId xmlns:a16="http://schemas.microsoft.com/office/drawing/2014/main" id="{91599283-5DC8-59BC-7C20-1D297A20BD53}"/>
              </a:ext>
            </a:extLst>
          </p:cNvPr>
          <p:cNvSpPr txBox="1"/>
          <p:nvPr/>
        </p:nvSpPr>
        <p:spPr>
          <a:xfrm>
            <a:off x="108155" y="4876800"/>
            <a:ext cx="11788877" cy="1200329"/>
          </a:xfrm>
          <a:prstGeom prst="rect">
            <a:avLst/>
          </a:prstGeom>
          <a:noFill/>
        </p:spPr>
        <p:txBody>
          <a:bodyPr wrap="square" rtlCol="0">
            <a:spAutoFit/>
          </a:bodyPr>
          <a:lstStyle/>
          <a:p>
            <a:pPr marL="571500" indent="-571500">
              <a:buFont typeface="Wingdings" panose="05000000000000000000" pitchFamily="2" charset="2"/>
              <a:buChar char="v"/>
            </a:pPr>
            <a:r>
              <a:rPr lang="en-IN" sz="3600" dirty="0">
                <a:solidFill>
                  <a:schemeClr val="bg1"/>
                </a:solidFill>
                <a:effectLst/>
                <a:latin typeface="Calibri" panose="020F0502020204030204" pitchFamily="34" charset="0"/>
                <a:ea typeface="Calibri" panose="020F0502020204030204" pitchFamily="34" charset="0"/>
              </a:rPr>
              <a:t>The global crises requires coordination, solidarity, and effective socio-economic and public health policy</a:t>
            </a:r>
            <a:endParaRPr lang="en-IN" sz="3600" dirty="0">
              <a:solidFill>
                <a:schemeClr val="bg1"/>
              </a:solidFill>
            </a:endParaRPr>
          </a:p>
        </p:txBody>
      </p:sp>
    </p:spTree>
    <p:extLst>
      <p:ext uri="{BB962C8B-B14F-4D97-AF65-F5344CB8AC3E}">
        <p14:creationId xmlns:p14="http://schemas.microsoft.com/office/powerpoint/2010/main" val="254735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376434-03F1-F148-B6B5-5FFF37D5C33D}"/>
              </a:ext>
            </a:extLst>
          </p:cNvPr>
          <p:cNvPicPr/>
          <p:nvPr/>
        </p:nvPicPr>
        <p:blipFill>
          <a:blip r:embed="rId2"/>
          <a:stretch>
            <a:fillRect/>
          </a:stretch>
        </p:blipFill>
        <p:spPr>
          <a:xfrm>
            <a:off x="98323" y="599767"/>
            <a:ext cx="12015020" cy="5735627"/>
          </a:xfrm>
          <a:prstGeom prst="rect">
            <a:avLst/>
          </a:prstGeom>
        </p:spPr>
      </p:pic>
    </p:spTree>
    <p:extLst>
      <p:ext uri="{BB962C8B-B14F-4D97-AF65-F5344CB8AC3E}">
        <p14:creationId xmlns:p14="http://schemas.microsoft.com/office/powerpoint/2010/main" val="191257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AB9489-4369-A545-F9E3-A0EF0FDB2B74}"/>
              </a:ext>
            </a:extLst>
          </p:cNvPr>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F264EAEE-AF21-0BFE-66DE-00D4BA1E6832}"/>
              </a:ext>
            </a:extLst>
          </p:cNvPr>
          <p:cNvSpPr txBox="1"/>
          <p:nvPr/>
        </p:nvSpPr>
        <p:spPr>
          <a:xfrm>
            <a:off x="3608439" y="412955"/>
            <a:ext cx="6135329" cy="923330"/>
          </a:xfrm>
          <a:prstGeom prst="rect">
            <a:avLst/>
          </a:prstGeom>
          <a:noFill/>
        </p:spPr>
        <p:txBody>
          <a:bodyPr wrap="square" rtlCol="0">
            <a:spAutoFit/>
          </a:bodyPr>
          <a:lstStyle/>
          <a:p>
            <a:r>
              <a:rPr lang="en-US" sz="5400" dirty="0">
                <a:solidFill>
                  <a:schemeClr val="accent2"/>
                </a:solidFill>
              </a:rPr>
              <a:t>Origin of the virus</a:t>
            </a:r>
            <a:endParaRPr lang="en-IN" sz="5400" dirty="0">
              <a:solidFill>
                <a:schemeClr val="accent2"/>
              </a:solidFill>
            </a:endParaRPr>
          </a:p>
        </p:txBody>
      </p:sp>
      <p:sp>
        <p:nvSpPr>
          <p:cNvPr id="11" name="TextBox 10">
            <a:extLst>
              <a:ext uri="{FF2B5EF4-FFF2-40B4-BE49-F238E27FC236}">
                <a16:creationId xmlns:a16="http://schemas.microsoft.com/office/drawing/2014/main" id="{A83ADFB0-3035-C1BB-68D2-5A7E50A62B2E}"/>
              </a:ext>
            </a:extLst>
          </p:cNvPr>
          <p:cNvSpPr txBox="1"/>
          <p:nvPr/>
        </p:nvSpPr>
        <p:spPr>
          <a:xfrm>
            <a:off x="68826" y="1720645"/>
            <a:ext cx="12005187" cy="1077218"/>
          </a:xfrm>
          <a:prstGeom prst="rect">
            <a:avLst/>
          </a:prstGeom>
          <a:noFill/>
        </p:spPr>
        <p:txBody>
          <a:bodyPr wrap="square" rtlCol="0">
            <a:spAutoFit/>
          </a:bodyPr>
          <a:lstStyle/>
          <a:p>
            <a:pPr marL="285750" indent="-285750">
              <a:buFont typeface="Wingdings" panose="05000000000000000000" pitchFamily="2" charset="2"/>
              <a:buChar char="v"/>
            </a:pPr>
            <a:r>
              <a:rPr lang="en-IN" sz="3200" dirty="0">
                <a:solidFill>
                  <a:srgbClr val="000000"/>
                </a:solidFill>
                <a:effectLst/>
                <a:latin typeface="Calibri" panose="020F0502020204030204" pitchFamily="34" charset="0"/>
                <a:ea typeface="Calibri" panose="020F0502020204030204" pitchFamily="34" charset="0"/>
              </a:rPr>
              <a:t>The source is most likely a virus spillover from an intermediary animal host into human populations</a:t>
            </a:r>
            <a:endParaRPr lang="en-IN" sz="3200" dirty="0"/>
          </a:p>
        </p:txBody>
      </p:sp>
      <p:sp>
        <p:nvSpPr>
          <p:cNvPr id="12" name="TextBox 11">
            <a:extLst>
              <a:ext uri="{FF2B5EF4-FFF2-40B4-BE49-F238E27FC236}">
                <a16:creationId xmlns:a16="http://schemas.microsoft.com/office/drawing/2014/main" id="{C76E3702-91F2-40BA-497F-3E3C13BC6F46}"/>
              </a:ext>
            </a:extLst>
          </p:cNvPr>
          <p:cNvSpPr txBox="1"/>
          <p:nvPr/>
        </p:nvSpPr>
        <p:spPr>
          <a:xfrm>
            <a:off x="68826" y="3098577"/>
            <a:ext cx="12074013" cy="2062103"/>
          </a:xfrm>
          <a:prstGeom prst="rect">
            <a:avLst/>
          </a:prstGeom>
          <a:noFill/>
        </p:spPr>
        <p:txBody>
          <a:bodyPr wrap="square" rtlCol="0">
            <a:spAutoFit/>
          </a:bodyPr>
          <a:lstStyle/>
          <a:p>
            <a:pPr marL="285750" indent="-285750">
              <a:buFont typeface="Wingdings" panose="05000000000000000000" pitchFamily="2" charset="2"/>
              <a:buChar char="v"/>
            </a:pPr>
            <a:r>
              <a:rPr lang="en-IN" sz="3200" dirty="0">
                <a:solidFill>
                  <a:srgbClr val="000000"/>
                </a:solidFill>
                <a:effectLst/>
                <a:latin typeface="Calibri" panose="020F0502020204030204" pitchFamily="34" charset="0"/>
                <a:ea typeface="Calibri" panose="020F0502020204030204" pitchFamily="34" charset="0"/>
              </a:rPr>
              <a:t>The first known human case had onset of symptoms from 1st December and has not been linked to the suspected market in Wuhan, China. Cases may have occurred as far back as mid-November or earlier</a:t>
            </a:r>
            <a:endParaRPr lang="en-IN" sz="3200" dirty="0"/>
          </a:p>
        </p:txBody>
      </p:sp>
      <p:sp>
        <p:nvSpPr>
          <p:cNvPr id="13" name="TextBox 12">
            <a:extLst>
              <a:ext uri="{FF2B5EF4-FFF2-40B4-BE49-F238E27FC236}">
                <a16:creationId xmlns:a16="http://schemas.microsoft.com/office/drawing/2014/main" id="{6D9BDFD1-27EC-B8EF-9CC0-8395E28DFE63}"/>
              </a:ext>
            </a:extLst>
          </p:cNvPr>
          <p:cNvSpPr txBox="1"/>
          <p:nvPr/>
        </p:nvSpPr>
        <p:spPr>
          <a:xfrm>
            <a:off x="93406" y="5224510"/>
            <a:ext cx="11956026" cy="1569660"/>
          </a:xfrm>
          <a:prstGeom prst="rect">
            <a:avLst/>
          </a:prstGeom>
          <a:noFill/>
        </p:spPr>
        <p:txBody>
          <a:bodyPr wrap="square" rtlCol="0">
            <a:spAutoFit/>
          </a:bodyPr>
          <a:lstStyle/>
          <a:p>
            <a:pPr marL="285750" indent="-285750">
              <a:buFont typeface="Wingdings" panose="05000000000000000000" pitchFamily="2" charset="2"/>
              <a:buChar char="v"/>
            </a:pPr>
            <a:r>
              <a:rPr lang="en-IN" sz="3200" kern="100" dirty="0">
                <a:solidFill>
                  <a:srgbClr val="000000"/>
                </a:solidFill>
                <a:effectLst/>
                <a:latin typeface="Calibri" panose="020F0502020204030204" pitchFamily="34" charset="0"/>
                <a:ea typeface="Calibri" panose="020F0502020204030204" pitchFamily="34" charset="0"/>
              </a:rPr>
              <a:t>The market could be the origin of the virus or played a role as an amplifying setting for the initial spread</a:t>
            </a:r>
          </a:p>
          <a:p>
            <a:pPr marL="285750" indent="-285750">
              <a:buFont typeface="Wingdings" panose="05000000000000000000" pitchFamily="2" charset="2"/>
              <a:buChar char="v"/>
            </a:pPr>
            <a:endParaRPr lang="en-IN" sz="3200" dirty="0"/>
          </a:p>
        </p:txBody>
      </p:sp>
    </p:spTree>
    <p:extLst>
      <p:ext uri="{BB962C8B-B14F-4D97-AF65-F5344CB8AC3E}">
        <p14:creationId xmlns:p14="http://schemas.microsoft.com/office/powerpoint/2010/main" val="382565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alpha val="82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1C6070-2EDE-4971-0782-C3EE4918DB3E}"/>
              </a:ext>
            </a:extLst>
          </p:cNvPr>
          <p:cNvPicPr/>
          <p:nvPr/>
        </p:nvPicPr>
        <p:blipFill>
          <a:blip r:embed="rId2"/>
          <a:stretch>
            <a:fillRect/>
          </a:stretch>
        </p:blipFill>
        <p:spPr>
          <a:xfrm>
            <a:off x="639098" y="1612490"/>
            <a:ext cx="10884308" cy="5073445"/>
          </a:xfrm>
          <a:prstGeom prst="rect">
            <a:avLst/>
          </a:prstGeom>
        </p:spPr>
      </p:pic>
      <p:sp>
        <p:nvSpPr>
          <p:cNvPr id="4" name="TextBox 3">
            <a:extLst>
              <a:ext uri="{FF2B5EF4-FFF2-40B4-BE49-F238E27FC236}">
                <a16:creationId xmlns:a16="http://schemas.microsoft.com/office/drawing/2014/main" id="{AFB1A376-6B17-14D7-60EF-697994068746}"/>
              </a:ext>
            </a:extLst>
          </p:cNvPr>
          <p:cNvSpPr txBox="1"/>
          <p:nvPr/>
        </p:nvSpPr>
        <p:spPr>
          <a:xfrm>
            <a:off x="4286865" y="344129"/>
            <a:ext cx="3519948" cy="923330"/>
          </a:xfrm>
          <a:prstGeom prst="rect">
            <a:avLst/>
          </a:prstGeom>
          <a:noFill/>
        </p:spPr>
        <p:txBody>
          <a:bodyPr wrap="square" rtlCol="0">
            <a:spAutoFit/>
          </a:bodyPr>
          <a:lstStyle/>
          <a:p>
            <a:r>
              <a:rPr lang="en-US" sz="5400" dirty="0">
                <a:solidFill>
                  <a:schemeClr val="bg1">
                    <a:lumMod val="95000"/>
                  </a:schemeClr>
                </a:solidFill>
              </a:rPr>
              <a:t>symptoms</a:t>
            </a:r>
            <a:endParaRPr lang="en-IN" sz="5400" dirty="0">
              <a:solidFill>
                <a:schemeClr val="bg1">
                  <a:lumMod val="95000"/>
                </a:schemeClr>
              </a:solidFill>
            </a:endParaRPr>
          </a:p>
        </p:txBody>
      </p:sp>
    </p:spTree>
    <p:extLst>
      <p:ext uri="{BB962C8B-B14F-4D97-AF65-F5344CB8AC3E}">
        <p14:creationId xmlns:p14="http://schemas.microsoft.com/office/powerpoint/2010/main" val="224889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1300DF-99D0-8FB5-61F9-60B1F47EE4B0}"/>
              </a:ext>
            </a:extLst>
          </p:cNvPr>
          <p:cNvSpPr txBox="1"/>
          <p:nvPr/>
        </p:nvSpPr>
        <p:spPr>
          <a:xfrm>
            <a:off x="4267200" y="422787"/>
            <a:ext cx="4601497" cy="923330"/>
          </a:xfrm>
          <a:prstGeom prst="rect">
            <a:avLst/>
          </a:prstGeom>
          <a:noFill/>
        </p:spPr>
        <p:txBody>
          <a:bodyPr wrap="square" rtlCol="0">
            <a:spAutoFit/>
          </a:bodyPr>
          <a:lstStyle/>
          <a:p>
            <a:r>
              <a:rPr lang="en-US" sz="5400" dirty="0">
                <a:solidFill>
                  <a:schemeClr val="accent5">
                    <a:lumMod val="75000"/>
                  </a:schemeClr>
                </a:solidFill>
              </a:rPr>
              <a:t>Transmission</a:t>
            </a:r>
            <a:endParaRPr lang="en-IN" sz="5400" dirty="0">
              <a:solidFill>
                <a:schemeClr val="accent5">
                  <a:lumMod val="75000"/>
                </a:schemeClr>
              </a:solidFill>
            </a:endParaRPr>
          </a:p>
        </p:txBody>
      </p:sp>
      <p:sp>
        <p:nvSpPr>
          <p:cNvPr id="4" name="TextBox 3">
            <a:extLst>
              <a:ext uri="{FF2B5EF4-FFF2-40B4-BE49-F238E27FC236}">
                <a16:creationId xmlns:a16="http://schemas.microsoft.com/office/drawing/2014/main" id="{8F610A48-59F4-B7F8-4E07-082EF0BBC797}"/>
              </a:ext>
            </a:extLst>
          </p:cNvPr>
          <p:cNvSpPr txBox="1"/>
          <p:nvPr/>
        </p:nvSpPr>
        <p:spPr>
          <a:xfrm>
            <a:off x="78658" y="1346117"/>
            <a:ext cx="12015019" cy="1815882"/>
          </a:xfrm>
          <a:prstGeom prst="rect">
            <a:avLst/>
          </a:prstGeom>
          <a:noFill/>
        </p:spPr>
        <p:txBody>
          <a:bodyPr wrap="square" rtlCol="0">
            <a:spAutoFit/>
          </a:bodyPr>
          <a:lstStyle/>
          <a:p>
            <a:pPr marL="285750" indent="-285750">
              <a:buFont typeface="Wingdings" panose="05000000000000000000" pitchFamily="2" charset="2"/>
              <a:buChar char="v"/>
            </a:pPr>
            <a:r>
              <a:rPr lang="en-IN" sz="2800" dirty="0">
                <a:solidFill>
                  <a:schemeClr val="bg1"/>
                </a:solidFill>
                <a:effectLst/>
                <a:latin typeface="Calibri" panose="020F0502020204030204" pitchFamily="34" charset="0"/>
                <a:ea typeface="Calibri" panose="020F0502020204030204" pitchFamily="34" charset="0"/>
              </a:rPr>
              <a:t>COVID-19 is spread primarily from person to person through small droplets from the nose or mouth, expelled when a person with COVID19 coughs or sneezes. People can catch COVID-19 if they breathe in these droplets, or by touching objects or surfaces where the droplets have landed, then their face</a:t>
            </a:r>
            <a:endParaRPr lang="en-IN" sz="2800" dirty="0">
              <a:solidFill>
                <a:schemeClr val="bg1"/>
              </a:solidFill>
            </a:endParaRPr>
          </a:p>
        </p:txBody>
      </p:sp>
      <p:sp>
        <p:nvSpPr>
          <p:cNvPr id="5" name="TextBox 4">
            <a:extLst>
              <a:ext uri="{FF2B5EF4-FFF2-40B4-BE49-F238E27FC236}">
                <a16:creationId xmlns:a16="http://schemas.microsoft.com/office/drawing/2014/main" id="{15DB14D5-CCDA-07F5-E6FC-4C95CC45747E}"/>
              </a:ext>
            </a:extLst>
          </p:cNvPr>
          <p:cNvSpPr txBox="1"/>
          <p:nvPr/>
        </p:nvSpPr>
        <p:spPr>
          <a:xfrm>
            <a:off x="176981" y="3283974"/>
            <a:ext cx="11484077" cy="1384995"/>
          </a:xfrm>
          <a:prstGeom prst="rect">
            <a:avLst/>
          </a:prstGeom>
          <a:noFill/>
        </p:spPr>
        <p:txBody>
          <a:bodyPr wrap="square" rtlCol="0">
            <a:spAutoFit/>
          </a:bodyPr>
          <a:lstStyle/>
          <a:p>
            <a:pPr marL="285750" indent="-285750">
              <a:buFont typeface="Wingdings" panose="05000000000000000000" pitchFamily="2" charset="2"/>
              <a:buChar char="v"/>
            </a:pPr>
            <a:r>
              <a:rPr lang="en-IN" sz="2800" dirty="0">
                <a:solidFill>
                  <a:schemeClr val="bg1"/>
                </a:solidFill>
                <a:effectLst/>
                <a:latin typeface="Calibri" panose="020F0502020204030204" pitchFamily="34" charset="0"/>
                <a:ea typeface="Calibri" panose="020F0502020204030204" pitchFamily="34" charset="0"/>
              </a:rPr>
              <a:t>The time between infection and first symptoms (incubation period) ranges from 1 to 14 days, with an average of </a:t>
            </a:r>
            <a:r>
              <a:rPr lang="en-IN" sz="2800" b="1" dirty="0">
                <a:solidFill>
                  <a:schemeClr val="bg1"/>
                </a:solidFill>
                <a:effectLst/>
                <a:latin typeface="Calibri" panose="020F0502020204030204" pitchFamily="34" charset="0"/>
                <a:ea typeface="Calibri" panose="020F0502020204030204" pitchFamily="34" charset="0"/>
              </a:rPr>
              <a:t>5 to 6 days</a:t>
            </a:r>
            <a:r>
              <a:rPr lang="en-IN" sz="2800" dirty="0">
                <a:solidFill>
                  <a:schemeClr val="bg1"/>
                </a:solidFill>
                <a:effectLst/>
                <a:latin typeface="Calibri" panose="020F0502020204030204" pitchFamily="34" charset="0"/>
                <a:ea typeface="Calibri" panose="020F0502020204030204" pitchFamily="34" charset="0"/>
              </a:rPr>
              <a:t>. More than 97% of people experience symptoms within 14 days</a:t>
            </a:r>
            <a:endParaRPr lang="en-IN" sz="2800" dirty="0">
              <a:solidFill>
                <a:schemeClr val="bg1"/>
              </a:solidFill>
            </a:endParaRPr>
          </a:p>
        </p:txBody>
      </p:sp>
      <p:pic>
        <p:nvPicPr>
          <p:cNvPr id="6" name="Picture 5">
            <a:extLst>
              <a:ext uri="{FF2B5EF4-FFF2-40B4-BE49-F238E27FC236}">
                <a16:creationId xmlns:a16="http://schemas.microsoft.com/office/drawing/2014/main" id="{229B033E-111A-BE5F-DCB9-FA440E911645}"/>
              </a:ext>
            </a:extLst>
          </p:cNvPr>
          <p:cNvPicPr/>
          <p:nvPr/>
        </p:nvPicPr>
        <p:blipFill>
          <a:blip r:embed="rId2"/>
          <a:stretch>
            <a:fillRect/>
          </a:stretch>
        </p:blipFill>
        <p:spPr>
          <a:xfrm>
            <a:off x="246790" y="4668969"/>
            <a:ext cx="11521440" cy="2087880"/>
          </a:xfrm>
          <a:prstGeom prst="rect">
            <a:avLst/>
          </a:prstGeom>
        </p:spPr>
      </p:pic>
    </p:spTree>
    <p:extLst>
      <p:ext uri="{BB962C8B-B14F-4D97-AF65-F5344CB8AC3E}">
        <p14:creationId xmlns:p14="http://schemas.microsoft.com/office/powerpoint/2010/main" val="197728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5EDDB5-BE46-69B5-0F59-B1377D40486B}"/>
              </a:ext>
            </a:extLst>
          </p:cNvPr>
          <p:cNvSpPr txBox="1"/>
          <p:nvPr/>
        </p:nvSpPr>
        <p:spPr>
          <a:xfrm>
            <a:off x="4159045" y="560438"/>
            <a:ext cx="3873909" cy="923330"/>
          </a:xfrm>
          <a:prstGeom prst="rect">
            <a:avLst/>
          </a:prstGeom>
          <a:noFill/>
        </p:spPr>
        <p:txBody>
          <a:bodyPr wrap="square" rtlCol="0">
            <a:spAutoFit/>
          </a:bodyPr>
          <a:lstStyle/>
          <a:p>
            <a:r>
              <a:rPr lang="en-US" sz="5400" dirty="0">
                <a:solidFill>
                  <a:schemeClr val="accent1">
                    <a:lumMod val="60000"/>
                    <a:lumOff val="40000"/>
                  </a:schemeClr>
                </a:solidFill>
              </a:rPr>
              <a:t>Transmission</a:t>
            </a:r>
            <a:endParaRPr lang="en-IN" sz="5400"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28951353-C8C5-4751-9E96-70B2A49DD5A4}"/>
              </a:ext>
            </a:extLst>
          </p:cNvPr>
          <p:cNvPicPr/>
          <p:nvPr/>
        </p:nvPicPr>
        <p:blipFill>
          <a:blip r:embed="rId2"/>
          <a:stretch>
            <a:fillRect/>
          </a:stretch>
        </p:blipFill>
        <p:spPr>
          <a:xfrm>
            <a:off x="7620000" y="1671484"/>
            <a:ext cx="4284160" cy="4744065"/>
          </a:xfrm>
          <a:prstGeom prst="rect">
            <a:avLst/>
          </a:prstGeom>
        </p:spPr>
      </p:pic>
      <p:sp>
        <p:nvSpPr>
          <p:cNvPr id="5" name="TextBox 4">
            <a:extLst>
              <a:ext uri="{FF2B5EF4-FFF2-40B4-BE49-F238E27FC236}">
                <a16:creationId xmlns:a16="http://schemas.microsoft.com/office/drawing/2014/main" id="{9230579F-0C5D-12AB-B9CE-5D73D77955A8}"/>
              </a:ext>
            </a:extLst>
          </p:cNvPr>
          <p:cNvSpPr txBox="1"/>
          <p:nvPr/>
        </p:nvSpPr>
        <p:spPr>
          <a:xfrm>
            <a:off x="176981" y="1483768"/>
            <a:ext cx="7256206" cy="2246769"/>
          </a:xfrm>
          <a:prstGeom prst="rect">
            <a:avLst/>
          </a:prstGeom>
          <a:noFill/>
        </p:spPr>
        <p:txBody>
          <a:bodyPr wrap="square" rtlCol="0">
            <a:spAutoFit/>
          </a:bodyPr>
          <a:lstStyle/>
          <a:p>
            <a:pPr marL="285750" indent="-285750">
              <a:buFont typeface="Wingdings" panose="05000000000000000000" pitchFamily="2" charset="2"/>
              <a:buChar char="v"/>
            </a:pPr>
            <a:r>
              <a:rPr lang="en-IN" sz="2800" dirty="0">
                <a:solidFill>
                  <a:schemeClr val="bg1"/>
                </a:solidFill>
                <a:effectLst/>
                <a:latin typeface="Calibri" panose="020F0502020204030204" pitchFamily="34" charset="0"/>
                <a:ea typeface="Calibri" panose="020F0502020204030204" pitchFamily="34" charset="0"/>
              </a:rPr>
              <a:t>Active viral replication occurs in the </a:t>
            </a:r>
            <a:r>
              <a:rPr lang="en-IN" sz="2800" dirty="0">
                <a:solidFill>
                  <a:schemeClr val="bg1"/>
                </a:solidFill>
                <a:latin typeface="Calibri" panose="020F0502020204030204" pitchFamily="34" charset="0"/>
                <a:ea typeface="Calibri" panose="020F0502020204030204" pitchFamily="34" charset="0"/>
              </a:rPr>
              <a:t>Viral Shedding </a:t>
            </a:r>
            <a:r>
              <a:rPr lang="en-IN" sz="2800" dirty="0">
                <a:solidFill>
                  <a:schemeClr val="bg1"/>
                </a:solidFill>
                <a:effectLst/>
                <a:latin typeface="Calibri" panose="020F0502020204030204" pitchFamily="34" charset="0"/>
                <a:ea typeface="Calibri" panose="020F0502020204030204" pitchFamily="34" charset="0"/>
              </a:rPr>
              <a:t>upper respiratory tract and lungs. Early studies indicate that the virus replicates in the gastrointestinal tract but faecal oral transmission has not been confirmed </a:t>
            </a:r>
            <a:endParaRPr lang="en-IN" sz="2800" dirty="0">
              <a:solidFill>
                <a:schemeClr val="bg1"/>
              </a:solidFill>
            </a:endParaRPr>
          </a:p>
        </p:txBody>
      </p:sp>
      <p:sp>
        <p:nvSpPr>
          <p:cNvPr id="6" name="TextBox 5">
            <a:extLst>
              <a:ext uri="{FF2B5EF4-FFF2-40B4-BE49-F238E27FC236}">
                <a16:creationId xmlns:a16="http://schemas.microsoft.com/office/drawing/2014/main" id="{9875E352-5C57-764F-2677-9A6234FA26C0}"/>
              </a:ext>
            </a:extLst>
          </p:cNvPr>
          <p:cNvSpPr txBox="1"/>
          <p:nvPr/>
        </p:nvSpPr>
        <p:spPr>
          <a:xfrm>
            <a:off x="294968" y="3873910"/>
            <a:ext cx="6843251" cy="2062103"/>
          </a:xfrm>
          <a:prstGeom prst="rect">
            <a:avLst/>
          </a:prstGeom>
          <a:noFill/>
        </p:spPr>
        <p:txBody>
          <a:bodyPr wrap="square" rtlCol="0">
            <a:spAutoFit/>
          </a:bodyPr>
          <a:lstStyle/>
          <a:p>
            <a:pPr marL="285750" indent="-285750">
              <a:buFont typeface="Wingdings" panose="05000000000000000000" pitchFamily="2" charset="2"/>
              <a:buChar char="v"/>
            </a:pPr>
            <a:r>
              <a:rPr lang="en-IN" sz="3200" dirty="0">
                <a:solidFill>
                  <a:schemeClr val="bg1"/>
                </a:solidFill>
                <a:effectLst/>
                <a:latin typeface="Calibri" panose="020F0502020204030204" pitchFamily="34" charset="0"/>
                <a:ea typeface="Calibri" panose="020F0502020204030204" pitchFamily="34" charset="0"/>
              </a:rPr>
              <a:t>Pre-symptomatic transmission is likely to occur. However, the absence of a cough (a key mechanism for viral expulsion) may limit transmission</a:t>
            </a:r>
            <a:endParaRPr lang="en-IN" sz="3200" dirty="0">
              <a:solidFill>
                <a:schemeClr val="bg1"/>
              </a:solidFill>
            </a:endParaRPr>
          </a:p>
        </p:txBody>
      </p:sp>
    </p:spTree>
    <p:extLst>
      <p:ext uri="{BB962C8B-B14F-4D97-AF65-F5344CB8AC3E}">
        <p14:creationId xmlns:p14="http://schemas.microsoft.com/office/powerpoint/2010/main" val="178280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7F6A0F-54D0-9984-B08B-CA549BAE6EC8}"/>
              </a:ext>
            </a:extLst>
          </p:cNvPr>
          <p:cNvSpPr txBox="1"/>
          <p:nvPr/>
        </p:nvSpPr>
        <p:spPr>
          <a:xfrm>
            <a:off x="2841523" y="580103"/>
            <a:ext cx="7600335" cy="923330"/>
          </a:xfrm>
          <a:prstGeom prst="rect">
            <a:avLst/>
          </a:prstGeom>
          <a:noFill/>
        </p:spPr>
        <p:txBody>
          <a:bodyPr wrap="square" rtlCol="0">
            <a:spAutoFit/>
          </a:bodyPr>
          <a:lstStyle/>
          <a:p>
            <a:r>
              <a:rPr lang="en-US" sz="5400" dirty="0">
                <a:solidFill>
                  <a:schemeClr val="accent1">
                    <a:lumMod val="60000"/>
                    <a:lumOff val="40000"/>
                  </a:schemeClr>
                </a:solidFill>
              </a:rPr>
              <a:t>Supper-spreading</a:t>
            </a:r>
            <a:r>
              <a:rPr lang="en-US" sz="5400" dirty="0">
                <a:solidFill>
                  <a:schemeClr val="bg1"/>
                </a:solidFill>
              </a:rPr>
              <a:t> </a:t>
            </a:r>
            <a:r>
              <a:rPr lang="en-US" sz="5400" dirty="0">
                <a:solidFill>
                  <a:schemeClr val="accent1">
                    <a:lumMod val="60000"/>
                    <a:lumOff val="40000"/>
                  </a:schemeClr>
                </a:solidFill>
              </a:rPr>
              <a:t>events</a:t>
            </a:r>
            <a:endParaRPr lang="en-IN" sz="5400" dirty="0">
              <a:solidFill>
                <a:schemeClr val="accent1">
                  <a:lumMod val="60000"/>
                  <a:lumOff val="40000"/>
                </a:schemeClr>
              </a:solidFill>
            </a:endParaRPr>
          </a:p>
        </p:txBody>
      </p:sp>
      <p:sp>
        <p:nvSpPr>
          <p:cNvPr id="3" name="TextBox 2">
            <a:extLst>
              <a:ext uri="{FF2B5EF4-FFF2-40B4-BE49-F238E27FC236}">
                <a16:creationId xmlns:a16="http://schemas.microsoft.com/office/drawing/2014/main" id="{8887049F-8FD9-6C0F-0496-4C646EE75421}"/>
              </a:ext>
            </a:extLst>
          </p:cNvPr>
          <p:cNvSpPr txBox="1"/>
          <p:nvPr/>
        </p:nvSpPr>
        <p:spPr>
          <a:xfrm>
            <a:off x="117987" y="1809135"/>
            <a:ext cx="12005187" cy="1200329"/>
          </a:xfrm>
          <a:prstGeom prst="rect">
            <a:avLst/>
          </a:prstGeom>
          <a:noFill/>
        </p:spPr>
        <p:txBody>
          <a:bodyPr wrap="square" rtlCol="0">
            <a:spAutoFit/>
          </a:bodyPr>
          <a:lstStyle/>
          <a:p>
            <a:r>
              <a:rPr lang="en-IN" sz="2400" dirty="0">
                <a:solidFill>
                  <a:schemeClr val="bg1"/>
                </a:solidFill>
                <a:effectLst/>
                <a:latin typeface="Calibri" panose="020F0502020204030204" pitchFamily="34" charset="0"/>
                <a:ea typeface="Calibri" panose="020F0502020204030204" pitchFamily="34" charset="0"/>
              </a:rPr>
              <a:t>Super-spreading events occur with a single person transmits the virus to an unusually large number of people. Aggravating situations that may contribute to a super-spreading event include</a:t>
            </a:r>
            <a:endParaRPr lang="en-IN" sz="2400" dirty="0">
              <a:solidFill>
                <a:schemeClr val="bg1"/>
              </a:solidFill>
            </a:endParaRPr>
          </a:p>
        </p:txBody>
      </p:sp>
      <p:grpSp>
        <p:nvGrpSpPr>
          <p:cNvPr id="4" name="Group 3">
            <a:extLst>
              <a:ext uri="{FF2B5EF4-FFF2-40B4-BE49-F238E27FC236}">
                <a16:creationId xmlns:a16="http://schemas.microsoft.com/office/drawing/2014/main" id="{E5FACFD4-9B12-B35B-14AB-A66F3A90F718}"/>
              </a:ext>
            </a:extLst>
          </p:cNvPr>
          <p:cNvGrpSpPr/>
          <p:nvPr/>
        </p:nvGrpSpPr>
        <p:grpSpPr>
          <a:xfrm>
            <a:off x="7709709" y="2756811"/>
            <a:ext cx="3753483" cy="3861439"/>
            <a:chOff x="0" y="0"/>
            <a:chExt cx="3753867" cy="3862004"/>
          </a:xfrm>
        </p:grpSpPr>
        <p:pic>
          <p:nvPicPr>
            <p:cNvPr id="5" name="Picture 4">
              <a:extLst>
                <a:ext uri="{FF2B5EF4-FFF2-40B4-BE49-F238E27FC236}">
                  <a16:creationId xmlns:a16="http://schemas.microsoft.com/office/drawing/2014/main" id="{DFEE1F99-A71A-EDDA-1F65-5BE6D76038E0}"/>
                </a:ext>
              </a:extLst>
            </p:cNvPr>
            <p:cNvPicPr/>
            <p:nvPr/>
          </p:nvPicPr>
          <p:blipFill>
            <a:blip r:embed="rId2"/>
            <a:stretch>
              <a:fillRect/>
            </a:stretch>
          </p:blipFill>
          <p:spPr>
            <a:xfrm>
              <a:off x="471770" y="1714447"/>
              <a:ext cx="853440" cy="231648"/>
            </a:xfrm>
            <a:prstGeom prst="rect">
              <a:avLst/>
            </a:prstGeom>
          </p:spPr>
        </p:pic>
        <p:sp>
          <p:nvSpPr>
            <p:cNvPr id="6" name="Shape 690">
              <a:extLst>
                <a:ext uri="{FF2B5EF4-FFF2-40B4-BE49-F238E27FC236}">
                  <a16:creationId xmlns:a16="http://schemas.microsoft.com/office/drawing/2014/main" id="{0A1FEA3C-8A9D-14F7-DAE9-9B14D28EA82A}"/>
                </a:ext>
              </a:extLst>
            </p:cNvPr>
            <p:cNvSpPr/>
            <p:nvPr/>
          </p:nvSpPr>
          <p:spPr>
            <a:xfrm>
              <a:off x="589478" y="1771638"/>
              <a:ext cx="696609" cy="90139"/>
            </a:xfrm>
            <a:custGeom>
              <a:avLst/>
              <a:gdLst/>
              <a:ahLst/>
              <a:cxnLst/>
              <a:rect l="0" t="0" r="0" b="0"/>
              <a:pathLst>
                <a:path w="696609" h="90139">
                  <a:moveTo>
                    <a:pt x="78466" y="0"/>
                  </a:moveTo>
                  <a:lnTo>
                    <a:pt x="76853" y="25348"/>
                  </a:lnTo>
                  <a:lnTo>
                    <a:pt x="696609" y="64790"/>
                  </a:lnTo>
                  <a:lnTo>
                    <a:pt x="694996" y="90139"/>
                  </a:lnTo>
                  <a:lnTo>
                    <a:pt x="75239" y="50697"/>
                  </a:lnTo>
                  <a:lnTo>
                    <a:pt x="73626" y="76046"/>
                  </a:lnTo>
                  <a:lnTo>
                    <a:pt x="0" y="33184"/>
                  </a:lnTo>
                  <a:lnTo>
                    <a:pt x="78466"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en-IN"/>
            </a:p>
          </p:txBody>
        </p:sp>
        <p:pic>
          <p:nvPicPr>
            <p:cNvPr id="7" name="Picture 6">
              <a:extLst>
                <a:ext uri="{FF2B5EF4-FFF2-40B4-BE49-F238E27FC236}">
                  <a16:creationId xmlns:a16="http://schemas.microsoft.com/office/drawing/2014/main" id="{132776D3-52A3-438B-B832-549A45E90644}"/>
                </a:ext>
              </a:extLst>
            </p:cNvPr>
            <p:cNvPicPr/>
            <p:nvPr/>
          </p:nvPicPr>
          <p:blipFill>
            <a:blip r:embed="rId3"/>
            <a:stretch>
              <a:fillRect/>
            </a:stretch>
          </p:blipFill>
          <p:spPr>
            <a:xfrm>
              <a:off x="1133187" y="2473399"/>
              <a:ext cx="454152" cy="667512"/>
            </a:xfrm>
            <a:prstGeom prst="rect">
              <a:avLst/>
            </a:prstGeom>
          </p:spPr>
        </p:pic>
        <p:sp>
          <p:nvSpPr>
            <p:cNvPr id="8" name="Shape 693">
              <a:extLst>
                <a:ext uri="{FF2B5EF4-FFF2-40B4-BE49-F238E27FC236}">
                  <a16:creationId xmlns:a16="http://schemas.microsoft.com/office/drawing/2014/main" id="{22C552F7-913D-25CB-8A53-04C7FAEA94B2}"/>
                </a:ext>
              </a:extLst>
            </p:cNvPr>
            <p:cNvSpPr/>
            <p:nvPr/>
          </p:nvSpPr>
          <p:spPr>
            <a:xfrm>
              <a:off x="1250208" y="2488213"/>
              <a:ext cx="297574" cy="511954"/>
            </a:xfrm>
            <a:custGeom>
              <a:avLst/>
              <a:gdLst/>
              <a:ahLst/>
              <a:cxnLst/>
              <a:rect l="0" t="0" r="0" b="0"/>
              <a:pathLst>
                <a:path w="297574" h="511954">
                  <a:moveTo>
                    <a:pt x="275475" y="0"/>
                  </a:moveTo>
                  <a:lnTo>
                    <a:pt x="297574" y="12521"/>
                  </a:lnTo>
                  <a:lnTo>
                    <a:pt x="48614" y="451916"/>
                  </a:lnTo>
                  <a:lnTo>
                    <a:pt x="70714" y="464438"/>
                  </a:lnTo>
                  <a:lnTo>
                    <a:pt x="0" y="511954"/>
                  </a:lnTo>
                  <a:lnTo>
                    <a:pt x="4416" y="426874"/>
                  </a:lnTo>
                  <a:lnTo>
                    <a:pt x="26515" y="439395"/>
                  </a:lnTo>
                  <a:lnTo>
                    <a:pt x="275475"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en-IN"/>
            </a:p>
          </p:txBody>
        </p:sp>
        <p:pic>
          <p:nvPicPr>
            <p:cNvPr id="9" name="Picture 8">
              <a:extLst>
                <a:ext uri="{FF2B5EF4-FFF2-40B4-BE49-F238E27FC236}">
                  <a16:creationId xmlns:a16="http://schemas.microsoft.com/office/drawing/2014/main" id="{82E649B0-CA4C-9067-F6B9-C266135CFDD6}"/>
                </a:ext>
              </a:extLst>
            </p:cNvPr>
            <p:cNvPicPr/>
            <p:nvPr/>
          </p:nvPicPr>
          <p:blipFill>
            <a:blip r:embed="rId4"/>
            <a:stretch>
              <a:fillRect/>
            </a:stretch>
          </p:blipFill>
          <p:spPr>
            <a:xfrm>
              <a:off x="724755" y="763471"/>
              <a:ext cx="859536" cy="935736"/>
            </a:xfrm>
            <a:prstGeom prst="rect">
              <a:avLst/>
            </a:prstGeom>
          </p:spPr>
        </p:pic>
        <p:sp>
          <p:nvSpPr>
            <p:cNvPr id="10" name="Shape 696">
              <a:extLst>
                <a:ext uri="{FF2B5EF4-FFF2-40B4-BE49-F238E27FC236}">
                  <a16:creationId xmlns:a16="http://schemas.microsoft.com/office/drawing/2014/main" id="{4F3DB9B2-923B-FA3B-CA5A-9473E686F08A}"/>
                </a:ext>
              </a:extLst>
            </p:cNvPr>
            <p:cNvSpPr/>
            <p:nvPr/>
          </p:nvSpPr>
          <p:spPr>
            <a:xfrm>
              <a:off x="840928" y="854901"/>
              <a:ext cx="705238" cy="780240"/>
            </a:xfrm>
            <a:custGeom>
              <a:avLst/>
              <a:gdLst/>
              <a:ahLst/>
              <a:cxnLst/>
              <a:rect l="0" t="0" r="0" b="0"/>
              <a:pathLst>
                <a:path w="705238" h="780240">
                  <a:moveTo>
                    <a:pt x="0" y="0"/>
                  </a:moveTo>
                  <a:lnTo>
                    <a:pt x="79323" y="31081"/>
                  </a:lnTo>
                  <a:lnTo>
                    <a:pt x="60458" y="48090"/>
                  </a:lnTo>
                  <a:lnTo>
                    <a:pt x="705238" y="763231"/>
                  </a:lnTo>
                  <a:lnTo>
                    <a:pt x="686373" y="780240"/>
                  </a:lnTo>
                  <a:lnTo>
                    <a:pt x="41594" y="65098"/>
                  </a:lnTo>
                  <a:lnTo>
                    <a:pt x="22730" y="82107"/>
                  </a:lnTo>
                  <a:lnTo>
                    <a:pt x="0"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en-IN"/>
            </a:p>
          </p:txBody>
        </p:sp>
        <p:pic>
          <p:nvPicPr>
            <p:cNvPr id="11" name="Picture 10">
              <a:extLst>
                <a:ext uri="{FF2B5EF4-FFF2-40B4-BE49-F238E27FC236}">
                  <a16:creationId xmlns:a16="http://schemas.microsoft.com/office/drawing/2014/main" id="{805CC620-B22F-199D-4838-165EA3CE5D98}"/>
                </a:ext>
              </a:extLst>
            </p:cNvPr>
            <p:cNvPicPr/>
            <p:nvPr/>
          </p:nvPicPr>
          <p:blipFill>
            <a:blip r:embed="rId5"/>
            <a:stretch>
              <a:fillRect/>
            </a:stretch>
          </p:blipFill>
          <p:spPr>
            <a:xfrm>
              <a:off x="2096355" y="2509975"/>
              <a:ext cx="475488" cy="762000"/>
            </a:xfrm>
            <a:prstGeom prst="rect">
              <a:avLst/>
            </a:prstGeom>
          </p:spPr>
        </p:pic>
        <p:sp>
          <p:nvSpPr>
            <p:cNvPr id="12" name="Shape 699">
              <a:extLst>
                <a:ext uri="{FF2B5EF4-FFF2-40B4-BE49-F238E27FC236}">
                  <a16:creationId xmlns:a16="http://schemas.microsoft.com/office/drawing/2014/main" id="{AAC36064-1E1D-EEF1-C35D-F9CFDFE55651}"/>
                </a:ext>
              </a:extLst>
            </p:cNvPr>
            <p:cNvSpPr/>
            <p:nvPr/>
          </p:nvSpPr>
          <p:spPr>
            <a:xfrm>
              <a:off x="2134813" y="2523021"/>
              <a:ext cx="322123" cy="608092"/>
            </a:xfrm>
            <a:custGeom>
              <a:avLst/>
              <a:gdLst/>
              <a:ahLst/>
              <a:cxnLst/>
              <a:rect l="0" t="0" r="0" b="0"/>
              <a:pathLst>
                <a:path w="322123" h="608092">
                  <a:moveTo>
                    <a:pt x="22571" y="0"/>
                  </a:moveTo>
                  <a:lnTo>
                    <a:pt x="298461" y="534552"/>
                  </a:lnTo>
                  <a:lnTo>
                    <a:pt x="321032" y="522903"/>
                  </a:lnTo>
                  <a:lnTo>
                    <a:pt x="322123" y="608092"/>
                  </a:lnTo>
                  <a:lnTo>
                    <a:pt x="253318" y="557851"/>
                  </a:lnTo>
                  <a:lnTo>
                    <a:pt x="275889" y="546202"/>
                  </a:lnTo>
                  <a:lnTo>
                    <a:pt x="0" y="11650"/>
                  </a:lnTo>
                  <a:lnTo>
                    <a:pt x="22571"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en-IN"/>
            </a:p>
          </p:txBody>
        </p:sp>
        <p:pic>
          <p:nvPicPr>
            <p:cNvPr id="13" name="Picture 12">
              <a:extLst>
                <a:ext uri="{FF2B5EF4-FFF2-40B4-BE49-F238E27FC236}">
                  <a16:creationId xmlns:a16="http://schemas.microsoft.com/office/drawing/2014/main" id="{7914058D-9312-65BD-0A51-3E755FD16C5C}"/>
                </a:ext>
              </a:extLst>
            </p:cNvPr>
            <p:cNvPicPr/>
            <p:nvPr/>
          </p:nvPicPr>
          <p:blipFill>
            <a:blip r:embed="rId6"/>
            <a:stretch>
              <a:fillRect/>
            </a:stretch>
          </p:blipFill>
          <p:spPr>
            <a:xfrm>
              <a:off x="2270091" y="1967431"/>
              <a:ext cx="1045464" cy="454152"/>
            </a:xfrm>
            <a:prstGeom prst="rect">
              <a:avLst/>
            </a:prstGeom>
          </p:spPr>
        </p:pic>
        <p:sp>
          <p:nvSpPr>
            <p:cNvPr id="14" name="Shape 702">
              <a:extLst>
                <a:ext uri="{FF2B5EF4-FFF2-40B4-BE49-F238E27FC236}">
                  <a16:creationId xmlns:a16="http://schemas.microsoft.com/office/drawing/2014/main" id="{3B58B72B-3D18-8D65-9DAD-ECCC69FA139E}"/>
                </a:ext>
              </a:extLst>
            </p:cNvPr>
            <p:cNvSpPr/>
            <p:nvPr/>
          </p:nvSpPr>
          <p:spPr>
            <a:xfrm>
              <a:off x="2308338" y="1982641"/>
              <a:ext cx="889660" cy="310264"/>
            </a:xfrm>
            <a:custGeom>
              <a:avLst/>
              <a:gdLst/>
              <a:ahLst/>
              <a:cxnLst/>
              <a:rect l="0" t="0" r="0" b="0"/>
              <a:pathLst>
                <a:path w="889660" h="310264">
                  <a:moveTo>
                    <a:pt x="7786" y="0"/>
                  </a:moveTo>
                  <a:lnTo>
                    <a:pt x="821022" y="261910"/>
                  </a:lnTo>
                  <a:lnTo>
                    <a:pt x="828808" y="237733"/>
                  </a:lnTo>
                  <a:lnTo>
                    <a:pt x="889660" y="297358"/>
                  </a:lnTo>
                  <a:lnTo>
                    <a:pt x="805449" y="310264"/>
                  </a:lnTo>
                  <a:lnTo>
                    <a:pt x="813236" y="286087"/>
                  </a:lnTo>
                  <a:lnTo>
                    <a:pt x="0" y="24177"/>
                  </a:lnTo>
                  <a:lnTo>
                    <a:pt x="7786"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en-IN"/>
            </a:p>
          </p:txBody>
        </p:sp>
        <p:pic>
          <p:nvPicPr>
            <p:cNvPr id="15" name="Picture 14">
              <a:extLst>
                <a:ext uri="{FF2B5EF4-FFF2-40B4-BE49-F238E27FC236}">
                  <a16:creationId xmlns:a16="http://schemas.microsoft.com/office/drawing/2014/main" id="{3CDBCEFF-A7CB-15A0-9D1C-4EE23C30EB08}"/>
                </a:ext>
              </a:extLst>
            </p:cNvPr>
            <p:cNvPicPr/>
            <p:nvPr/>
          </p:nvPicPr>
          <p:blipFill>
            <a:blip r:embed="rId7"/>
            <a:stretch>
              <a:fillRect/>
            </a:stretch>
          </p:blipFill>
          <p:spPr>
            <a:xfrm>
              <a:off x="2148171" y="943303"/>
              <a:ext cx="451104" cy="551688"/>
            </a:xfrm>
            <a:prstGeom prst="rect">
              <a:avLst/>
            </a:prstGeom>
          </p:spPr>
        </p:pic>
        <p:sp>
          <p:nvSpPr>
            <p:cNvPr id="16" name="Shape 705">
              <a:extLst>
                <a:ext uri="{FF2B5EF4-FFF2-40B4-BE49-F238E27FC236}">
                  <a16:creationId xmlns:a16="http://schemas.microsoft.com/office/drawing/2014/main" id="{82D7465B-DF22-33FA-77D4-62405B72FC42}"/>
                </a:ext>
              </a:extLst>
            </p:cNvPr>
            <p:cNvSpPr/>
            <p:nvPr/>
          </p:nvSpPr>
          <p:spPr>
            <a:xfrm>
              <a:off x="2186972" y="1033650"/>
              <a:ext cx="296287" cy="395001"/>
            </a:xfrm>
            <a:custGeom>
              <a:avLst/>
              <a:gdLst/>
              <a:ahLst/>
              <a:cxnLst/>
              <a:rect l="0" t="0" r="0" b="0"/>
              <a:pathLst>
                <a:path w="296287" h="395001">
                  <a:moveTo>
                    <a:pt x="296287" y="0"/>
                  </a:moveTo>
                  <a:lnTo>
                    <a:pt x="281677" y="83933"/>
                  </a:lnTo>
                  <a:lnTo>
                    <a:pt x="261244" y="68846"/>
                  </a:lnTo>
                  <a:lnTo>
                    <a:pt x="20434" y="395001"/>
                  </a:lnTo>
                  <a:lnTo>
                    <a:pt x="0" y="379914"/>
                  </a:lnTo>
                  <a:lnTo>
                    <a:pt x="240810" y="53759"/>
                  </a:lnTo>
                  <a:lnTo>
                    <a:pt x="220376" y="38672"/>
                  </a:lnTo>
                  <a:lnTo>
                    <a:pt x="296287"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en-IN"/>
            </a:p>
          </p:txBody>
        </p:sp>
        <p:pic>
          <p:nvPicPr>
            <p:cNvPr id="17" name="Picture 16">
              <a:extLst>
                <a:ext uri="{FF2B5EF4-FFF2-40B4-BE49-F238E27FC236}">
                  <a16:creationId xmlns:a16="http://schemas.microsoft.com/office/drawing/2014/main" id="{635396A0-6A6C-A692-25CC-6E6134788025}"/>
                </a:ext>
              </a:extLst>
            </p:cNvPr>
            <p:cNvPicPr/>
            <p:nvPr/>
          </p:nvPicPr>
          <p:blipFill>
            <a:blip r:embed="rId8"/>
            <a:stretch>
              <a:fillRect/>
            </a:stretch>
          </p:blipFill>
          <p:spPr>
            <a:xfrm>
              <a:off x="2312763" y="1534615"/>
              <a:ext cx="838200" cy="289560"/>
            </a:xfrm>
            <a:prstGeom prst="rect">
              <a:avLst/>
            </a:prstGeom>
          </p:spPr>
        </p:pic>
        <p:sp>
          <p:nvSpPr>
            <p:cNvPr id="18" name="Shape 708">
              <a:extLst>
                <a:ext uri="{FF2B5EF4-FFF2-40B4-BE49-F238E27FC236}">
                  <a16:creationId xmlns:a16="http://schemas.microsoft.com/office/drawing/2014/main" id="{4FC6D2E9-9F62-13D2-1B44-8461447A7FD3}"/>
                </a:ext>
              </a:extLst>
            </p:cNvPr>
            <p:cNvSpPr/>
            <p:nvPr/>
          </p:nvSpPr>
          <p:spPr>
            <a:xfrm>
              <a:off x="2352311" y="1602434"/>
              <a:ext cx="681998" cy="155956"/>
            </a:xfrm>
            <a:custGeom>
              <a:avLst/>
              <a:gdLst/>
              <a:ahLst/>
              <a:cxnLst/>
              <a:rect l="0" t="0" r="0" b="0"/>
              <a:pathLst>
                <a:path w="681998" h="155956">
                  <a:moveTo>
                    <a:pt x="600367" y="0"/>
                  </a:moveTo>
                  <a:lnTo>
                    <a:pt x="681998" y="24383"/>
                  </a:lnTo>
                  <a:lnTo>
                    <a:pt x="613513" y="75057"/>
                  </a:lnTo>
                  <a:lnTo>
                    <a:pt x="609131" y="50038"/>
                  </a:lnTo>
                  <a:lnTo>
                    <a:pt x="4381" y="155956"/>
                  </a:lnTo>
                  <a:lnTo>
                    <a:pt x="0" y="130937"/>
                  </a:lnTo>
                  <a:lnTo>
                    <a:pt x="604749" y="25019"/>
                  </a:lnTo>
                  <a:lnTo>
                    <a:pt x="600367"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en-IN"/>
            </a:p>
          </p:txBody>
        </p:sp>
        <p:pic>
          <p:nvPicPr>
            <p:cNvPr id="19" name="Picture 18">
              <a:extLst>
                <a:ext uri="{FF2B5EF4-FFF2-40B4-BE49-F238E27FC236}">
                  <a16:creationId xmlns:a16="http://schemas.microsoft.com/office/drawing/2014/main" id="{3941FFCB-B251-E751-022C-4900434E679A}"/>
                </a:ext>
              </a:extLst>
            </p:cNvPr>
            <p:cNvPicPr/>
            <p:nvPr/>
          </p:nvPicPr>
          <p:blipFill>
            <a:blip r:embed="rId9"/>
            <a:stretch>
              <a:fillRect/>
            </a:stretch>
          </p:blipFill>
          <p:spPr>
            <a:xfrm>
              <a:off x="1480659" y="827479"/>
              <a:ext cx="301752" cy="582168"/>
            </a:xfrm>
            <a:prstGeom prst="rect">
              <a:avLst/>
            </a:prstGeom>
          </p:spPr>
        </p:pic>
        <p:sp>
          <p:nvSpPr>
            <p:cNvPr id="20" name="Shape 711">
              <a:extLst>
                <a:ext uri="{FF2B5EF4-FFF2-40B4-BE49-F238E27FC236}">
                  <a16:creationId xmlns:a16="http://schemas.microsoft.com/office/drawing/2014/main" id="{BACBA7D8-30B6-5EDC-2B3B-55B026514705}"/>
                </a:ext>
              </a:extLst>
            </p:cNvPr>
            <p:cNvSpPr/>
            <p:nvPr/>
          </p:nvSpPr>
          <p:spPr>
            <a:xfrm>
              <a:off x="1584393" y="919292"/>
              <a:ext cx="157364" cy="426138"/>
            </a:xfrm>
            <a:custGeom>
              <a:avLst/>
              <a:gdLst/>
              <a:ahLst/>
              <a:cxnLst/>
              <a:rect l="0" t="0" r="0" b="0"/>
              <a:pathLst>
                <a:path w="157364" h="426138">
                  <a:moveTo>
                    <a:pt x="13722" y="0"/>
                  </a:moveTo>
                  <a:lnTo>
                    <a:pt x="72754" y="61427"/>
                  </a:lnTo>
                  <a:lnTo>
                    <a:pt x="48502" y="68979"/>
                  </a:lnTo>
                  <a:lnTo>
                    <a:pt x="157364" y="418587"/>
                  </a:lnTo>
                  <a:lnTo>
                    <a:pt x="133113" y="426138"/>
                  </a:lnTo>
                  <a:lnTo>
                    <a:pt x="24250" y="76530"/>
                  </a:lnTo>
                  <a:lnTo>
                    <a:pt x="0" y="84081"/>
                  </a:lnTo>
                  <a:lnTo>
                    <a:pt x="13722"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en-IN"/>
            </a:p>
          </p:txBody>
        </p:sp>
        <p:pic>
          <p:nvPicPr>
            <p:cNvPr id="21" name="Picture 20">
              <a:extLst>
                <a:ext uri="{FF2B5EF4-FFF2-40B4-BE49-F238E27FC236}">
                  <a16:creationId xmlns:a16="http://schemas.microsoft.com/office/drawing/2014/main" id="{5B87CC0B-7012-3C2B-68FE-93646BAD2149}"/>
                </a:ext>
              </a:extLst>
            </p:cNvPr>
            <p:cNvPicPr/>
            <p:nvPr/>
          </p:nvPicPr>
          <p:blipFill>
            <a:blip r:embed="rId10"/>
            <a:stretch>
              <a:fillRect/>
            </a:stretch>
          </p:blipFill>
          <p:spPr>
            <a:xfrm>
              <a:off x="544923" y="2016199"/>
              <a:ext cx="1024128" cy="688848"/>
            </a:xfrm>
            <a:prstGeom prst="rect">
              <a:avLst/>
            </a:prstGeom>
          </p:spPr>
        </p:pic>
        <p:sp>
          <p:nvSpPr>
            <p:cNvPr id="22" name="Shape 714">
              <a:extLst>
                <a:ext uri="{FF2B5EF4-FFF2-40B4-BE49-F238E27FC236}">
                  <a16:creationId xmlns:a16="http://schemas.microsoft.com/office/drawing/2014/main" id="{9E670ECB-17C6-23A9-6503-B0E1C05F495D}"/>
                </a:ext>
              </a:extLst>
            </p:cNvPr>
            <p:cNvSpPr/>
            <p:nvPr/>
          </p:nvSpPr>
          <p:spPr>
            <a:xfrm>
              <a:off x="662229" y="2031042"/>
              <a:ext cx="866064" cy="532016"/>
            </a:xfrm>
            <a:custGeom>
              <a:avLst/>
              <a:gdLst/>
              <a:ahLst/>
              <a:cxnLst/>
              <a:rect l="0" t="0" r="0" b="0"/>
              <a:pathLst>
                <a:path w="866064" h="532016">
                  <a:moveTo>
                    <a:pt x="852894" y="0"/>
                  </a:moveTo>
                  <a:lnTo>
                    <a:pt x="866064" y="21718"/>
                  </a:lnTo>
                  <a:lnTo>
                    <a:pt x="71742" y="503365"/>
                  </a:lnTo>
                  <a:lnTo>
                    <a:pt x="84913" y="525085"/>
                  </a:lnTo>
                  <a:lnTo>
                    <a:pt x="0" y="532016"/>
                  </a:lnTo>
                  <a:lnTo>
                    <a:pt x="45403" y="459928"/>
                  </a:lnTo>
                  <a:lnTo>
                    <a:pt x="58572" y="481647"/>
                  </a:lnTo>
                  <a:lnTo>
                    <a:pt x="852894" y="0"/>
                  </a:lnTo>
                  <a:close/>
                </a:path>
              </a:pathLst>
            </a:custGeom>
            <a:ln w="0" cap="flat">
              <a:miter lim="127000"/>
            </a:ln>
          </p:spPr>
          <p:style>
            <a:lnRef idx="0">
              <a:srgbClr val="000000">
                <a:alpha val="0"/>
              </a:srgbClr>
            </a:lnRef>
            <a:fillRef idx="1">
              <a:srgbClr val="C00000"/>
            </a:fillRef>
            <a:effectRef idx="0">
              <a:scrgbClr r="0" g="0" b="0"/>
            </a:effectRef>
            <a:fontRef idx="none"/>
          </p:style>
          <p:txBody>
            <a:bodyPr/>
            <a:lstStyle/>
            <a:p>
              <a:endParaRPr lang="en-IN"/>
            </a:p>
          </p:txBody>
        </p:sp>
        <p:pic>
          <p:nvPicPr>
            <p:cNvPr id="23" name="Picture 22">
              <a:extLst>
                <a:ext uri="{FF2B5EF4-FFF2-40B4-BE49-F238E27FC236}">
                  <a16:creationId xmlns:a16="http://schemas.microsoft.com/office/drawing/2014/main" id="{BB3D7CD6-76F9-16AC-E52A-00DAD884F7E3}"/>
                </a:ext>
              </a:extLst>
            </p:cNvPr>
            <p:cNvPicPr/>
            <p:nvPr/>
          </p:nvPicPr>
          <p:blipFill>
            <a:blip r:embed="rId11"/>
            <a:stretch>
              <a:fillRect/>
            </a:stretch>
          </p:blipFill>
          <p:spPr>
            <a:xfrm>
              <a:off x="1729631" y="1479310"/>
              <a:ext cx="431973" cy="863946"/>
            </a:xfrm>
            <a:prstGeom prst="rect">
              <a:avLst/>
            </a:prstGeom>
          </p:spPr>
        </p:pic>
        <p:pic>
          <p:nvPicPr>
            <p:cNvPr id="24" name="Picture 23">
              <a:extLst>
                <a:ext uri="{FF2B5EF4-FFF2-40B4-BE49-F238E27FC236}">
                  <a16:creationId xmlns:a16="http://schemas.microsoft.com/office/drawing/2014/main" id="{EA2BCA3F-5098-9AC7-6DAF-AF3194D29C3C}"/>
                </a:ext>
              </a:extLst>
            </p:cNvPr>
            <p:cNvPicPr/>
            <p:nvPr/>
          </p:nvPicPr>
          <p:blipFill>
            <a:blip r:embed="rId12"/>
            <a:stretch>
              <a:fillRect/>
            </a:stretch>
          </p:blipFill>
          <p:spPr>
            <a:xfrm>
              <a:off x="0" y="1300056"/>
              <a:ext cx="396580" cy="793160"/>
            </a:xfrm>
            <a:prstGeom prst="rect">
              <a:avLst/>
            </a:prstGeom>
          </p:spPr>
        </p:pic>
        <p:pic>
          <p:nvPicPr>
            <p:cNvPr id="25" name="Picture 24">
              <a:extLst>
                <a:ext uri="{FF2B5EF4-FFF2-40B4-BE49-F238E27FC236}">
                  <a16:creationId xmlns:a16="http://schemas.microsoft.com/office/drawing/2014/main" id="{C6C65EC3-6721-BA24-C745-F5C8DD6C9FEF}"/>
                </a:ext>
              </a:extLst>
            </p:cNvPr>
            <p:cNvPicPr/>
            <p:nvPr/>
          </p:nvPicPr>
          <p:blipFill>
            <a:blip r:embed="rId12"/>
            <a:stretch>
              <a:fillRect/>
            </a:stretch>
          </p:blipFill>
          <p:spPr>
            <a:xfrm>
              <a:off x="2654939" y="416247"/>
              <a:ext cx="396580" cy="793160"/>
            </a:xfrm>
            <a:prstGeom prst="rect">
              <a:avLst/>
            </a:prstGeom>
          </p:spPr>
        </p:pic>
        <p:pic>
          <p:nvPicPr>
            <p:cNvPr id="26" name="Picture 25">
              <a:extLst>
                <a:ext uri="{FF2B5EF4-FFF2-40B4-BE49-F238E27FC236}">
                  <a16:creationId xmlns:a16="http://schemas.microsoft.com/office/drawing/2014/main" id="{8FD0EAF2-8031-B54A-F005-23D2A66B8FD3}"/>
                </a:ext>
              </a:extLst>
            </p:cNvPr>
            <p:cNvPicPr/>
            <p:nvPr/>
          </p:nvPicPr>
          <p:blipFill>
            <a:blip r:embed="rId12"/>
            <a:stretch>
              <a:fillRect/>
            </a:stretch>
          </p:blipFill>
          <p:spPr>
            <a:xfrm>
              <a:off x="3204887" y="1185356"/>
              <a:ext cx="396580" cy="793160"/>
            </a:xfrm>
            <a:prstGeom prst="rect">
              <a:avLst/>
            </a:prstGeom>
          </p:spPr>
        </p:pic>
        <p:pic>
          <p:nvPicPr>
            <p:cNvPr id="27" name="Picture 26">
              <a:extLst>
                <a:ext uri="{FF2B5EF4-FFF2-40B4-BE49-F238E27FC236}">
                  <a16:creationId xmlns:a16="http://schemas.microsoft.com/office/drawing/2014/main" id="{D227020D-FB55-BD97-8CFE-D3B13B00AEE3}"/>
                </a:ext>
              </a:extLst>
            </p:cNvPr>
            <p:cNvPicPr/>
            <p:nvPr/>
          </p:nvPicPr>
          <p:blipFill>
            <a:blip r:embed="rId12"/>
            <a:stretch>
              <a:fillRect/>
            </a:stretch>
          </p:blipFill>
          <p:spPr>
            <a:xfrm>
              <a:off x="3357287" y="2132266"/>
              <a:ext cx="396580" cy="793160"/>
            </a:xfrm>
            <a:prstGeom prst="rect">
              <a:avLst/>
            </a:prstGeom>
          </p:spPr>
        </p:pic>
        <p:pic>
          <p:nvPicPr>
            <p:cNvPr id="28" name="Picture 27">
              <a:extLst>
                <a:ext uri="{FF2B5EF4-FFF2-40B4-BE49-F238E27FC236}">
                  <a16:creationId xmlns:a16="http://schemas.microsoft.com/office/drawing/2014/main" id="{D1DE5E85-407E-A597-5012-CD1C5E6F5802}"/>
                </a:ext>
              </a:extLst>
            </p:cNvPr>
            <p:cNvPicPr/>
            <p:nvPr/>
          </p:nvPicPr>
          <p:blipFill>
            <a:blip r:embed="rId12"/>
            <a:stretch>
              <a:fillRect/>
            </a:stretch>
          </p:blipFill>
          <p:spPr>
            <a:xfrm>
              <a:off x="2545493" y="2976796"/>
              <a:ext cx="396580" cy="793160"/>
            </a:xfrm>
            <a:prstGeom prst="rect">
              <a:avLst/>
            </a:prstGeom>
          </p:spPr>
        </p:pic>
        <p:pic>
          <p:nvPicPr>
            <p:cNvPr id="29" name="Picture 28">
              <a:extLst>
                <a:ext uri="{FF2B5EF4-FFF2-40B4-BE49-F238E27FC236}">
                  <a16:creationId xmlns:a16="http://schemas.microsoft.com/office/drawing/2014/main" id="{F1802D2F-96DC-79C5-AB6C-F3C41C5B8830}"/>
                </a:ext>
              </a:extLst>
            </p:cNvPr>
            <p:cNvPicPr/>
            <p:nvPr/>
          </p:nvPicPr>
          <p:blipFill>
            <a:blip r:embed="rId12"/>
            <a:stretch>
              <a:fillRect/>
            </a:stretch>
          </p:blipFill>
          <p:spPr>
            <a:xfrm>
              <a:off x="937378" y="3068844"/>
              <a:ext cx="396580" cy="793160"/>
            </a:xfrm>
            <a:prstGeom prst="rect">
              <a:avLst/>
            </a:prstGeom>
          </p:spPr>
        </p:pic>
        <p:pic>
          <p:nvPicPr>
            <p:cNvPr id="30" name="Picture 29">
              <a:extLst>
                <a:ext uri="{FF2B5EF4-FFF2-40B4-BE49-F238E27FC236}">
                  <a16:creationId xmlns:a16="http://schemas.microsoft.com/office/drawing/2014/main" id="{465BCEAE-9225-F057-22DA-6F669341C0C3}"/>
                </a:ext>
              </a:extLst>
            </p:cNvPr>
            <p:cNvPicPr/>
            <p:nvPr/>
          </p:nvPicPr>
          <p:blipFill>
            <a:blip r:embed="rId12"/>
            <a:stretch>
              <a:fillRect/>
            </a:stretch>
          </p:blipFill>
          <p:spPr>
            <a:xfrm>
              <a:off x="53049" y="2433399"/>
              <a:ext cx="396580" cy="793160"/>
            </a:xfrm>
            <a:prstGeom prst="rect">
              <a:avLst/>
            </a:prstGeom>
          </p:spPr>
        </p:pic>
        <p:pic>
          <p:nvPicPr>
            <p:cNvPr id="31" name="Picture 30">
              <a:extLst>
                <a:ext uri="{FF2B5EF4-FFF2-40B4-BE49-F238E27FC236}">
                  <a16:creationId xmlns:a16="http://schemas.microsoft.com/office/drawing/2014/main" id="{23087569-3270-45A9-ECAA-6D97917693AA}"/>
                </a:ext>
              </a:extLst>
            </p:cNvPr>
            <p:cNvPicPr/>
            <p:nvPr/>
          </p:nvPicPr>
          <p:blipFill>
            <a:blip r:embed="rId12"/>
            <a:stretch>
              <a:fillRect/>
            </a:stretch>
          </p:blipFill>
          <p:spPr>
            <a:xfrm>
              <a:off x="372225" y="297707"/>
              <a:ext cx="396580" cy="793160"/>
            </a:xfrm>
            <a:prstGeom prst="rect">
              <a:avLst/>
            </a:prstGeom>
          </p:spPr>
        </p:pic>
        <p:pic>
          <p:nvPicPr>
            <p:cNvPr id="32" name="Picture 31">
              <a:extLst>
                <a:ext uri="{FF2B5EF4-FFF2-40B4-BE49-F238E27FC236}">
                  <a16:creationId xmlns:a16="http://schemas.microsoft.com/office/drawing/2014/main" id="{42B18B8A-B111-E5C8-F9BE-87424A380961}"/>
                </a:ext>
              </a:extLst>
            </p:cNvPr>
            <p:cNvPicPr/>
            <p:nvPr/>
          </p:nvPicPr>
          <p:blipFill>
            <a:blip r:embed="rId12"/>
            <a:stretch>
              <a:fillRect/>
            </a:stretch>
          </p:blipFill>
          <p:spPr>
            <a:xfrm>
              <a:off x="1473407" y="0"/>
              <a:ext cx="396580" cy="793160"/>
            </a:xfrm>
            <a:prstGeom prst="rect">
              <a:avLst/>
            </a:prstGeom>
          </p:spPr>
        </p:pic>
      </p:grpSp>
      <p:sp>
        <p:nvSpPr>
          <p:cNvPr id="33" name="TextBox 32">
            <a:extLst>
              <a:ext uri="{FF2B5EF4-FFF2-40B4-BE49-F238E27FC236}">
                <a16:creationId xmlns:a16="http://schemas.microsoft.com/office/drawing/2014/main" id="{26DDBFDE-9424-C394-DFD3-88D4315B2BE6}"/>
              </a:ext>
            </a:extLst>
          </p:cNvPr>
          <p:cNvSpPr txBox="1"/>
          <p:nvPr/>
        </p:nvSpPr>
        <p:spPr>
          <a:xfrm>
            <a:off x="226142" y="3172997"/>
            <a:ext cx="7209437" cy="5033173"/>
          </a:xfrm>
          <a:prstGeom prst="rect">
            <a:avLst/>
          </a:prstGeom>
          <a:noFill/>
        </p:spPr>
        <p:txBody>
          <a:bodyPr wrap="square" rtlCol="0">
            <a:spAutoFit/>
          </a:bodyPr>
          <a:lstStyle/>
          <a:p>
            <a:pPr marL="705485" marR="1118870" indent="-457200">
              <a:lnSpc>
                <a:spcPct val="90000"/>
              </a:lnSpc>
              <a:spcAft>
                <a:spcPts val="570"/>
              </a:spcAft>
              <a:buFont typeface="Wingdings" panose="05000000000000000000" pitchFamily="2" charset="2"/>
              <a:buChar char="v"/>
            </a:pPr>
            <a:r>
              <a:rPr lang="en-IN" sz="2800" kern="100" dirty="0">
                <a:solidFill>
                  <a:schemeClr val="bg1"/>
                </a:solidFill>
                <a:effectLst/>
                <a:latin typeface="Calibri" panose="020F0502020204030204" pitchFamily="34" charset="0"/>
                <a:ea typeface="Calibri" panose="020F0502020204030204" pitchFamily="34" charset="0"/>
              </a:rPr>
              <a:t>Mass-gatherings</a:t>
            </a:r>
          </a:p>
          <a:p>
            <a:pPr marL="705485" marR="1118870" indent="-457200">
              <a:lnSpc>
                <a:spcPct val="90000"/>
              </a:lnSpc>
              <a:spcAft>
                <a:spcPts val="570"/>
              </a:spcAft>
              <a:buFont typeface="Wingdings" panose="05000000000000000000" pitchFamily="2" charset="2"/>
              <a:buChar char="v"/>
            </a:pPr>
            <a:r>
              <a:rPr lang="en-IN" sz="2800" kern="100" dirty="0">
                <a:solidFill>
                  <a:schemeClr val="bg1"/>
                </a:solidFill>
                <a:effectLst/>
                <a:latin typeface="Calibri" panose="020F0502020204030204" pitchFamily="34" charset="0"/>
                <a:ea typeface="Calibri" panose="020F0502020204030204" pitchFamily="34" charset="0"/>
              </a:rPr>
              <a:t>Ageing population</a:t>
            </a:r>
          </a:p>
          <a:p>
            <a:pPr marL="705485" marR="1118870" indent="-457200">
              <a:lnSpc>
                <a:spcPct val="90000"/>
              </a:lnSpc>
              <a:spcAft>
                <a:spcPts val="570"/>
              </a:spcAft>
              <a:buFont typeface="Wingdings" panose="05000000000000000000" pitchFamily="2" charset="2"/>
              <a:buChar char="v"/>
            </a:pPr>
            <a:r>
              <a:rPr lang="en-IN" sz="2800" kern="100" dirty="0">
                <a:solidFill>
                  <a:schemeClr val="bg1"/>
                </a:solidFill>
                <a:effectLst/>
                <a:latin typeface="Calibri" panose="020F0502020204030204" pitchFamily="34" charset="0"/>
                <a:ea typeface="Calibri" panose="020F0502020204030204" pitchFamily="34" charset="0"/>
              </a:rPr>
              <a:t>Displaced populations</a:t>
            </a:r>
          </a:p>
          <a:p>
            <a:pPr marL="705485" marR="1118870" indent="-457200">
              <a:lnSpc>
                <a:spcPct val="90000"/>
              </a:lnSpc>
              <a:spcAft>
                <a:spcPts val="570"/>
              </a:spcAft>
              <a:buFont typeface="Wingdings" panose="05000000000000000000" pitchFamily="2" charset="2"/>
              <a:buChar char="v"/>
            </a:pPr>
            <a:r>
              <a:rPr lang="en-IN" sz="2800" kern="100" dirty="0">
                <a:solidFill>
                  <a:schemeClr val="bg1"/>
                </a:solidFill>
                <a:effectLst/>
                <a:latin typeface="Calibri" panose="020F0502020204030204" pitchFamily="34" charset="0"/>
                <a:ea typeface="Calibri" panose="020F0502020204030204" pitchFamily="34" charset="0"/>
              </a:rPr>
              <a:t>International exposure</a:t>
            </a:r>
          </a:p>
          <a:p>
            <a:pPr marL="705485" marR="1118870" indent="-457200">
              <a:lnSpc>
                <a:spcPct val="90000"/>
              </a:lnSpc>
              <a:spcAft>
                <a:spcPts val="570"/>
              </a:spcAft>
              <a:buFont typeface="Wingdings" panose="05000000000000000000" pitchFamily="2" charset="2"/>
              <a:buChar char="v"/>
            </a:pPr>
            <a:r>
              <a:rPr lang="en-IN" sz="2800" kern="100" dirty="0">
                <a:solidFill>
                  <a:schemeClr val="bg1"/>
                </a:solidFill>
                <a:effectLst/>
                <a:latin typeface="Calibri" panose="020F0502020204030204" pitchFamily="34" charset="0"/>
                <a:ea typeface="Calibri" panose="020F0502020204030204" pitchFamily="34" charset="0"/>
              </a:rPr>
              <a:t>Density of urban areas</a:t>
            </a:r>
          </a:p>
          <a:p>
            <a:pPr marL="705485" marR="1118870" indent="-457200">
              <a:lnSpc>
                <a:spcPct val="90000"/>
              </a:lnSpc>
              <a:spcAft>
                <a:spcPts val="570"/>
              </a:spcAft>
              <a:buFont typeface="Wingdings" panose="05000000000000000000" pitchFamily="2" charset="2"/>
              <a:buChar char="v"/>
            </a:pPr>
            <a:r>
              <a:rPr lang="en-IN" sz="2800" kern="100" dirty="0">
                <a:solidFill>
                  <a:schemeClr val="bg1"/>
                </a:solidFill>
                <a:effectLst/>
                <a:latin typeface="Calibri" panose="020F0502020204030204" pitchFamily="34" charset="0"/>
                <a:ea typeface="Calibri" panose="020F0502020204030204" pitchFamily="34" charset="0"/>
              </a:rPr>
              <a:t>Lack of government transparency</a:t>
            </a:r>
          </a:p>
          <a:p>
            <a:pPr marL="705485" marR="1118870" indent="-457200">
              <a:lnSpc>
                <a:spcPct val="90000"/>
              </a:lnSpc>
              <a:spcAft>
                <a:spcPts val="10370"/>
              </a:spcAft>
              <a:buFont typeface="Wingdings" panose="05000000000000000000" pitchFamily="2" charset="2"/>
              <a:buChar char="v"/>
            </a:pPr>
            <a:r>
              <a:rPr lang="en-IN" sz="2800" kern="100" dirty="0">
                <a:solidFill>
                  <a:schemeClr val="bg1"/>
                </a:solidFill>
                <a:effectLst/>
                <a:latin typeface="Calibri" panose="020F0502020204030204" pitchFamily="34" charset="0"/>
                <a:ea typeface="Calibri" panose="020F0502020204030204" pitchFamily="34" charset="0"/>
              </a:rPr>
              <a:t>Lack of press freedom</a:t>
            </a:r>
          </a:p>
          <a:p>
            <a:endParaRPr lang="en-IN" sz="2800" dirty="0">
              <a:solidFill>
                <a:schemeClr val="bg1"/>
              </a:solidFill>
            </a:endParaRPr>
          </a:p>
        </p:txBody>
      </p:sp>
    </p:spTree>
    <p:extLst>
      <p:ext uri="{BB962C8B-B14F-4D97-AF65-F5344CB8AC3E}">
        <p14:creationId xmlns:p14="http://schemas.microsoft.com/office/powerpoint/2010/main" val="238188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AAF135-18F1-517D-7BF3-F516B1CF1C3F}"/>
              </a:ext>
            </a:extLst>
          </p:cNvPr>
          <p:cNvSpPr txBox="1"/>
          <p:nvPr/>
        </p:nvSpPr>
        <p:spPr>
          <a:xfrm>
            <a:off x="953729" y="491613"/>
            <a:ext cx="11444748" cy="1323439"/>
          </a:xfrm>
          <a:prstGeom prst="rect">
            <a:avLst/>
          </a:prstGeom>
          <a:noFill/>
        </p:spPr>
        <p:txBody>
          <a:bodyPr wrap="square" rtlCol="0">
            <a:spAutoFit/>
          </a:bodyPr>
          <a:lstStyle/>
          <a:p>
            <a:r>
              <a:rPr lang="en-IN" sz="4000" b="1" kern="100" dirty="0">
                <a:solidFill>
                  <a:schemeClr val="accent1">
                    <a:lumMod val="60000"/>
                    <a:lumOff val="40000"/>
                  </a:schemeClr>
                </a:solidFill>
                <a:effectLst/>
                <a:latin typeface="Calibri" panose="020F0502020204030204" pitchFamily="34" charset="0"/>
                <a:ea typeface="Calibri" panose="020F0502020204030204" pitchFamily="34" charset="0"/>
              </a:rPr>
              <a:t>Disease specifications: reproductive rate, severity</a:t>
            </a:r>
          </a:p>
          <a:p>
            <a:endParaRPr lang="en-IN" sz="4000" dirty="0">
              <a:solidFill>
                <a:schemeClr val="accent1">
                  <a:lumMod val="60000"/>
                  <a:lumOff val="40000"/>
                </a:schemeClr>
              </a:solidFill>
            </a:endParaRPr>
          </a:p>
        </p:txBody>
      </p:sp>
      <p:sp>
        <p:nvSpPr>
          <p:cNvPr id="3" name="TextBox 2">
            <a:extLst>
              <a:ext uri="{FF2B5EF4-FFF2-40B4-BE49-F238E27FC236}">
                <a16:creationId xmlns:a16="http://schemas.microsoft.com/office/drawing/2014/main" id="{3C7CD2D4-7AA0-C2BE-ED0A-C136CD710F73}"/>
              </a:ext>
            </a:extLst>
          </p:cNvPr>
          <p:cNvSpPr txBox="1"/>
          <p:nvPr/>
        </p:nvSpPr>
        <p:spPr>
          <a:xfrm>
            <a:off x="285135" y="1553948"/>
            <a:ext cx="11484078" cy="923330"/>
          </a:xfrm>
          <a:prstGeom prst="rect">
            <a:avLst/>
          </a:prstGeom>
          <a:noFill/>
        </p:spPr>
        <p:txBody>
          <a:bodyPr wrap="square" rtlCol="0">
            <a:spAutoFit/>
          </a:bodyPr>
          <a:lstStyle/>
          <a:p>
            <a:pPr marL="285750" indent="-285750">
              <a:buFont typeface="Wingdings" panose="05000000000000000000" pitchFamily="2" charset="2"/>
              <a:buChar char="v"/>
            </a:pPr>
            <a:r>
              <a:rPr lang="en-IN" sz="1800" b="1" kern="100" dirty="0">
                <a:solidFill>
                  <a:schemeClr val="accent1">
                    <a:lumMod val="60000"/>
                    <a:lumOff val="40000"/>
                  </a:schemeClr>
                </a:solidFill>
                <a:effectLst/>
                <a:latin typeface="Calibri" panose="020F0502020204030204" pitchFamily="34" charset="0"/>
                <a:ea typeface="Calibri" panose="020F0502020204030204" pitchFamily="34" charset="0"/>
              </a:rPr>
              <a:t>Basic Reproductive Rate (R0) </a:t>
            </a:r>
            <a:r>
              <a:rPr lang="en-IN" sz="1800" kern="100" dirty="0">
                <a:solidFill>
                  <a:schemeClr val="bg1"/>
                </a:solidFill>
                <a:effectLst/>
                <a:latin typeface="Calibri" panose="020F0502020204030204" pitchFamily="34" charset="0"/>
                <a:ea typeface="Calibri" panose="020F0502020204030204" pitchFamily="34" charset="0"/>
              </a:rPr>
              <a:t>is the </a:t>
            </a:r>
            <a:r>
              <a:rPr lang="en-IN" sz="1800" b="1" kern="100" dirty="0">
                <a:solidFill>
                  <a:schemeClr val="bg1"/>
                </a:solidFill>
                <a:effectLst/>
                <a:latin typeface="Calibri" panose="020F0502020204030204" pitchFamily="34" charset="0"/>
                <a:ea typeface="Calibri" panose="020F0502020204030204" pitchFamily="34" charset="0"/>
              </a:rPr>
              <a:t>average number of people infected by one person </a:t>
            </a:r>
            <a:r>
              <a:rPr lang="en-IN" sz="1800" kern="100" dirty="0">
                <a:solidFill>
                  <a:schemeClr val="bg1"/>
                </a:solidFill>
                <a:effectLst/>
                <a:latin typeface="Calibri" panose="020F0502020204030204" pitchFamily="34" charset="0"/>
                <a:ea typeface="Calibri" panose="020F0502020204030204" pitchFamily="34" charset="0"/>
              </a:rPr>
              <a:t>in a susceptible population. R0 for COVID-19 is estimated to be between 2 and 4 </a:t>
            </a:r>
          </a:p>
          <a:p>
            <a:endParaRPr lang="en-IN" dirty="0"/>
          </a:p>
        </p:txBody>
      </p:sp>
      <p:sp>
        <p:nvSpPr>
          <p:cNvPr id="4" name="TextBox 3">
            <a:extLst>
              <a:ext uri="{FF2B5EF4-FFF2-40B4-BE49-F238E27FC236}">
                <a16:creationId xmlns:a16="http://schemas.microsoft.com/office/drawing/2014/main" id="{E1B6DC56-E94D-278B-7F83-1EE0B4759331}"/>
              </a:ext>
            </a:extLst>
          </p:cNvPr>
          <p:cNvSpPr txBox="1"/>
          <p:nvPr/>
        </p:nvSpPr>
        <p:spPr>
          <a:xfrm>
            <a:off x="285135" y="2212258"/>
            <a:ext cx="11169445" cy="707886"/>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chemeClr val="accent1">
                    <a:lumMod val="60000"/>
                    <a:lumOff val="40000"/>
                  </a:schemeClr>
                </a:solidFill>
                <a:effectLst/>
                <a:latin typeface="Calibri" panose="020F0502020204030204" pitchFamily="34" charset="0"/>
                <a:ea typeface="Calibri" panose="020F0502020204030204" pitchFamily="34" charset="0"/>
              </a:rPr>
              <a:t>Clinical Onset Interval </a:t>
            </a:r>
            <a:r>
              <a:rPr lang="en-IN" sz="2000" dirty="0">
                <a:solidFill>
                  <a:schemeClr val="bg1">
                    <a:lumMod val="95000"/>
                  </a:schemeClr>
                </a:solidFill>
                <a:effectLst/>
                <a:latin typeface="Calibri" panose="020F0502020204030204" pitchFamily="34" charset="0"/>
                <a:ea typeface="Calibri" panose="020F0502020204030204" pitchFamily="34" charset="0"/>
              </a:rPr>
              <a:t>is the </a:t>
            </a:r>
            <a:r>
              <a:rPr lang="en-IN" sz="2000" b="1" dirty="0">
                <a:solidFill>
                  <a:schemeClr val="bg1">
                    <a:lumMod val="95000"/>
                  </a:schemeClr>
                </a:solidFill>
                <a:effectLst/>
                <a:latin typeface="Calibri" panose="020F0502020204030204" pitchFamily="34" charset="0"/>
                <a:ea typeface="Calibri" panose="020F0502020204030204" pitchFamily="34" charset="0"/>
              </a:rPr>
              <a:t>time between onset of symptoms </a:t>
            </a:r>
            <a:r>
              <a:rPr lang="en-IN" sz="2000" dirty="0">
                <a:solidFill>
                  <a:schemeClr val="bg1">
                    <a:lumMod val="95000"/>
                  </a:schemeClr>
                </a:solidFill>
                <a:effectLst/>
                <a:latin typeface="Calibri" panose="020F0502020204030204" pitchFamily="34" charset="0"/>
                <a:ea typeface="Calibri" panose="020F0502020204030204" pitchFamily="34" charset="0"/>
              </a:rPr>
              <a:t>in successive cases in a chain of transmission.  In most studies, the average time is between </a:t>
            </a:r>
            <a:r>
              <a:rPr lang="en-IN" sz="2000" b="1" dirty="0">
                <a:solidFill>
                  <a:schemeClr val="bg1">
                    <a:lumMod val="95000"/>
                  </a:schemeClr>
                </a:solidFill>
                <a:effectLst/>
                <a:latin typeface="Calibri" panose="020F0502020204030204" pitchFamily="34" charset="0"/>
                <a:ea typeface="Calibri" panose="020F0502020204030204" pitchFamily="34" charset="0"/>
              </a:rPr>
              <a:t>4 and 5 days</a:t>
            </a:r>
            <a:endParaRPr lang="en-IN" sz="2000" dirty="0">
              <a:solidFill>
                <a:schemeClr val="bg1">
                  <a:lumMod val="95000"/>
                </a:schemeClr>
              </a:solidFill>
            </a:endParaRPr>
          </a:p>
        </p:txBody>
      </p:sp>
      <p:sp>
        <p:nvSpPr>
          <p:cNvPr id="5" name="TextBox 4">
            <a:extLst>
              <a:ext uri="{FF2B5EF4-FFF2-40B4-BE49-F238E27FC236}">
                <a16:creationId xmlns:a16="http://schemas.microsoft.com/office/drawing/2014/main" id="{3C35639A-4480-A10A-B5E0-94CD74861E0B}"/>
              </a:ext>
            </a:extLst>
          </p:cNvPr>
          <p:cNvSpPr txBox="1"/>
          <p:nvPr/>
        </p:nvSpPr>
        <p:spPr>
          <a:xfrm>
            <a:off x="285135" y="2920144"/>
            <a:ext cx="11808542" cy="707886"/>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chemeClr val="accent1">
                    <a:lumMod val="60000"/>
                    <a:lumOff val="40000"/>
                  </a:schemeClr>
                </a:solidFill>
                <a:effectLst/>
                <a:latin typeface="Calibri" panose="020F0502020204030204" pitchFamily="34" charset="0"/>
                <a:ea typeface="Calibri" panose="020F0502020204030204" pitchFamily="34" charset="0"/>
              </a:rPr>
              <a:t>Case Fatality Ratio (CFR) </a:t>
            </a:r>
            <a:r>
              <a:rPr lang="en-IN" sz="2000" dirty="0">
                <a:solidFill>
                  <a:schemeClr val="bg1"/>
                </a:solidFill>
                <a:effectLst/>
                <a:latin typeface="Calibri" panose="020F0502020204030204" pitchFamily="34" charset="0"/>
                <a:ea typeface="Calibri" panose="020F0502020204030204" pitchFamily="34" charset="0"/>
              </a:rPr>
              <a:t>is the proportion of episodes of illness that are fatal. The global crude CFR is </a:t>
            </a:r>
            <a:r>
              <a:rPr lang="en-IN" sz="2000" b="1" dirty="0">
                <a:solidFill>
                  <a:schemeClr val="bg1"/>
                </a:solidFill>
                <a:effectLst/>
                <a:latin typeface="Calibri" panose="020F0502020204030204" pitchFamily="34" charset="0"/>
                <a:ea typeface="Calibri" panose="020F0502020204030204" pitchFamily="34" charset="0"/>
              </a:rPr>
              <a:t>7% </a:t>
            </a:r>
            <a:r>
              <a:rPr lang="en-IN" sz="2000" dirty="0">
                <a:solidFill>
                  <a:schemeClr val="bg1"/>
                </a:solidFill>
                <a:effectLst/>
                <a:latin typeface="Calibri" panose="020F0502020204030204" pitchFamily="34" charset="0"/>
                <a:ea typeface="Calibri" panose="020F0502020204030204" pitchFamily="34" charset="0"/>
              </a:rPr>
              <a:t>(Dec 2019-May 2020)</a:t>
            </a:r>
            <a:endParaRPr lang="en-IN" sz="2000" dirty="0">
              <a:solidFill>
                <a:schemeClr val="bg1"/>
              </a:solidFill>
            </a:endParaRPr>
          </a:p>
        </p:txBody>
      </p:sp>
      <p:pic>
        <p:nvPicPr>
          <p:cNvPr id="6" name="Picture 5">
            <a:extLst>
              <a:ext uri="{FF2B5EF4-FFF2-40B4-BE49-F238E27FC236}">
                <a16:creationId xmlns:a16="http://schemas.microsoft.com/office/drawing/2014/main" id="{38EFF9F3-C6E5-15EA-DE86-4AB712144F13}"/>
              </a:ext>
            </a:extLst>
          </p:cNvPr>
          <p:cNvPicPr/>
          <p:nvPr/>
        </p:nvPicPr>
        <p:blipFill>
          <a:blip r:embed="rId2"/>
          <a:stretch>
            <a:fillRect/>
          </a:stretch>
        </p:blipFill>
        <p:spPr>
          <a:xfrm>
            <a:off x="2575622" y="3529330"/>
            <a:ext cx="8475980" cy="3227705"/>
          </a:xfrm>
          <a:prstGeom prst="rect">
            <a:avLst/>
          </a:prstGeom>
        </p:spPr>
      </p:pic>
    </p:spTree>
    <p:extLst>
      <p:ext uri="{BB962C8B-B14F-4D97-AF65-F5344CB8AC3E}">
        <p14:creationId xmlns:p14="http://schemas.microsoft.com/office/powerpoint/2010/main" val="346429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16D537-54A1-A3A5-98E7-75C114623538}"/>
              </a:ext>
            </a:extLst>
          </p:cNvPr>
          <p:cNvSpPr txBox="1"/>
          <p:nvPr/>
        </p:nvSpPr>
        <p:spPr>
          <a:xfrm>
            <a:off x="3136491" y="442451"/>
            <a:ext cx="8150941" cy="830997"/>
          </a:xfrm>
          <a:prstGeom prst="rect">
            <a:avLst/>
          </a:prstGeom>
          <a:noFill/>
        </p:spPr>
        <p:txBody>
          <a:bodyPr wrap="square" rtlCol="0">
            <a:spAutoFit/>
          </a:bodyPr>
          <a:lstStyle/>
          <a:p>
            <a:r>
              <a:rPr lang="en-US" sz="4800" dirty="0">
                <a:solidFill>
                  <a:schemeClr val="bg1"/>
                </a:solidFill>
              </a:rPr>
              <a:t>Personal- Measures</a:t>
            </a:r>
            <a:endParaRPr lang="en-IN" sz="4800" dirty="0">
              <a:solidFill>
                <a:schemeClr val="bg1"/>
              </a:solidFill>
            </a:endParaRPr>
          </a:p>
        </p:txBody>
      </p:sp>
      <p:grpSp>
        <p:nvGrpSpPr>
          <p:cNvPr id="3" name="Group 2">
            <a:extLst>
              <a:ext uri="{FF2B5EF4-FFF2-40B4-BE49-F238E27FC236}">
                <a16:creationId xmlns:a16="http://schemas.microsoft.com/office/drawing/2014/main" id="{4D8B0ED2-80BE-698D-D2DD-EE573171EB76}"/>
              </a:ext>
            </a:extLst>
          </p:cNvPr>
          <p:cNvGrpSpPr/>
          <p:nvPr/>
        </p:nvGrpSpPr>
        <p:grpSpPr>
          <a:xfrm>
            <a:off x="8180438" y="1273448"/>
            <a:ext cx="3820737" cy="5316899"/>
            <a:chOff x="0" y="0"/>
            <a:chExt cx="4160985" cy="5874910"/>
          </a:xfrm>
        </p:grpSpPr>
        <p:pic>
          <p:nvPicPr>
            <p:cNvPr id="4" name="Picture 3">
              <a:extLst>
                <a:ext uri="{FF2B5EF4-FFF2-40B4-BE49-F238E27FC236}">
                  <a16:creationId xmlns:a16="http://schemas.microsoft.com/office/drawing/2014/main" id="{5AACF390-D411-F1EE-8091-28D56B3515EE}"/>
                </a:ext>
              </a:extLst>
            </p:cNvPr>
            <p:cNvPicPr/>
            <p:nvPr/>
          </p:nvPicPr>
          <p:blipFill>
            <a:blip r:embed="rId2"/>
            <a:stretch>
              <a:fillRect/>
            </a:stretch>
          </p:blipFill>
          <p:spPr>
            <a:xfrm>
              <a:off x="0" y="0"/>
              <a:ext cx="1251370" cy="2391010"/>
            </a:xfrm>
            <a:prstGeom prst="rect">
              <a:avLst/>
            </a:prstGeom>
          </p:spPr>
        </p:pic>
        <p:pic>
          <p:nvPicPr>
            <p:cNvPr id="5" name="Picture 4">
              <a:extLst>
                <a:ext uri="{FF2B5EF4-FFF2-40B4-BE49-F238E27FC236}">
                  <a16:creationId xmlns:a16="http://schemas.microsoft.com/office/drawing/2014/main" id="{77012DC4-A35E-E68B-58A1-4373854DF10A}"/>
                </a:ext>
              </a:extLst>
            </p:cNvPr>
            <p:cNvPicPr/>
            <p:nvPr/>
          </p:nvPicPr>
          <p:blipFill>
            <a:blip r:embed="rId3"/>
            <a:stretch>
              <a:fillRect/>
            </a:stretch>
          </p:blipFill>
          <p:spPr>
            <a:xfrm>
              <a:off x="1487889" y="1754014"/>
              <a:ext cx="2673096" cy="4120896"/>
            </a:xfrm>
            <a:prstGeom prst="rect">
              <a:avLst/>
            </a:prstGeom>
          </p:spPr>
        </p:pic>
      </p:grpSp>
      <p:sp>
        <p:nvSpPr>
          <p:cNvPr id="6" name="TextBox 5">
            <a:extLst>
              <a:ext uri="{FF2B5EF4-FFF2-40B4-BE49-F238E27FC236}">
                <a16:creationId xmlns:a16="http://schemas.microsoft.com/office/drawing/2014/main" id="{B0259050-2960-5B35-94CD-C2F38F884900}"/>
              </a:ext>
            </a:extLst>
          </p:cNvPr>
          <p:cNvSpPr txBox="1"/>
          <p:nvPr/>
        </p:nvSpPr>
        <p:spPr>
          <a:xfrm>
            <a:off x="137652" y="1395222"/>
            <a:ext cx="7639664" cy="1569660"/>
          </a:xfrm>
          <a:prstGeom prst="rect">
            <a:avLst/>
          </a:prstGeom>
          <a:noFill/>
        </p:spPr>
        <p:txBody>
          <a:bodyPr wrap="square" rtlCol="0">
            <a:spAutoFit/>
          </a:bodyPr>
          <a:lstStyle/>
          <a:p>
            <a:pPr marL="457200" indent="-457200">
              <a:buFont typeface="Wingdings" panose="05000000000000000000" pitchFamily="2" charset="2"/>
              <a:buChar char="v"/>
            </a:pPr>
            <a:r>
              <a:rPr lang="en-IN" sz="3200" b="1" dirty="0">
                <a:solidFill>
                  <a:schemeClr val="bg1"/>
                </a:solidFill>
                <a:effectLst/>
                <a:latin typeface="Calibri" panose="020F0502020204030204" pitchFamily="34" charset="0"/>
                <a:ea typeface="Calibri" panose="020F0502020204030204" pitchFamily="34" charset="0"/>
              </a:rPr>
              <a:t>Hand and respiratory hygiene is important at ALL times and is the best way to protect yourself and others</a:t>
            </a:r>
            <a:endParaRPr lang="en-IN" sz="3200" dirty="0">
              <a:solidFill>
                <a:schemeClr val="bg1"/>
              </a:solidFill>
            </a:endParaRPr>
          </a:p>
        </p:txBody>
      </p:sp>
      <p:sp>
        <p:nvSpPr>
          <p:cNvPr id="7" name="TextBox 6">
            <a:extLst>
              <a:ext uri="{FF2B5EF4-FFF2-40B4-BE49-F238E27FC236}">
                <a16:creationId xmlns:a16="http://schemas.microsoft.com/office/drawing/2014/main" id="{8143B0F8-3B9E-FC4F-78F2-C0F8C9906A69}"/>
              </a:ext>
            </a:extLst>
          </p:cNvPr>
          <p:cNvSpPr txBox="1"/>
          <p:nvPr/>
        </p:nvSpPr>
        <p:spPr>
          <a:xfrm>
            <a:off x="190825" y="3033035"/>
            <a:ext cx="7325032" cy="3108543"/>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solidFill>
                  <a:schemeClr val="bg1"/>
                </a:solidFill>
                <a:effectLst/>
                <a:latin typeface="Calibri" panose="020F0502020204030204" pitchFamily="34" charset="0"/>
                <a:ea typeface="Calibri" panose="020F0502020204030204" pitchFamily="34" charset="0"/>
              </a:rPr>
              <a:t>When possible maintain at least 1 meter distance between yourself and others.  </a:t>
            </a:r>
            <a:r>
              <a:rPr lang="en-IN" sz="2800" dirty="0">
                <a:solidFill>
                  <a:schemeClr val="bg1"/>
                </a:solidFill>
                <a:effectLst/>
                <a:latin typeface="Calibri" panose="020F0502020204030204" pitchFamily="34" charset="0"/>
                <a:ea typeface="Calibri" panose="020F0502020204030204" pitchFamily="34" charset="0"/>
              </a:rPr>
              <a:t>Some infected persons may not be exhibiting symptoms or their symptoms may be mild so maintaining a physical distance with everyone is important if you are in an area where COVID-19 is circulating </a:t>
            </a:r>
            <a:endParaRPr lang="en-IN" sz="2800" dirty="0">
              <a:solidFill>
                <a:schemeClr val="bg1"/>
              </a:solidFill>
            </a:endParaRPr>
          </a:p>
        </p:txBody>
      </p:sp>
    </p:spTree>
    <p:extLst>
      <p:ext uri="{BB962C8B-B14F-4D97-AF65-F5344CB8AC3E}">
        <p14:creationId xmlns:p14="http://schemas.microsoft.com/office/powerpoint/2010/main" val="52005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3BA4F8-90B7-96F2-1856-6737AFE341B5}"/>
              </a:ext>
            </a:extLst>
          </p:cNvPr>
          <p:cNvSpPr txBox="1"/>
          <p:nvPr/>
        </p:nvSpPr>
        <p:spPr>
          <a:xfrm>
            <a:off x="2684205" y="363793"/>
            <a:ext cx="7796981" cy="923330"/>
          </a:xfrm>
          <a:prstGeom prst="rect">
            <a:avLst/>
          </a:prstGeom>
          <a:noFill/>
        </p:spPr>
        <p:txBody>
          <a:bodyPr wrap="square" rtlCol="0">
            <a:spAutoFit/>
          </a:bodyPr>
          <a:lstStyle/>
          <a:p>
            <a:r>
              <a:rPr lang="en-US" sz="5400" dirty="0">
                <a:solidFill>
                  <a:schemeClr val="tx2">
                    <a:lumMod val="60000"/>
                    <a:lumOff val="40000"/>
                  </a:schemeClr>
                </a:solidFill>
              </a:rPr>
              <a:t>Public Health Measures</a:t>
            </a:r>
            <a:endParaRPr lang="en-IN" sz="5400" dirty="0">
              <a:solidFill>
                <a:schemeClr val="tx2">
                  <a:lumMod val="60000"/>
                  <a:lumOff val="40000"/>
                </a:schemeClr>
              </a:solidFill>
            </a:endParaRPr>
          </a:p>
        </p:txBody>
      </p:sp>
      <p:sp>
        <p:nvSpPr>
          <p:cNvPr id="3" name="TextBox 2">
            <a:extLst>
              <a:ext uri="{FF2B5EF4-FFF2-40B4-BE49-F238E27FC236}">
                <a16:creationId xmlns:a16="http://schemas.microsoft.com/office/drawing/2014/main" id="{147715E6-12CD-D5CB-9478-9DE7A7C42DE8}"/>
              </a:ext>
            </a:extLst>
          </p:cNvPr>
          <p:cNvSpPr txBox="1"/>
          <p:nvPr/>
        </p:nvSpPr>
        <p:spPr>
          <a:xfrm>
            <a:off x="176981" y="1514168"/>
            <a:ext cx="11798709" cy="5078313"/>
          </a:xfrm>
          <a:prstGeom prst="rect">
            <a:avLst/>
          </a:prstGeom>
          <a:noFill/>
        </p:spPr>
        <p:txBody>
          <a:bodyPr wrap="square" rtlCol="0">
            <a:spAutoFit/>
          </a:bodyPr>
          <a:lstStyle/>
          <a:p>
            <a:pPr marL="616585" indent="-6350">
              <a:lnSpc>
                <a:spcPct val="90000"/>
              </a:lnSpc>
              <a:spcAft>
                <a:spcPts val="1180"/>
              </a:spcAft>
            </a:pPr>
            <a:r>
              <a:rPr lang="en-IN" sz="3600" b="1" kern="100" dirty="0">
                <a:solidFill>
                  <a:schemeClr val="bg1"/>
                </a:solidFill>
                <a:effectLst/>
                <a:latin typeface="Calibri" panose="020F0502020204030204" pitchFamily="34" charset="0"/>
                <a:ea typeface="Calibri" panose="020F0502020204030204" pitchFamily="34" charset="0"/>
              </a:rPr>
              <a:t>Quarantine </a:t>
            </a:r>
            <a:r>
              <a:rPr lang="en-IN" sz="3600" kern="100" dirty="0">
                <a:solidFill>
                  <a:schemeClr val="bg1"/>
                </a:solidFill>
                <a:effectLst/>
                <a:latin typeface="Calibri" panose="020F0502020204030204" pitchFamily="34" charset="0"/>
                <a:ea typeface="Calibri" panose="020F0502020204030204" pitchFamily="34" charset="0"/>
              </a:rPr>
              <a:t>means restricting activities or separating people who are not ill but may have been exposed to COVID-19. The goal is to prevent the spread of disease if or when people develop symptoms [5] </a:t>
            </a:r>
            <a:r>
              <a:rPr lang="en-IN" sz="3600" b="1" kern="100" dirty="0">
                <a:solidFill>
                  <a:schemeClr val="bg1"/>
                </a:solidFill>
                <a:effectLst/>
                <a:latin typeface="Calibri" panose="020F0502020204030204" pitchFamily="34" charset="0"/>
                <a:ea typeface="Calibri" panose="020F0502020204030204" pitchFamily="34" charset="0"/>
              </a:rPr>
              <a:t>Isolation </a:t>
            </a:r>
            <a:r>
              <a:rPr lang="en-IN" sz="3600" kern="100" dirty="0">
                <a:solidFill>
                  <a:schemeClr val="bg1"/>
                </a:solidFill>
                <a:effectLst/>
                <a:latin typeface="Calibri" panose="020F0502020204030204" pitchFamily="34" charset="0"/>
                <a:ea typeface="Calibri" panose="020F0502020204030204" pitchFamily="34" charset="0"/>
              </a:rPr>
              <a:t>means separating people who are ill with symptoms of COVID-19 and may be infectious to prevent the spread of the disease. </a:t>
            </a:r>
            <a:r>
              <a:rPr lang="en-IN" sz="3600" b="1" kern="100" dirty="0">
                <a:solidFill>
                  <a:schemeClr val="bg1"/>
                </a:solidFill>
                <a:effectLst/>
                <a:latin typeface="Calibri" panose="020F0502020204030204" pitchFamily="34" charset="0"/>
                <a:ea typeface="Calibri" panose="020F0502020204030204" pitchFamily="34" charset="0"/>
              </a:rPr>
              <a:t>Physical distancing </a:t>
            </a:r>
            <a:r>
              <a:rPr lang="en-IN" sz="3600" kern="100" dirty="0">
                <a:solidFill>
                  <a:schemeClr val="bg1"/>
                </a:solidFill>
                <a:effectLst/>
                <a:latin typeface="Calibri" panose="020F0502020204030204" pitchFamily="34" charset="0"/>
                <a:ea typeface="Calibri" panose="020F0502020204030204" pitchFamily="34" charset="0"/>
              </a:rPr>
              <a:t>means being physically apart. WHO recommends keeping at least 1-metre distance from others. This is a general measure that everyone should take even if they are well.</a:t>
            </a:r>
          </a:p>
        </p:txBody>
      </p:sp>
    </p:spTree>
    <p:extLst>
      <p:ext uri="{BB962C8B-B14F-4D97-AF65-F5344CB8AC3E}">
        <p14:creationId xmlns:p14="http://schemas.microsoft.com/office/powerpoint/2010/main" val="386540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664</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covid..?</dc:title>
  <dc:creator>mohith reddy</dc:creator>
  <cp:lastModifiedBy>mohith reddy</cp:lastModifiedBy>
  <cp:revision>8</cp:revision>
  <dcterms:created xsi:type="dcterms:W3CDTF">2023-10-04T04:34:42Z</dcterms:created>
  <dcterms:modified xsi:type="dcterms:W3CDTF">2023-10-04T09:25:59Z</dcterms:modified>
</cp:coreProperties>
</file>