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58" r:id="rId6"/>
    <p:sldId id="259" r:id="rId7"/>
    <p:sldId id="274" r:id="rId8"/>
    <p:sldId id="275" r:id="rId9"/>
    <p:sldId id="276" r:id="rId10"/>
    <p:sldId id="277" r:id="rId11"/>
    <p:sldId id="278" r:id="rId12"/>
    <p:sldId id="279" r:id="rId13"/>
    <p:sldId id="280" r:id="rId14"/>
    <p:sldId id="281" r:id="rId15"/>
    <p:sldId id="260" r:id="rId16"/>
    <p:sldId id="283" r:id="rId17"/>
    <p:sldId id="284" r:id="rId18"/>
    <p:sldId id="285" r:id="rId19"/>
    <p:sldId id="282" r:id="rId20"/>
    <p:sldId id="286" r:id="rId21"/>
    <p:sldId id="262" r:id="rId22"/>
    <p:sldId id="271" r:id="rId23"/>
    <p:sldId id="263" r:id="rId24"/>
    <p:sldId id="264"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5334000"/>
          </a:xfrm>
        </p:spPr>
        <p:txBody>
          <a:bodyPr>
            <a:normAutofit fontScale="90000"/>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xmlns:mc="http://schemas.openxmlformats.org/markup-compatibility/2006" xmlns:a14="http://schemas.microsoft.com/office/drawing/2010/main" val="000000" mc:Ignorable="">
                      <a:alpha val="33000"/>
                    </a:srgbClr>
                  </a:outerShdw>
                </a:effectLst>
              </a:rPr>
              <a:t/>
            </a:r>
            <a:b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xmlns:mc="http://schemas.openxmlformats.org/markup-compatibility/2006" xmlns:a14="http://schemas.microsoft.com/office/drawing/2010/main" val="000000" mc:Ignorable="">
                      <a:alpha val="33000"/>
                    </a:srgbClr>
                  </a:outerShdw>
                </a:effectLst>
              </a:rPr>
            </a:b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glow rad="228600">
                    <a:schemeClr val="accent1">
                      <a:satMod val="175000"/>
                      <a:alpha val="40000"/>
                    </a:schemeClr>
                  </a:glow>
                  <a:outerShdw blurRad="55000" dist="50800" dir="5400000" algn="tl">
                    <a:srgbClr xmlns:mc="http://schemas.openxmlformats.org/markup-compatibility/2006" xmlns:a14="http://schemas.microsoft.com/office/drawing/2010/main" val="000000" mc:Ignorable="">
                      <a:alpha val="33000"/>
                    </a:srgbClr>
                  </a:outerShdw>
                </a:effectLst>
              </a:rPr>
              <a:t>Project C</a:t>
            </a:r>
            <a: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xmlns:mc="http://schemas.openxmlformats.org/markup-compatibility/2006" xmlns:a14="http://schemas.microsoft.com/office/drawing/2010/main" val="000000" mc:Ignorable="">
                      <a:alpha val="33000"/>
                    </a:srgbClr>
                  </a:outerShdw>
                </a:effectLst>
              </a:rPr>
              <a:t>Provincial Disaster Management Authority</a:t>
            </a:r>
            <a:b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xmlns:mc="http://schemas.openxmlformats.org/markup-compatibility/2006" xmlns:a14="http://schemas.microsoft.com/office/drawing/2010/main" val="000000" mc:Ignorable="">
                      <a:alpha val="33000"/>
                    </a:srgbClr>
                  </a:outerShdw>
                </a:effectLst>
              </a:rPr>
            </a:b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xmlns:mc="http://schemas.openxmlformats.org/markup-compatibility/2006" xmlns:a14="http://schemas.microsoft.com/office/drawing/2010/main" val="000000" mc:Ignorable="">
                      <a:alpha val="33000"/>
                    </a:srgbClr>
                  </a:outerShdw>
                </a:effectLst>
              </a:rPr>
              <a:t>(PDMA)</a:t>
            </a:r>
            <a: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49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Disaster Management System</a:t>
            </a:r>
            <a: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2200" dirty="0" smtClean="0">
                <a:solidFill>
                  <a:schemeClr val="bg1"/>
                </a:solidFill>
              </a:rPr>
              <a:t>© 2010 </a:t>
            </a:r>
            <a:r>
              <a:rPr lang="en-US" sz="2200" b="1" spc="150" dirty="0" smtClean="0">
                <a:ln w="11430"/>
                <a:solidFill>
                  <a:schemeClr val="bg1"/>
                </a:solidFill>
                <a:effectLst>
                  <a:outerShdw blurRad="25400" algn="tl" rotWithShape="0">
                    <a:srgbClr xmlns:mc="http://schemas.openxmlformats.org/markup-compatibility/2006" xmlns:a14="http://schemas.microsoft.com/office/drawing/2010/main" val="000000" mc:Ignorable="">
                      <a:alpha val="43000"/>
                    </a:srgbClr>
                  </a:outerShdw>
                </a:effectLst>
              </a:rPr>
              <a:t>FAST07DMS </a:t>
            </a:r>
            <a:br>
              <a:rPr lang="en-US" sz="2200" b="1" spc="150" dirty="0" smtClean="0">
                <a:ln w="11430"/>
                <a:solidFill>
                  <a:schemeClr val="bg1"/>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2200" spc="150" dirty="0" smtClean="0">
                <a:ln w="11430"/>
                <a:solidFill>
                  <a:schemeClr val="bg1"/>
                </a:solidFill>
                <a:effectLst>
                  <a:outerShdw blurRad="25400" algn="tl" rotWithShape="0">
                    <a:srgbClr xmlns:mc="http://schemas.openxmlformats.org/markup-compatibility/2006" xmlns:a14="http://schemas.microsoft.com/office/drawing/2010/main" val="000000" mc:Ignorable="">
                      <a:alpha val="43000"/>
                    </a:srgbClr>
                  </a:outerShdw>
                </a:effectLst>
              </a:rPr>
              <a:t>Version 1.0</a:t>
            </a:r>
            <a:r>
              <a:rPr lang="en-US" sz="31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sz="31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
            </a:r>
            <a:br>
              <a:rPr lang="en-US" sz="49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br>
            <a:endParaRPr lang="en-US" b="1" spc="150" dirty="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endParaRPr>
          </a:p>
        </p:txBody>
      </p:sp>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INVENTORY MANAGEMENT</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bg1"/>
                </a:solidFill>
              </a:rPr>
              <a:t>The System provides the following facilities to the system users:</a:t>
            </a:r>
          </a:p>
          <a:p>
            <a:pPr marL="0" indent="0">
              <a:buNone/>
            </a:pPr>
            <a:r>
              <a:rPr lang="en-US" dirty="0" smtClean="0">
                <a:solidFill>
                  <a:schemeClr val="bg1"/>
                </a:solidFill>
              </a:rPr>
              <a:t>• It store all the data placed at different location.</a:t>
            </a:r>
          </a:p>
          <a:p>
            <a:pPr marL="0" indent="0">
              <a:buNone/>
            </a:pPr>
            <a:r>
              <a:rPr lang="en-US" dirty="0" smtClean="0">
                <a:solidFill>
                  <a:schemeClr val="bg1"/>
                </a:solidFill>
              </a:rPr>
              <a:t>• It will handle all functions related to the tracking and management of stock.</a:t>
            </a:r>
          </a:p>
          <a:p>
            <a:pPr marL="0" indent="0">
              <a:buNone/>
            </a:pPr>
            <a:r>
              <a:rPr lang="en-US" dirty="0" smtClean="0">
                <a:solidFill>
                  <a:schemeClr val="bg1"/>
                </a:solidFill>
              </a:rPr>
              <a:t>• This would include the monitoring of material moved into and out of stockroom locations and the reconciling of the inventory balances.</a:t>
            </a:r>
          </a:p>
          <a:p>
            <a:pPr marL="0" indent="0">
              <a:buNone/>
            </a:pPr>
            <a:r>
              <a:rPr lang="en-US" dirty="0" smtClean="0">
                <a:solidFill>
                  <a:schemeClr val="bg1"/>
                </a:solidFill>
              </a:rPr>
              <a:t>• Facilitates easy inventory handling with reasonable catalog.</a:t>
            </a:r>
          </a:p>
          <a:p>
            <a:pPr marL="0" indent="0">
              <a:buNone/>
            </a:pPr>
            <a:r>
              <a:rPr lang="en-US" dirty="0" smtClean="0">
                <a:solidFill>
                  <a:schemeClr val="bg1"/>
                </a:solidFill>
              </a:rPr>
              <a:t>• Can perform various operations like add, delete, transfer, set relation and set alternate for many items and also generate different type of reports related to inventory items.</a:t>
            </a:r>
          </a:p>
          <a:p>
            <a:pPr marL="0" indent="0">
              <a:buNone/>
            </a:pPr>
            <a:r>
              <a:rPr lang="en-US" dirty="0" smtClean="0">
                <a:solidFill>
                  <a:schemeClr val="bg1"/>
                </a:solidFill>
              </a:rPr>
              <a:t>• Can order many Items at a time (no limit).</a:t>
            </a:r>
          </a:p>
          <a:p>
            <a:pPr marL="0" indent="0">
              <a:buNone/>
            </a:pPr>
            <a:r>
              <a:rPr lang="en-US" dirty="0" smtClean="0">
                <a:solidFill>
                  <a:schemeClr val="bg1"/>
                </a:solidFill>
              </a:rPr>
              <a:t>• On-line order tracking.</a:t>
            </a:r>
          </a:p>
          <a:p>
            <a:pPr marL="0" indent="0"/>
            <a:endParaRPr lang="en-US" dirty="0">
              <a:solidFill>
                <a:schemeClr val="bg1"/>
              </a:solidFill>
            </a:endParaRPr>
          </a:p>
        </p:txBody>
      </p:sp>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SITUATION AWARENESS</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62500" lnSpcReduction="20000"/>
          </a:bodyPr>
          <a:lstStyle/>
          <a:p>
            <a:pPr marL="0" indent="0" fontAlgn="auto">
              <a:spcAft>
                <a:spcPts val="0"/>
              </a:spcAft>
              <a:buClr>
                <a:schemeClr val="accent3"/>
              </a:buClr>
              <a:buFont typeface="Wingdings 2"/>
              <a:buNone/>
              <a:defRPr/>
            </a:pPr>
            <a:r>
              <a:rPr lang="en-US" dirty="0" smtClean="0">
                <a:solidFill>
                  <a:schemeClr val="bg1"/>
                </a:solidFill>
              </a:rPr>
              <a:t>This module is an essential part of the Disaster Management System, it will help identify a situation an locate it on the map.</a:t>
            </a:r>
          </a:p>
          <a:p>
            <a:pPr marL="0" indent="0" fontAlgn="auto">
              <a:spcAft>
                <a:spcPts val="0"/>
              </a:spcAft>
              <a:buClr>
                <a:schemeClr val="accent3"/>
              </a:buClr>
              <a:buFont typeface="Wingdings 2"/>
              <a:buNone/>
              <a:defRPr/>
            </a:pPr>
            <a:endParaRPr lang="en-US" dirty="0" smtClean="0">
              <a:solidFill>
                <a:schemeClr val="bg1"/>
              </a:solidFill>
            </a:endParaRPr>
          </a:p>
          <a:p>
            <a:pPr marL="0" indent="0" fontAlgn="auto">
              <a:spcAft>
                <a:spcPts val="0"/>
              </a:spcAft>
              <a:buClr>
                <a:schemeClr val="accent3"/>
              </a:buClr>
              <a:buFont typeface="Wingdings 2"/>
              <a:buNone/>
              <a:defRPr/>
            </a:pPr>
            <a:r>
              <a:rPr lang="en-US" dirty="0" smtClean="0">
                <a:solidFill>
                  <a:schemeClr val="bg1"/>
                </a:solidFill>
              </a:rPr>
              <a:t>The system can be helpful incase of both natural and man made disasters.</a:t>
            </a:r>
          </a:p>
          <a:p>
            <a:pPr marL="0" indent="0" fontAlgn="auto">
              <a:spcAft>
                <a:spcPts val="0"/>
              </a:spcAft>
              <a:buClr>
                <a:schemeClr val="accent3"/>
              </a:buClr>
              <a:buFont typeface="Wingdings 2"/>
              <a:buNone/>
              <a:defRPr/>
            </a:pPr>
            <a:endParaRPr lang="en-US" dirty="0" smtClean="0">
              <a:solidFill>
                <a:schemeClr val="bg1"/>
              </a:solidFill>
            </a:endParaRPr>
          </a:p>
          <a:p>
            <a:pPr marL="0" indent="0" fontAlgn="auto">
              <a:spcAft>
                <a:spcPts val="0"/>
              </a:spcAft>
              <a:buClr>
                <a:schemeClr val="accent3"/>
              </a:buClr>
              <a:buFont typeface="Wingdings 2"/>
              <a:buNone/>
              <a:defRPr/>
            </a:pPr>
            <a:r>
              <a:rPr lang="en-US" dirty="0" smtClean="0">
                <a:solidFill>
                  <a:schemeClr val="bg1"/>
                </a:solidFill>
              </a:rPr>
              <a:t>System works when connected to the internet  using the imagery by the Google map.</a:t>
            </a:r>
          </a:p>
          <a:p>
            <a:pPr marL="0" indent="0" fontAlgn="auto">
              <a:spcAft>
                <a:spcPts val="0"/>
              </a:spcAft>
              <a:buClr>
                <a:schemeClr val="accent3"/>
              </a:buClr>
              <a:buFont typeface="Wingdings 2"/>
              <a:buNone/>
              <a:defRPr/>
            </a:pPr>
            <a:endParaRPr lang="en-US" dirty="0" smtClean="0">
              <a:solidFill>
                <a:schemeClr val="bg1"/>
              </a:solidFill>
            </a:endParaRPr>
          </a:p>
          <a:p>
            <a:pPr marL="0" indent="0" fontAlgn="auto">
              <a:spcAft>
                <a:spcPts val="0"/>
              </a:spcAft>
              <a:buClr>
                <a:schemeClr val="accent3"/>
              </a:buClr>
              <a:buFont typeface="Wingdings 2"/>
              <a:buNone/>
              <a:defRPr/>
            </a:pPr>
            <a:r>
              <a:rPr lang="en-US" dirty="0" smtClean="0">
                <a:solidFill>
                  <a:schemeClr val="bg1"/>
                </a:solidFill>
              </a:rPr>
              <a:t>Only authorized user can gain access to the system and mark a situation.</a:t>
            </a:r>
          </a:p>
          <a:p>
            <a:pPr marL="0" indent="0" fontAlgn="auto">
              <a:spcAft>
                <a:spcPts val="0"/>
              </a:spcAft>
              <a:buClr>
                <a:schemeClr val="accent3"/>
              </a:buClr>
              <a:buFont typeface="Wingdings 2"/>
              <a:buNone/>
              <a:defRPr/>
            </a:pPr>
            <a:endParaRPr lang="en-US" dirty="0" smtClean="0">
              <a:solidFill>
                <a:schemeClr val="bg1"/>
              </a:solidFill>
            </a:endParaRPr>
          </a:p>
          <a:p>
            <a:pPr marL="0" indent="0" fontAlgn="auto">
              <a:spcAft>
                <a:spcPts val="0"/>
              </a:spcAft>
              <a:buClr>
                <a:schemeClr val="accent3"/>
              </a:buClr>
              <a:buFont typeface="Wingdings 2"/>
              <a:buNone/>
              <a:defRPr/>
            </a:pPr>
            <a:r>
              <a:rPr lang="en-US" dirty="0" smtClean="0">
                <a:solidFill>
                  <a:schemeClr val="bg1"/>
                </a:solidFill>
              </a:rPr>
              <a:t>The situations marked can then be viewed to aid the effected region accordingly.</a:t>
            </a:r>
          </a:p>
          <a:p>
            <a:pPr marL="0" indent="0" fontAlgn="auto">
              <a:spcAft>
                <a:spcPts val="0"/>
              </a:spcAft>
              <a:buClr>
                <a:schemeClr val="accent3"/>
              </a:buClr>
              <a:buFont typeface="Wingdings 2"/>
              <a:buNone/>
              <a:defRPr/>
            </a:pPr>
            <a:endParaRPr lang="en-US" dirty="0" smtClean="0">
              <a:solidFill>
                <a:schemeClr val="bg1"/>
              </a:solidFill>
            </a:endParaRPr>
          </a:p>
          <a:p>
            <a:pPr marL="0" indent="0" fontAlgn="auto">
              <a:spcAft>
                <a:spcPts val="0"/>
              </a:spcAft>
              <a:buClr>
                <a:schemeClr val="accent3"/>
              </a:buClr>
              <a:buFont typeface="Wingdings 2"/>
              <a:buNone/>
              <a:defRPr/>
            </a:pPr>
            <a:r>
              <a:rPr lang="en-US" dirty="0" smtClean="0">
                <a:solidFill>
                  <a:schemeClr val="bg1"/>
                </a:solidFill>
              </a:rPr>
              <a:t>The system will help in a unique way by providing the coordinates of the effected area. </a:t>
            </a:r>
          </a:p>
          <a:p>
            <a:pPr marL="0" indent="0"/>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MISSING PERSON REGISTRY</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lstStyle/>
          <a:p>
            <a:r>
              <a:rPr lang="en-US" dirty="0" smtClean="0">
                <a:solidFill>
                  <a:schemeClr val="bg1"/>
                </a:solidFill>
              </a:rPr>
              <a:t>Missing person </a:t>
            </a:r>
            <a:r>
              <a:rPr lang="en-US" dirty="0" smtClean="0">
                <a:solidFill>
                  <a:schemeClr val="bg1"/>
                </a:solidFill>
                <a:sym typeface="Wingdings" pitchFamily="2" charset="2"/>
              </a:rPr>
              <a:t> register on </a:t>
            </a:r>
            <a:r>
              <a:rPr lang="en-US" dirty="0" err="1" smtClean="0">
                <a:solidFill>
                  <a:schemeClr val="bg1"/>
                </a:solidFill>
              </a:rPr>
              <a:t>webportal</a:t>
            </a:r>
            <a:r>
              <a:rPr lang="en-US" dirty="0" smtClean="0">
                <a:solidFill>
                  <a:schemeClr val="bg1"/>
                </a:solidFill>
              </a:rPr>
              <a:t>.</a:t>
            </a:r>
          </a:p>
          <a:p>
            <a:pPr lvl="1"/>
            <a:r>
              <a:rPr lang="en-US" dirty="0" smtClean="0">
                <a:solidFill>
                  <a:schemeClr val="bg1"/>
                </a:solidFill>
              </a:rPr>
              <a:t>By himself</a:t>
            </a:r>
          </a:p>
          <a:p>
            <a:pPr lvl="1"/>
            <a:r>
              <a:rPr lang="en-US" dirty="0" smtClean="0">
                <a:solidFill>
                  <a:schemeClr val="bg1"/>
                </a:solidFill>
              </a:rPr>
              <a:t>By relative</a:t>
            </a:r>
          </a:p>
          <a:p>
            <a:r>
              <a:rPr lang="en-US" dirty="0" smtClean="0">
                <a:solidFill>
                  <a:schemeClr val="bg1"/>
                </a:solidFill>
              </a:rPr>
              <a:t>Also allows the search for missing person stored in database</a:t>
            </a:r>
          </a:p>
          <a:p>
            <a:r>
              <a:rPr lang="en-US" dirty="0" smtClean="0">
                <a:solidFill>
                  <a:schemeClr val="bg1"/>
                </a:solidFill>
              </a:rPr>
              <a:t>person is found(alive or dead)</a:t>
            </a:r>
            <a:r>
              <a:rPr lang="en-US" dirty="0" smtClean="0">
                <a:solidFill>
                  <a:schemeClr val="bg1"/>
                </a:solidFill>
                <a:sym typeface="Wingdings" pitchFamily="2" charset="2"/>
              </a:rPr>
              <a:t> record goes to list of particular type</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TRAINING MANAGEMENT</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lstStyle/>
          <a:p>
            <a:pPr lvl="0"/>
            <a:r>
              <a:rPr lang="en-US" dirty="0" smtClean="0">
                <a:solidFill>
                  <a:schemeClr val="bg1"/>
                </a:solidFill>
              </a:rPr>
              <a:t>Management of trainings conducted and trainings required all kinds of disasters</a:t>
            </a:r>
          </a:p>
          <a:p>
            <a:pPr lvl="0"/>
            <a:r>
              <a:rPr lang="en-US" dirty="0" smtClean="0">
                <a:solidFill>
                  <a:schemeClr val="bg1"/>
                </a:solidFill>
              </a:rPr>
              <a:t>Making the PDMA officer’s job easy by including search option to find all trainings related to a particular disaster or district</a:t>
            </a:r>
          </a:p>
          <a:p>
            <a:r>
              <a:rPr lang="en-US" dirty="0" smtClean="0">
                <a:solidFill>
                  <a:schemeClr val="bg1"/>
                </a:solidFill>
              </a:rPr>
              <a:t>Keeping a list of people trained personnel for separate disasters</a:t>
            </a: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SMS Alert System</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SMS alert system is about to send SMS via GSM SIM to common people to make aware them of coming adversity so that they may save their lives. It’s also related to aware and instruct organization and volunteers about disaster and be alert for help. Last task is to send SMS high authority to inform about coming ruin so that they alert and plane to control and handle condition.</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System Architecture </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pic>
        <p:nvPicPr>
          <p:cNvPr id="4" name="Content Placeholder 3" descr="untitled.bmp"/>
          <p:cNvPicPr>
            <a:picLocks noGrp="1" noChangeAspect="1"/>
          </p:cNvPicPr>
          <p:nvPr>
            <p:ph idx="1"/>
          </p:nvPr>
        </p:nvPicPr>
        <p:blipFill>
          <a:blip r:embed="rId2"/>
          <a:stretch>
            <a:fillRect/>
          </a:stretch>
        </p:blipFill>
        <p:spPr>
          <a:xfrm>
            <a:off x="1523999" y="1289926"/>
            <a:ext cx="6096002" cy="5146510"/>
          </a:xfrm>
        </p:spPr>
      </p:pic>
      <p:pic>
        <p:nvPicPr>
          <p:cNvPr id="5" name="Picture 4" descr="pdma_logo.gif"/>
          <p:cNvPicPr>
            <a:picLocks noChangeAspect="1"/>
          </p:cNvPicPr>
          <p:nvPr/>
        </p:nvPicPr>
        <p:blipFill>
          <a:blip r:embed="rId3"/>
          <a:stretch>
            <a:fillRect/>
          </a:stretch>
        </p:blipFill>
        <p:spPr>
          <a:xfrm>
            <a:off x="7162800" y="4419600"/>
            <a:ext cx="1714500" cy="2057400"/>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pic>
        <p:nvPicPr>
          <p:cNvPr id="4" name="Picture 2" descr="soft_arch"/>
          <p:cNvPicPr>
            <a:picLocks noChangeAspect="1" noChangeArrowheads="1"/>
          </p:cNvPicPr>
          <p:nvPr/>
        </p:nvPicPr>
        <p:blipFill>
          <a:blip r:embed="rId2"/>
          <a:srcRect/>
          <a:stretch>
            <a:fillRect/>
          </a:stretch>
        </p:blipFill>
        <p:spPr bwMode="auto">
          <a:xfrm>
            <a:off x="2057400" y="1752600"/>
            <a:ext cx="5067300" cy="40100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1524000"/>
            <a:ext cx="7620000"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endParaRPr>
          </a:p>
        </p:txBody>
      </p:sp>
      <p:pic>
        <p:nvPicPr>
          <p:cNvPr id="8" name="Picture 7" descr="DB_int.png"/>
          <p:cNvPicPr>
            <a:picLocks noChangeAspect="1"/>
          </p:cNvPicPr>
          <p:nvPr/>
        </p:nvPicPr>
        <p:blipFill>
          <a:blip r:embed="rId2"/>
          <a:stretch>
            <a:fillRect/>
          </a:stretch>
        </p:blipFill>
        <p:spPr>
          <a:xfrm>
            <a:off x="457200" y="509587"/>
            <a:ext cx="8229600" cy="5838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6344" y="152400"/>
            <a:ext cx="8296656" cy="640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endParaRPr>
          </a:p>
        </p:txBody>
      </p:sp>
      <p:pic>
        <p:nvPicPr>
          <p:cNvPr id="5" name="Picture 4" descr="GUI_int.png"/>
          <p:cNvPicPr>
            <a:picLocks noChangeAspect="1"/>
          </p:cNvPicPr>
          <p:nvPr/>
        </p:nvPicPr>
        <p:blipFill>
          <a:blip r:embed="rId2"/>
          <a:stretch>
            <a:fillRect/>
          </a:stretch>
        </p:blipFill>
        <p:spPr>
          <a:xfrm>
            <a:off x="-152400" y="446448"/>
            <a:ext cx="9144000" cy="59651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JOOMLA ARCHITECTURE</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pic>
        <p:nvPicPr>
          <p:cNvPr id="4" name="Picture 2" descr="soft_arch2"/>
          <p:cNvPicPr>
            <a:picLocks noGrp="1" noChangeAspect="1" noChangeArrowheads="1"/>
          </p:cNvPicPr>
          <p:nvPr>
            <p:ph idx="1"/>
          </p:nvPr>
        </p:nvPicPr>
        <p:blipFill>
          <a:blip r:embed="rId2"/>
          <a:srcRect/>
          <a:stretch>
            <a:fillRect/>
          </a:stretch>
        </p:blipFill>
        <p:spPr bwMode="auto">
          <a:xfrm>
            <a:off x="457200" y="1687027"/>
            <a:ext cx="8229600" cy="4352309"/>
          </a:xfrm>
          <a:prstGeom prst="rect">
            <a:avLst/>
          </a:prstGeom>
          <a:noFill/>
          <a:ln w="9525">
            <a:noFill/>
            <a:miter lim="800000"/>
            <a:headEnd/>
            <a:tailEnd/>
          </a:ln>
        </p:spPr>
      </p:pic>
      <p:pic>
        <p:nvPicPr>
          <p:cNvPr id="5" name="Picture 4" descr="pdma_logo.gif"/>
          <p:cNvPicPr>
            <a:picLocks noChangeAspect="1"/>
          </p:cNvPicPr>
          <p:nvPr/>
        </p:nvPicPr>
        <p:blipFill>
          <a:blip r:embed="rId3"/>
          <a:stretch>
            <a:fillRect/>
          </a:stretch>
        </p:blipFill>
        <p:spPr>
          <a:xfrm>
            <a:off x="7162800" y="4419600"/>
            <a:ext cx="1714500" cy="2057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239000" y="46482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Overview</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pPr algn="just">
              <a:lnSpc>
                <a:spcPct val="110000"/>
              </a:lnSpc>
            </a:pPr>
            <a:r>
              <a:rPr lang="en-US" sz="2800" dirty="0" smtClean="0">
                <a:solidFill>
                  <a:schemeClr val="bg1"/>
                </a:solidFill>
              </a:rPr>
              <a:t>Disaster management system is a system to support the activities related to prediction, damage assessment and rehabilitation phases of a disaster. </a:t>
            </a:r>
          </a:p>
          <a:p>
            <a:pPr algn="just">
              <a:lnSpc>
                <a:spcPct val="110000"/>
              </a:lnSpc>
            </a:pPr>
            <a:endParaRPr lang="en-US" sz="2800" dirty="0" smtClean="0">
              <a:solidFill>
                <a:schemeClr val="bg1"/>
              </a:solidFill>
            </a:endParaRPr>
          </a:p>
          <a:p>
            <a:pPr algn="just">
              <a:lnSpc>
                <a:spcPct val="110000"/>
              </a:lnSpc>
            </a:pPr>
            <a:r>
              <a:rPr lang="en-US" sz="2800" dirty="0" smtClean="0">
                <a:solidFill>
                  <a:schemeClr val="bg1"/>
                </a:solidFill>
              </a:rPr>
              <a:t>Bring together actors from Government, Emergency Management, NGOs, INGOs, spontaneous volunteers and victims themselves on one platform.</a:t>
            </a:r>
          </a:p>
          <a:p>
            <a:pPr algn="just">
              <a:lnSpc>
                <a:spcPct val="110000"/>
              </a:lnSpc>
            </a:pPr>
            <a:endParaRPr lang="en-US" sz="2400" dirty="0" smtClean="0">
              <a:solidFill>
                <a:schemeClr val="bg1"/>
              </a:solidFill>
            </a:endParaRPr>
          </a:p>
          <a:p>
            <a:pPr algn="just">
              <a:lnSpc>
                <a:spcPct val="11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normAutofit fontScale="90000"/>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Risk areas &amp; mitigation plan</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70000" lnSpcReduction="20000"/>
          </a:bodyPr>
          <a:lstStyle/>
          <a:p>
            <a:pPr>
              <a:buNone/>
            </a:pPr>
            <a:r>
              <a:rPr lang="en-US" sz="2000" dirty="0" smtClean="0">
                <a:solidFill>
                  <a:schemeClr val="bg1"/>
                </a:solidFill>
              </a:rPr>
              <a:t>These are some of the Major Risk which we have faced:</a:t>
            </a:r>
            <a:endParaRPr lang="en-US" sz="2000" i="1" dirty="0" smtClean="0">
              <a:solidFill>
                <a:schemeClr val="bg1"/>
              </a:solidFill>
            </a:endParaRPr>
          </a:p>
          <a:p>
            <a:pPr>
              <a:buNone/>
            </a:pPr>
            <a:endParaRPr lang="en-US" sz="2000" i="1" u="sng" dirty="0" smtClean="0">
              <a:solidFill>
                <a:schemeClr val="bg1"/>
              </a:solidFill>
            </a:endParaRPr>
          </a:p>
          <a:p>
            <a:pPr>
              <a:buNone/>
            </a:pPr>
            <a:r>
              <a:rPr lang="en-US" sz="2000" u="sng" dirty="0" smtClean="0">
                <a:solidFill>
                  <a:schemeClr val="bg1"/>
                </a:solidFill>
              </a:rPr>
              <a:t>Schedule Risk</a:t>
            </a:r>
            <a:endParaRPr lang="en-US" sz="2000" i="1" dirty="0" smtClean="0">
              <a:solidFill>
                <a:schemeClr val="bg1"/>
              </a:solidFill>
            </a:endParaRPr>
          </a:p>
          <a:p>
            <a:pPr>
              <a:buNone/>
            </a:pPr>
            <a:r>
              <a:rPr lang="en-US" sz="2000" dirty="0" smtClean="0">
                <a:solidFill>
                  <a:schemeClr val="bg1"/>
                </a:solidFill>
              </a:rPr>
              <a:t>Schedule is the highest level of risk we have faced.  As we are assumed to deliver DMS project with in</a:t>
            </a:r>
          </a:p>
          <a:p>
            <a:pPr>
              <a:buNone/>
            </a:pPr>
            <a:r>
              <a:rPr lang="en-US" sz="2000" dirty="0" smtClean="0">
                <a:solidFill>
                  <a:schemeClr val="bg1"/>
                </a:solidFill>
              </a:rPr>
              <a:t>the given deadlines.</a:t>
            </a:r>
          </a:p>
          <a:p>
            <a:pPr>
              <a:buNone/>
            </a:pPr>
            <a:endParaRPr lang="en-US" sz="2000" u="sng" dirty="0" smtClean="0">
              <a:solidFill>
                <a:schemeClr val="bg1"/>
              </a:solidFill>
            </a:endParaRPr>
          </a:p>
          <a:p>
            <a:pPr>
              <a:buNone/>
            </a:pPr>
            <a:r>
              <a:rPr lang="en-US" sz="2000" u="sng" dirty="0" smtClean="0">
                <a:solidFill>
                  <a:schemeClr val="bg1"/>
                </a:solidFill>
              </a:rPr>
              <a:t>Resource Risk</a:t>
            </a:r>
            <a:endParaRPr lang="en-US" sz="2000" i="1" dirty="0" smtClean="0">
              <a:solidFill>
                <a:schemeClr val="bg1"/>
              </a:solidFill>
            </a:endParaRPr>
          </a:p>
          <a:p>
            <a:pPr>
              <a:buNone/>
            </a:pPr>
            <a:r>
              <a:rPr lang="en-US" sz="2000" dirty="0" smtClean="0">
                <a:solidFill>
                  <a:schemeClr val="bg1"/>
                </a:solidFill>
              </a:rPr>
              <a:t>While developing IMS we came up with various resource issues (like: a separate Server for all modules</a:t>
            </a:r>
          </a:p>
          <a:p>
            <a:pPr>
              <a:buNone/>
            </a:pPr>
            <a:r>
              <a:rPr lang="en-US" sz="2000" dirty="0" smtClean="0">
                <a:solidFill>
                  <a:schemeClr val="bg1"/>
                </a:solidFill>
              </a:rPr>
              <a:t>of Disaster Management System, administrative rights issues)</a:t>
            </a:r>
          </a:p>
          <a:p>
            <a:pPr>
              <a:buNone/>
            </a:pPr>
            <a:r>
              <a:rPr lang="en-US" sz="2000" dirty="0" smtClean="0">
                <a:solidFill>
                  <a:schemeClr val="bg1"/>
                </a:solidFill>
              </a:rPr>
              <a:t> </a:t>
            </a:r>
            <a:endParaRPr lang="en-US" sz="2000" i="1" dirty="0" smtClean="0">
              <a:solidFill>
                <a:schemeClr val="bg1"/>
              </a:solidFill>
            </a:endParaRPr>
          </a:p>
          <a:p>
            <a:pPr>
              <a:buNone/>
            </a:pPr>
            <a:r>
              <a:rPr lang="en-US" sz="2000" u="sng" dirty="0" smtClean="0">
                <a:solidFill>
                  <a:schemeClr val="bg1"/>
                </a:solidFill>
              </a:rPr>
              <a:t>Integration Risk</a:t>
            </a:r>
            <a:endParaRPr lang="en-US" sz="2000" i="1" dirty="0" smtClean="0">
              <a:solidFill>
                <a:schemeClr val="bg1"/>
              </a:solidFill>
            </a:endParaRPr>
          </a:p>
          <a:p>
            <a:pPr>
              <a:buNone/>
            </a:pPr>
            <a:r>
              <a:rPr lang="en-US" sz="2000" dirty="0" smtClean="0">
                <a:solidFill>
                  <a:schemeClr val="bg1"/>
                </a:solidFill>
              </a:rPr>
              <a:t>As this is our first project together. At the time of integration it will be a problem as we don’t have</a:t>
            </a:r>
          </a:p>
          <a:p>
            <a:pPr>
              <a:buNone/>
            </a:pPr>
            <a:r>
              <a:rPr lang="en-US" sz="2000" dirty="0" smtClean="0">
                <a:solidFill>
                  <a:schemeClr val="bg1"/>
                </a:solidFill>
              </a:rPr>
              <a:t>enough experience and don’t know what type of integration problems are.</a:t>
            </a:r>
            <a:endParaRPr lang="en-US" sz="2000" i="1" u="sng" dirty="0" smtClean="0">
              <a:solidFill>
                <a:schemeClr val="bg1"/>
              </a:solidFill>
            </a:endParaRPr>
          </a:p>
          <a:p>
            <a:pPr>
              <a:buNone/>
            </a:pPr>
            <a:endParaRPr lang="en-US" sz="2000" dirty="0" smtClean="0">
              <a:solidFill>
                <a:schemeClr val="bg1"/>
              </a:solidFill>
            </a:endParaRPr>
          </a:p>
          <a:p>
            <a:pPr>
              <a:buNone/>
            </a:pPr>
            <a:r>
              <a:rPr lang="en-US" sz="2000" u="sng" dirty="0" smtClean="0">
                <a:solidFill>
                  <a:schemeClr val="bg1"/>
                </a:solidFill>
              </a:rPr>
              <a:t>Technical Risk:</a:t>
            </a:r>
          </a:p>
          <a:p>
            <a:pPr>
              <a:buNone/>
            </a:pPr>
            <a:r>
              <a:rPr lang="en-US" sz="2000" dirty="0" smtClean="0">
                <a:solidFill>
                  <a:schemeClr val="bg1"/>
                </a:solidFill>
              </a:rPr>
              <a:t>During the development of the project we have faced different types of technical risks </a:t>
            </a:r>
          </a:p>
          <a:p>
            <a:pPr>
              <a:buNone/>
            </a:pPr>
            <a:r>
              <a:rPr lang="en-US" sz="2000" dirty="0" smtClean="0">
                <a:solidFill>
                  <a:schemeClr val="bg1"/>
                </a:solidFill>
              </a:rPr>
              <a:t>like: lack of technical expertise in </a:t>
            </a:r>
            <a:r>
              <a:rPr lang="en-US" sz="2000" dirty="0" err="1" smtClean="0">
                <a:solidFill>
                  <a:schemeClr val="bg1"/>
                </a:solidFill>
              </a:rPr>
              <a:t>joomla</a:t>
            </a:r>
            <a:r>
              <a:rPr lang="en-US" sz="2000" dirty="0" smtClean="0">
                <a:solidFill>
                  <a:schemeClr val="bg1"/>
                </a:solidFill>
              </a:rPr>
              <a:t>, </a:t>
            </a:r>
            <a:r>
              <a:rPr lang="en-US" sz="2000" dirty="0" err="1" smtClean="0">
                <a:solidFill>
                  <a:schemeClr val="bg1"/>
                </a:solidFill>
              </a:rPr>
              <a:t>php</a:t>
            </a:r>
            <a:r>
              <a:rPr lang="en-US" sz="2000" dirty="0" smtClean="0">
                <a:solidFill>
                  <a:schemeClr val="bg1"/>
                </a:solidFill>
              </a:rPr>
              <a:t>, </a:t>
            </a:r>
            <a:r>
              <a:rPr lang="en-US" sz="2000" dirty="0" err="1" smtClean="0">
                <a:solidFill>
                  <a:schemeClr val="bg1"/>
                </a:solidFill>
              </a:rPr>
              <a:t>Ozeki</a:t>
            </a:r>
            <a:r>
              <a:rPr lang="en-US" sz="2000" dirty="0" smtClean="0">
                <a:solidFill>
                  <a:schemeClr val="bg1"/>
                </a:solidFill>
              </a:rPr>
              <a:t> server.</a:t>
            </a:r>
          </a:p>
        </p:txBody>
      </p:sp>
    </p:spTree>
  </p:cSld>
  <p:clrMapOvr>
    <a:masterClrMapping/>
  </p:clrMapOvr>
  <p:transition xmlns:p14="http://schemas.microsoft.com/office/powerpoint/2010/main">
    <p:fade thruBlk="1"/>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management strategies</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Throughout the making of this project we all worked together as a team.</a:t>
            </a:r>
          </a:p>
          <a:p>
            <a:r>
              <a:rPr lang="en-US" dirty="0" smtClean="0">
                <a:solidFill>
                  <a:schemeClr val="bg1"/>
                </a:solidFill>
              </a:rPr>
              <a:t>We distributed the project into different tasks and each task is assigned to a group member.</a:t>
            </a:r>
          </a:p>
          <a:p>
            <a:r>
              <a:rPr lang="en-US" dirty="0" smtClean="0">
                <a:solidFill>
                  <a:schemeClr val="bg1"/>
                </a:solidFill>
              </a:rPr>
              <a:t>To make the communication path more reliable and easy, we created a </a:t>
            </a:r>
            <a:r>
              <a:rPr lang="en-US" dirty="0" err="1" smtClean="0">
                <a:solidFill>
                  <a:schemeClr val="bg1"/>
                </a:solidFill>
              </a:rPr>
              <a:t>google</a:t>
            </a:r>
            <a:r>
              <a:rPr lang="en-US" dirty="0" smtClean="0">
                <a:solidFill>
                  <a:schemeClr val="bg1"/>
                </a:solidFill>
              </a:rPr>
              <a:t> group where all sub-groups did discussion.</a:t>
            </a:r>
          </a:p>
          <a:p>
            <a:r>
              <a:rPr lang="en-US" dirty="0" smtClean="0">
                <a:solidFill>
                  <a:schemeClr val="bg1"/>
                </a:solidFill>
              </a:rPr>
              <a:t>Weekly meetings with Mr. </a:t>
            </a:r>
            <a:r>
              <a:rPr lang="en-US" dirty="0" err="1" smtClean="0">
                <a:solidFill>
                  <a:schemeClr val="bg1"/>
                </a:solidFill>
              </a:rPr>
              <a:t>Mehraab</a:t>
            </a:r>
            <a:r>
              <a:rPr lang="en-US" dirty="0" smtClean="0">
                <a:solidFill>
                  <a:schemeClr val="bg1"/>
                </a:solidFill>
              </a:rPr>
              <a:t> </a:t>
            </a:r>
            <a:r>
              <a:rPr lang="en-US" dirty="0" err="1" smtClean="0">
                <a:solidFill>
                  <a:schemeClr val="bg1"/>
                </a:solidFill>
              </a:rPr>
              <a:t>Puri</a:t>
            </a:r>
            <a:r>
              <a:rPr lang="en-US" dirty="0" smtClean="0">
                <a:solidFill>
                  <a:schemeClr val="bg1"/>
                </a:solidFill>
              </a:rPr>
              <a:t> and other sub-groups who have some issues regarding DMS.</a:t>
            </a:r>
          </a:p>
        </p:txBody>
      </p:sp>
    </p:spTree>
  </p:cSld>
  <p:clrMapOvr>
    <a:masterClrMapping/>
  </p:clrMapOvr>
  <p:transition xmlns:p14="http://schemas.microsoft.com/office/powerpoint/2010/main">
    <p:fade thruBlk="1"/>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990600"/>
          </a:xfrm>
        </p:spPr>
        <p:txBody>
          <a:bodyPr/>
          <a:lstStyle/>
          <a:p>
            <a:pPr algn="ctr"/>
            <a:r>
              <a:rPr lang="en-US" sz="4400"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Management strategies</a:t>
            </a:r>
          </a:p>
        </p:txBody>
      </p:sp>
      <p:sp>
        <p:nvSpPr>
          <p:cNvPr id="3" name="Content Placeholder 2"/>
          <p:cNvSpPr>
            <a:spLocks noGrp="1"/>
          </p:cNvSpPr>
          <p:nvPr>
            <p:ph idx="1"/>
          </p:nvPr>
        </p:nvSpPr>
        <p:spPr>
          <a:xfrm>
            <a:off x="381000" y="1295400"/>
            <a:ext cx="8305800" cy="5334000"/>
          </a:xfrm>
        </p:spPr>
        <p:txBody>
          <a:bodyPr>
            <a:normAutofit fontScale="25000" lnSpcReduction="20000"/>
          </a:bodyPr>
          <a:lstStyle/>
          <a:p>
            <a:pPr marL="0" indent="0" fontAlgn="auto">
              <a:spcAft>
                <a:spcPts val="0"/>
              </a:spcAft>
              <a:buClr>
                <a:schemeClr val="accent3"/>
              </a:buClr>
              <a:buFont typeface="Wingdings 2"/>
              <a:buNone/>
              <a:defRPr/>
            </a:pPr>
            <a:r>
              <a:rPr lang="en-US" sz="5600" dirty="0" smtClean="0">
                <a:solidFill>
                  <a:schemeClr val="bg1"/>
                </a:solidFill>
              </a:rPr>
              <a:t>When </a:t>
            </a:r>
            <a:r>
              <a:rPr lang="en-US" sz="5600" dirty="0">
                <a:solidFill>
                  <a:schemeClr val="bg1"/>
                </a:solidFill>
              </a:rPr>
              <a:t>a project requires significant time and resources, the best place to begin is gathering the tools </a:t>
            </a:r>
            <a:r>
              <a:rPr lang="en-US" sz="5600" dirty="0" smtClean="0">
                <a:solidFill>
                  <a:schemeClr val="bg1"/>
                </a:solidFill>
              </a:rPr>
              <a:t>and materials </a:t>
            </a:r>
            <a:r>
              <a:rPr lang="en-US" sz="5600" dirty="0">
                <a:solidFill>
                  <a:schemeClr val="bg1"/>
                </a:solidFill>
              </a:rPr>
              <a:t>needed for the </a:t>
            </a:r>
            <a:r>
              <a:rPr lang="en-US" sz="5600" dirty="0" smtClean="0">
                <a:solidFill>
                  <a:schemeClr val="bg1"/>
                </a:solidFill>
              </a:rPr>
              <a:t>project</a:t>
            </a:r>
          </a:p>
          <a:p>
            <a:pPr marL="274320" indent="-274320" fontAlgn="auto">
              <a:spcAft>
                <a:spcPts val="0"/>
              </a:spcAft>
              <a:buClr>
                <a:schemeClr val="accent3"/>
              </a:buClr>
              <a:buFont typeface="Wingdings 2"/>
              <a:buNone/>
              <a:defRPr/>
            </a:pPr>
            <a:endParaRPr lang="en-US" sz="5600" dirty="0" smtClean="0">
              <a:solidFill>
                <a:schemeClr val="bg1"/>
              </a:solidFill>
            </a:endParaRPr>
          </a:p>
          <a:p>
            <a:pPr marL="274320" indent="-274320" fontAlgn="auto">
              <a:spcAft>
                <a:spcPts val="0"/>
              </a:spcAft>
              <a:buClr>
                <a:schemeClr val="accent3"/>
              </a:buClr>
              <a:buFont typeface="Wingdings 2"/>
              <a:buNone/>
              <a:defRPr/>
            </a:pPr>
            <a:r>
              <a:rPr lang="en-US" sz="6400" b="1" dirty="0" smtClean="0">
                <a:solidFill>
                  <a:schemeClr val="bg1"/>
                </a:solidFill>
              </a:rPr>
              <a:t>Identify </a:t>
            </a:r>
            <a:r>
              <a:rPr lang="en-US" sz="6400" b="1" dirty="0">
                <a:solidFill>
                  <a:schemeClr val="bg1"/>
                </a:solidFill>
              </a:rPr>
              <a:t>the goals of the stakeholders and </a:t>
            </a:r>
            <a:r>
              <a:rPr lang="en-US" sz="6400" b="1" dirty="0" smtClean="0">
                <a:solidFill>
                  <a:schemeClr val="bg1"/>
                </a:solidFill>
              </a:rPr>
              <a:t>sponsor. </a:t>
            </a:r>
            <a:r>
              <a:rPr lang="en-US" sz="6400" b="1" dirty="0">
                <a:solidFill>
                  <a:schemeClr val="bg1"/>
                </a:solidFill>
              </a:rPr>
              <a:t> </a:t>
            </a: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5600" dirty="0" smtClean="0">
                <a:solidFill>
                  <a:schemeClr val="bg1"/>
                </a:solidFill>
              </a:rPr>
              <a:t>PDMA mangers were communicated by our groups and goals were developed that were realistic attainable</a:t>
            </a:r>
          </a:p>
          <a:p>
            <a:pPr marL="274320" indent="-274320" fontAlgn="auto">
              <a:spcAft>
                <a:spcPts val="0"/>
              </a:spcAft>
              <a:buClr>
                <a:schemeClr val="accent3"/>
              </a:buClr>
              <a:buFont typeface="Wingdings 2"/>
              <a:buNone/>
              <a:defRPr/>
            </a:pPr>
            <a:r>
              <a:rPr lang="en-US" sz="5600" dirty="0" smtClean="0">
                <a:solidFill>
                  <a:schemeClr val="bg1"/>
                </a:solidFill>
              </a:rPr>
              <a:t>and well communicated. </a:t>
            </a:r>
            <a:endParaRPr lang="en-US" sz="5600" dirty="0">
              <a:solidFill>
                <a:schemeClr val="bg1"/>
              </a:solidFill>
            </a:endParaRPr>
          </a:p>
          <a:p>
            <a:pPr marL="274320" indent="-274320" fontAlgn="auto">
              <a:spcAft>
                <a:spcPts val="0"/>
              </a:spcAft>
              <a:buClr>
                <a:schemeClr val="accent3"/>
              </a:buClr>
              <a:buFont typeface="Wingdings 2"/>
              <a:buNone/>
              <a:defRPr/>
            </a:pP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6400" b="1" dirty="0" smtClean="0">
                <a:solidFill>
                  <a:schemeClr val="bg1"/>
                </a:solidFill>
              </a:rPr>
              <a:t>Assess </a:t>
            </a:r>
            <a:r>
              <a:rPr lang="en-US" sz="6400" b="1" dirty="0">
                <a:solidFill>
                  <a:schemeClr val="bg1"/>
                </a:solidFill>
              </a:rPr>
              <a:t>our own capabilities and </a:t>
            </a:r>
            <a:r>
              <a:rPr lang="en-US" sz="6400" b="1" dirty="0" smtClean="0">
                <a:solidFill>
                  <a:schemeClr val="bg1"/>
                </a:solidFill>
              </a:rPr>
              <a:t>limitations</a:t>
            </a: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5600" dirty="0" smtClean="0">
                <a:solidFill>
                  <a:schemeClr val="bg1"/>
                </a:solidFill>
              </a:rPr>
              <a:t>Further we analyzed  within our self what programming language and environment was well suited for </a:t>
            </a:r>
          </a:p>
          <a:p>
            <a:pPr marL="274320" indent="-274320" fontAlgn="auto">
              <a:spcAft>
                <a:spcPts val="0"/>
              </a:spcAft>
              <a:buClr>
                <a:schemeClr val="accent3"/>
              </a:buClr>
              <a:buFont typeface="Wingdings 2"/>
              <a:buNone/>
              <a:defRPr/>
            </a:pPr>
            <a:r>
              <a:rPr lang="en-US" sz="5600" dirty="0" smtClean="0">
                <a:solidFill>
                  <a:schemeClr val="bg1"/>
                </a:solidFill>
              </a:rPr>
              <a:t>development of the project . JOOMLA was decided as the  working environment and discussed with other </a:t>
            </a:r>
          </a:p>
          <a:p>
            <a:pPr marL="274320" indent="-274320" fontAlgn="auto">
              <a:spcAft>
                <a:spcPts val="0"/>
              </a:spcAft>
              <a:buClr>
                <a:schemeClr val="accent3"/>
              </a:buClr>
              <a:buFont typeface="Wingdings 2"/>
              <a:buNone/>
              <a:defRPr/>
            </a:pPr>
            <a:r>
              <a:rPr lang="en-US" sz="5600" dirty="0" smtClean="0">
                <a:solidFill>
                  <a:schemeClr val="bg1"/>
                </a:solidFill>
              </a:rPr>
              <a:t>groups and  sponsor.</a:t>
            </a:r>
            <a:r>
              <a:rPr lang="en-US" sz="5600" dirty="0">
                <a:solidFill>
                  <a:schemeClr val="bg1"/>
                </a:solidFill>
              </a:rPr>
              <a:t/>
            </a:r>
            <a:br>
              <a:rPr lang="en-US" sz="5600" dirty="0">
                <a:solidFill>
                  <a:schemeClr val="bg1"/>
                </a:solidFill>
              </a:rPr>
            </a:br>
            <a:endParaRPr lang="en-US" sz="5600" dirty="0">
              <a:solidFill>
                <a:schemeClr val="bg1"/>
              </a:solidFill>
            </a:endParaRPr>
          </a:p>
          <a:p>
            <a:pPr marL="274320" indent="-274320" fontAlgn="auto">
              <a:spcAft>
                <a:spcPts val="0"/>
              </a:spcAft>
              <a:buClr>
                <a:schemeClr val="accent3"/>
              </a:buClr>
              <a:buFont typeface="Wingdings 2"/>
              <a:buNone/>
              <a:defRPr/>
            </a:pPr>
            <a:r>
              <a:rPr lang="en-US" sz="6400" b="1" dirty="0" smtClean="0">
                <a:solidFill>
                  <a:schemeClr val="bg1"/>
                </a:solidFill>
              </a:rPr>
              <a:t>Define </a:t>
            </a:r>
            <a:r>
              <a:rPr lang="en-US" sz="6400" b="1" dirty="0">
                <a:solidFill>
                  <a:schemeClr val="bg1"/>
                </a:solidFill>
              </a:rPr>
              <a:t>the </a:t>
            </a:r>
            <a:r>
              <a:rPr lang="en-US" sz="6400" b="1" dirty="0" smtClean="0">
                <a:solidFill>
                  <a:schemeClr val="bg1"/>
                </a:solidFill>
              </a:rPr>
              <a:t>problem</a:t>
            </a: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5600" dirty="0" smtClean="0">
                <a:solidFill>
                  <a:schemeClr val="bg1"/>
                </a:solidFill>
              </a:rPr>
              <a:t> Documentation such as SDS SRS </a:t>
            </a:r>
            <a:r>
              <a:rPr lang="en-US" sz="5600" dirty="0">
                <a:solidFill>
                  <a:schemeClr val="bg1"/>
                </a:solidFill>
              </a:rPr>
              <a:t> </a:t>
            </a:r>
            <a:r>
              <a:rPr lang="en-US" sz="5600" dirty="0" smtClean="0">
                <a:solidFill>
                  <a:schemeClr val="bg1"/>
                </a:solidFill>
              </a:rPr>
              <a:t>and work break down structure was written to define the goal risk and</a:t>
            </a:r>
          </a:p>
          <a:p>
            <a:pPr marL="274320" indent="-274320" fontAlgn="auto">
              <a:spcAft>
                <a:spcPts val="0"/>
              </a:spcAft>
              <a:buClr>
                <a:schemeClr val="accent3"/>
              </a:buClr>
              <a:buFont typeface="Wingdings 2"/>
              <a:buNone/>
              <a:defRPr/>
            </a:pPr>
            <a:r>
              <a:rPr lang="en-US" sz="5600" dirty="0" smtClean="0">
                <a:solidFill>
                  <a:schemeClr val="bg1"/>
                </a:solidFill>
              </a:rPr>
              <a:t>relationship of different task discussed an to be developed in the module</a:t>
            </a:r>
            <a:r>
              <a:rPr lang="en-US" sz="5600" dirty="0">
                <a:solidFill>
                  <a:schemeClr val="bg1"/>
                </a:solidFill>
              </a:rPr>
              <a:t/>
            </a:r>
            <a:br>
              <a:rPr lang="en-US" sz="5600" dirty="0">
                <a:solidFill>
                  <a:schemeClr val="bg1"/>
                </a:solidFill>
              </a:rPr>
            </a:br>
            <a:endParaRPr lang="en-US" sz="5600" dirty="0">
              <a:solidFill>
                <a:schemeClr val="bg1"/>
              </a:solidFill>
            </a:endParaRPr>
          </a:p>
          <a:p>
            <a:pPr marL="274320" indent="-274320" fontAlgn="auto">
              <a:spcAft>
                <a:spcPts val="0"/>
              </a:spcAft>
              <a:buClr>
                <a:schemeClr val="accent3"/>
              </a:buClr>
              <a:buFont typeface="Wingdings 2"/>
              <a:buNone/>
              <a:defRPr/>
            </a:pPr>
            <a:r>
              <a:rPr lang="en-US" sz="6400" b="1" dirty="0" smtClean="0">
                <a:solidFill>
                  <a:schemeClr val="bg1"/>
                </a:solidFill>
              </a:rPr>
              <a:t>Develop solutions</a:t>
            </a: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5600" dirty="0" smtClean="0">
                <a:solidFill>
                  <a:schemeClr val="bg1"/>
                </a:solidFill>
              </a:rPr>
              <a:t>Breaking the task into different  sub modules and given to each group member to  develop and implement</a:t>
            </a:r>
          </a:p>
          <a:p>
            <a:pPr marL="274320" indent="-274320" fontAlgn="auto">
              <a:spcAft>
                <a:spcPts val="0"/>
              </a:spcAft>
              <a:buClr>
                <a:schemeClr val="accent3"/>
              </a:buClr>
              <a:buFont typeface="Wingdings 2"/>
              <a:buNone/>
              <a:defRPr/>
            </a:pPr>
            <a:r>
              <a:rPr lang="en-US" sz="5600" dirty="0" smtClean="0">
                <a:solidFill>
                  <a:schemeClr val="bg1"/>
                </a:solidFill>
              </a:rPr>
              <a:t>and discuss any constraints.  We created an action plan involving deadlines to submit assigned task to the </a:t>
            </a:r>
          </a:p>
          <a:p>
            <a:pPr marL="274320" indent="-274320" fontAlgn="auto">
              <a:spcAft>
                <a:spcPts val="0"/>
              </a:spcAft>
              <a:buClr>
                <a:schemeClr val="accent3"/>
              </a:buClr>
              <a:buFont typeface="Wingdings 2"/>
              <a:buNone/>
              <a:defRPr/>
            </a:pPr>
            <a:r>
              <a:rPr lang="en-US" sz="5600" dirty="0" smtClean="0">
                <a:solidFill>
                  <a:schemeClr val="bg1"/>
                </a:solidFill>
              </a:rPr>
              <a:t>group leader by the members.</a:t>
            </a:r>
            <a:endParaRPr lang="en-US" sz="5600" dirty="0">
              <a:solidFill>
                <a:schemeClr val="bg1"/>
              </a:solidFill>
            </a:endParaRPr>
          </a:p>
          <a:p>
            <a:pPr marL="274320" indent="-274320" fontAlgn="auto">
              <a:spcAft>
                <a:spcPts val="0"/>
              </a:spcAft>
              <a:buClr>
                <a:schemeClr val="accent3"/>
              </a:buClr>
              <a:buFont typeface="Wingdings 2"/>
              <a:buNone/>
              <a:defRPr/>
            </a:pPr>
            <a:endParaRPr lang="en-US" sz="5600" b="1" dirty="0" smtClean="0">
              <a:solidFill>
                <a:schemeClr val="bg1"/>
              </a:solidFill>
            </a:endParaRPr>
          </a:p>
          <a:p>
            <a:pPr marL="274320" indent="-274320" fontAlgn="auto">
              <a:spcAft>
                <a:spcPts val="0"/>
              </a:spcAft>
              <a:buClr>
                <a:schemeClr val="accent3"/>
              </a:buClr>
              <a:buFont typeface="Wingdings 2"/>
              <a:buNone/>
              <a:defRPr/>
            </a:pPr>
            <a:r>
              <a:rPr lang="en-US" sz="6400" b="1" dirty="0" smtClean="0">
                <a:solidFill>
                  <a:schemeClr val="bg1"/>
                </a:solidFill>
              </a:rPr>
              <a:t>Test </a:t>
            </a:r>
            <a:r>
              <a:rPr lang="en-US" sz="6400" b="1" dirty="0">
                <a:solidFill>
                  <a:schemeClr val="bg1"/>
                </a:solidFill>
              </a:rPr>
              <a:t>and refine the solutions </a:t>
            </a:r>
            <a:endParaRPr lang="en-US" sz="5600" b="1" dirty="0">
              <a:solidFill>
                <a:schemeClr val="bg1"/>
              </a:solidFill>
            </a:endParaRPr>
          </a:p>
          <a:p>
            <a:pPr marL="274320" indent="-274320" fontAlgn="auto">
              <a:spcAft>
                <a:spcPts val="0"/>
              </a:spcAft>
              <a:buClr>
                <a:schemeClr val="accent3"/>
              </a:buClr>
              <a:buFont typeface="Wingdings 2"/>
              <a:buNone/>
              <a:defRPr/>
            </a:pPr>
            <a:r>
              <a:rPr lang="en-US" sz="5600" dirty="0" smtClean="0">
                <a:solidFill>
                  <a:schemeClr val="bg1"/>
                </a:solidFill>
              </a:rPr>
              <a:t>Any new learning was incorporated at the end . As the development progresses  any new idea or constraint</a:t>
            </a:r>
          </a:p>
          <a:p>
            <a:pPr marL="274320" indent="-274320" fontAlgn="auto">
              <a:spcAft>
                <a:spcPts val="0"/>
              </a:spcAft>
              <a:buClr>
                <a:schemeClr val="accent3"/>
              </a:buClr>
              <a:buFont typeface="Wingdings 2"/>
              <a:buNone/>
              <a:defRPr/>
            </a:pPr>
            <a:r>
              <a:rPr lang="en-US" sz="5600" dirty="0" smtClean="0">
                <a:solidFill>
                  <a:schemeClr val="bg1"/>
                </a:solidFill>
              </a:rPr>
              <a:t>was re plan or re thought.</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Lesson Learnt</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Requirement gathering is most important piece of any application development. Requirements analysis is critical to the success of a development project.</a:t>
            </a:r>
          </a:p>
          <a:p>
            <a:r>
              <a:rPr lang="en-US" dirty="0" smtClean="0">
                <a:solidFill>
                  <a:schemeClr val="bg1"/>
                </a:solidFill>
              </a:rPr>
              <a:t>Its very important to communicate with your team members. A lack of communication can lead to the failure of the project.</a:t>
            </a:r>
          </a:p>
          <a:p>
            <a:r>
              <a:rPr lang="en-US" dirty="0" smtClean="0">
                <a:solidFill>
                  <a:schemeClr val="bg1"/>
                </a:solidFill>
              </a:rPr>
              <a:t>When project is almost done  review it. If you notice that something's wrong, you must inform your team and correct the errors.</a:t>
            </a:r>
          </a:p>
          <a:p>
            <a:r>
              <a:rPr lang="en-US" dirty="0" smtClean="0">
                <a:solidFill>
                  <a:schemeClr val="bg1"/>
                </a:solidFill>
              </a:rPr>
              <a:t>Time management is important. You must know how you use time during project.</a:t>
            </a:r>
          </a:p>
          <a:p>
            <a:r>
              <a:rPr lang="en-US" dirty="0" smtClean="0">
                <a:solidFill>
                  <a:schemeClr val="bg1"/>
                </a:solidFill>
              </a:rPr>
              <a:t>The client should be informed about the limitations as their </a:t>
            </a:r>
          </a:p>
          <a:p>
            <a:pPr marL="0" indent="349250" fontAlgn="auto">
              <a:spcAft>
                <a:spcPts val="0"/>
              </a:spcAft>
              <a:buClr>
                <a:schemeClr val="accent3"/>
              </a:buClr>
              <a:buFont typeface="Wingdings 2"/>
              <a:buNone/>
              <a:defRPr/>
            </a:pPr>
            <a:r>
              <a:rPr lang="en-US" dirty="0" smtClean="0">
                <a:solidFill>
                  <a:schemeClr val="bg1"/>
                </a:solidFill>
              </a:rPr>
              <a:t>requests may some times be impossible to accommodate.</a:t>
            </a:r>
          </a:p>
          <a:p>
            <a:endParaRPr lang="en-US" dirty="0" smtClean="0">
              <a:solidFill>
                <a:schemeClr val="bg1"/>
              </a:solidFill>
            </a:endParaRPr>
          </a:p>
          <a:p>
            <a:endParaRPr lang="en-US" dirty="0">
              <a:solidFill>
                <a:schemeClr val="bg1"/>
              </a:solidFill>
            </a:endParaRPr>
          </a:p>
        </p:txBody>
      </p:sp>
    </p:spTree>
  </p:cSld>
  <p:clrMapOvr>
    <a:masterClrMapping/>
  </p:clrMapOvr>
  <p:transition xmlns:p14="http://schemas.microsoft.com/office/powerpoint/2010/main">
    <p:fade thruBlk="1"/>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Issues faced</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rPr>
              <a:t>Gathering the requirements from client on weekly basis was a difficult task.</a:t>
            </a:r>
          </a:p>
          <a:p>
            <a:r>
              <a:rPr lang="en-US" dirty="0" smtClean="0">
                <a:solidFill>
                  <a:schemeClr val="bg1"/>
                </a:solidFill>
              </a:rPr>
              <a:t>Client is not a part of developing team.</a:t>
            </a:r>
          </a:p>
          <a:p>
            <a:r>
              <a:rPr lang="en-US" dirty="0" smtClean="0">
                <a:solidFill>
                  <a:schemeClr val="bg1"/>
                </a:solidFill>
              </a:rPr>
              <a:t>Each member must work on the same platform/ framework.</a:t>
            </a:r>
          </a:p>
          <a:p>
            <a:r>
              <a:rPr lang="en-US" dirty="0" smtClean="0">
                <a:solidFill>
                  <a:schemeClr val="bg1"/>
                </a:solidFill>
                <a:cs typeface="Times New Roman" pitchFamily="18" charset="0"/>
              </a:rPr>
              <a:t>Assigning the Tasks according to the skills.</a:t>
            </a:r>
          </a:p>
          <a:p>
            <a:r>
              <a:rPr lang="en-US" dirty="0" smtClean="0">
                <a:solidFill>
                  <a:schemeClr val="bg1"/>
                </a:solidFill>
              </a:rPr>
              <a:t>Client was not aware of shortage of time and burden of other courses.</a:t>
            </a:r>
            <a:endParaRPr lang="en-US" dirty="0" smtClean="0">
              <a:solidFill>
                <a:schemeClr val="bg1"/>
              </a:solidFill>
              <a:cs typeface="Times New Roman" pitchFamily="18" charset="0"/>
            </a:endParaRPr>
          </a:p>
          <a:p>
            <a:r>
              <a:rPr lang="en-US" dirty="0" smtClean="0">
                <a:solidFill>
                  <a:schemeClr val="bg1"/>
                </a:solidFill>
              </a:rPr>
              <a:t>Using JOOMLA for integration was not compatible with all the groups.</a:t>
            </a:r>
          </a:p>
          <a:p>
            <a:pPr>
              <a:buNone/>
            </a:pPr>
            <a:endParaRPr lang="en-US" dirty="0">
              <a:solidFill>
                <a:schemeClr val="bg1"/>
              </a:solidFill>
            </a:endParaRPr>
          </a:p>
        </p:txBody>
      </p:sp>
    </p:spTree>
  </p:cSld>
  <p:clrMapOvr>
    <a:masterClrMapping/>
  </p:clrMapOvr>
  <p:transition xmlns:p14="http://schemas.microsoft.com/office/powerpoint/2010/mai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Open Issues</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lstStyle/>
          <a:p>
            <a:r>
              <a:rPr lang="en-US" dirty="0" smtClean="0">
                <a:solidFill>
                  <a:schemeClr val="bg1"/>
                </a:solidFill>
              </a:rPr>
              <a:t>Integration is still not up to the mark.</a:t>
            </a:r>
          </a:p>
          <a:p>
            <a:endParaRPr lang="en-US" dirty="0" smtClean="0">
              <a:solidFill>
                <a:schemeClr val="bg1"/>
              </a:solidFill>
            </a:endParaRPr>
          </a:p>
          <a:p>
            <a:r>
              <a:rPr lang="en-US" dirty="0" smtClean="0">
                <a:solidFill>
                  <a:schemeClr val="bg1"/>
                </a:solidFill>
              </a:rPr>
              <a:t>Validations and authentication need to be improved more.</a:t>
            </a:r>
          </a:p>
          <a:p>
            <a:pPr>
              <a:buNone/>
            </a:pPr>
            <a:endParaRPr lang="en-US" dirty="0" smtClean="0">
              <a:solidFill>
                <a:schemeClr val="bg1"/>
              </a:solidFill>
            </a:endParaRPr>
          </a:p>
          <a:p>
            <a:r>
              <a:rPr lang="en-US" dirty="0" smtClean="0">
                <a:solidFill>
                  <a:schemeClr val="bg1"/>
                </a:solidFill>
              </a:rPr>
              <a:t>Increments will definitely help to improve the functionality of project.</a:t>
            </a:r>
          </a:p>
          <a:p>
            <a:endParaRPr lang="en-US" dirty="0" smtClean="0">
              <a:solidFill>
                <a:schemeClr val="bg1"/>
              </a:solidFill>
            </a:endParaRPr>
          </a:p>
          <a:p>
            <a:pPr>
              <a:buNone/>
            </a:pP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239000" y="46482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Modules</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Autofit/>
          </a:bodyPr>
          <a:lstStyle/>
          <a:p>
            <a:pPr marL="0" indent="0" algn="just">
              <a:buAutoNum type="arabicPeriod"/>
            </a:pPr>
            <a:r>
              <a:rPr lang="en-US" sz="2400" b="1" dirty="0" smtClean="0">
                <a:solidFill>
                  <a:schemeClr val="bg1"/>
                </a:solidFill>
              </a:rPr>
              <a:t>   SMS alert system </a:t>
            </a:r>
            <a:r>
              <a:rPr lang="en-US" sz="2400" dirty="0" smtClean="0">
                <a:solidFill>
                  <a:schemeClr val="bg1"/>
                </a:solidFill>
              </a:rPr>
              <a:t>– awareness of disaster through SMS.</a:t>
            </a:r>
          </a:p>
          <a:p>
            <a:pPr marL="0" indent="0" algn="just">
              <a:buNone/>
            </a:pPr>
            <a:endParaRPr lang="en-US" sz="2400" dirty="0" smtClean="0">
              <a:solidFill>
                <a:schemeClr val="bg1"/>
              </a:solidFill>
            </a:endParaRPr>
          </a:p>
          <a:p>
            <a:pPr marL="0" indent="0" algn="just">
              <a:buNone/>
            </a:pPr>
            <a:r>
              <a:rPr lang="en-US" sz="2400" dirty="0" smtClean="0">
                <a:solidFill>
                  <a:schemeClr val="bg1"/>
                </a:solidFill>
              </a:rPr>
              <a:t>2. </a:t>
            </a:r>
            <a:r>
              <a:rPr lang="en-US" sz="2400" b="1" dirty="0" smtClean="0">
                <a:solidFill>
                  <a:schemeClr val="bg1"/>
                </a:solidFill>
              </a:rPr>
              <a:t>Training management module </a:t>
            </a:r>
            <a:r>
              <a:rPr lang="en-US" sz="2400" dirty="0" smtClean="0">
                <a:solidFill>
                  <a:schemeClr val="bg1"/>
                </a:solidFill>
              </a:rPr>
              <a:t>– management of data pertinent to trainings being carried out in case a disaster occurs.</a:t>
            </a:r>
          </a:p>
          <a:p>
            <a:pPr marL="0" indent="0" algn="just">
              <a:buNone/>
            </a:pPr>
            <a:endParaRPr lang="en-US" sz="2400" dirty="0" smtClean="0">
              <a:solidFill>
                <a:schemeClr val="bg1"/>
              </a:solidFill>
            </a:endParaRPr>
          </a:p>
          <a:p>
            <a:pPr marL="0" indent="0" algn="just">
              <a:buNone/>
            </a:pPr>
            <a:r>
              <a:rPr lang="en-US" sz="2400" dirty="0" smtClean="0">
                <a:solidFill>
                  <a:schemeClr val="bg1"/>
                </a:solidFill>
              </a:rPr>
              <a:t>3. </a:t>
            </a:r>
            <a:r>
              <a:rPr lang="en-US" sz="2400" b="1" dirty="0" smtClean="0">
                <a:solidFill>
                  <a:schemeClr val="bg1"/>
                </a:solidFill>
              </a:rPr>
              <a:t>Request Management System </a:t>
            </a:r>
            <a:r>
              <a:rPr lang="en-US" sz="2400" dirty="0" smtClean="0">
                <a:solidFill>
                  <a:schemeClr val="bg1"/>
                </a:solidFill>
              </a:rPr>
              <a:t>– management of all the requests registered by citizens during in a disaster.</a:t>
            </a:r>
          </a:p>
          <a:p>
            <a:pPr marL="0" indent="0" algn="just">
              <a:buNone/>
            </a:pPr>
            <a:endParaRPr lang="en-US" sz="2400" dirty="0" smtClean="0">
              <a:solidFill>
                <a:schemeClr val="bg1"/>
              </a:solidFill>
            </a:endParaRPr>
          </a:p>
          <a:p>
            <a:pPr marL="0" indent="0" algn="just">
              <a:buNone/>
            </a:pPr>
            <a:r>
              <a:rPr lang="en-US" sz="2400" dirty="0" smtClean="0">
                <a:solidFill>
                  <a:schemeClr val="bg1"/>
                </a:solidFill>
              </a:rPr>
              <a:t>4. </a:t>
            </a:r>
            <a:r>
              <a:rPr lang="en-US" sz="2400" b="1" dirty="0" smtClean="0">
                <a:solidFill>
                  <a:schemeClr val="bg1"/>
                </a:solidFill>
              </a:rPr>
              <a:t>Missing Person Registry </a:t>
            </a:r>
            <a:r>
              <a:rPr lang="en-US" sz="2400" dirty="0" smtClean="0">
                <a:solidFill>
                  <a:schemeClr val="bg1"/>
                </a:solidFill>
              </a:rPr>
              <a:t>– management of the complete information about people who are missing after a disaster.</a:t>
            </a:r>
          </a:p>
          <a:p>
            <a:pPr marL="0" indent="0" algn="just">
              <a:buNone/>
            </a:pPr>
            <a:endParaRPr lang="en-US" sz="2400" dirty="0" smtClean="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239000" y="46482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Modules</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0" indent="0" algn="just">
              <a:buNone/>
            </a:pPr>
            <a:r>
              <a:rPr lang="en-US" sz="2000" dirty="0" smtClean="0">
                <a:solidFill>
                  <a:schemeClr val="bg1"/>
                </a:solidFill>
              </a:rPr>
              <a:t>5. </a:t>
            </a:r>
            <a:r>
              <a:rPr lang="en-US" sz="2000" b="1" dirty="0" smtClean="0">
                <a:solidFill>
                  <a:schemeClr val="bg1"/>
                </a:solidFill>
              </a:rPr>
              <a:t>Inventory Management System </a:t>
            </a:r>
            <a:r>
              <a:rPr lang="en-US" sz="2000" dirty="0" smtClean="0">
                <a:solidFill>
                  <a:schemeClr val="bg1"/>
                </a:solidFill>
              </a:rPr>
              <a:t>– to track the quantities, expiries of supplies stored for utilization in a disaster and generate reports.</a:t>
            </a:r>
          </a:p>
          <a:p>
            <a:pPr marL="0" indent="0" algn="just">
              <a:buNone/>
            </a:pPr>
            <a:endParaRPr lang="en-US" sz="2000" dirty="0" smtClean="0">
              <a:solidFill>
                <a:schemeClr val="bg1"/>
              </a:solidFill>
            </a:endParaRPr>
          </a:p>
          <a:p>
            <a:pPr marL="0" indent="0" algn="just">
              <a:buNone/>
            </a:pPr>
            <a:r>
              <a:rPr lang="en-US" sz="2000" dirty="0" smtClean="0">
                <a:solidFill>
                  <a:schemeClr val="bg1"/>
                </a:solidFill>
              </a:rPr>
              <a:t>6. </a:t>
            </a:r>
            <a:r>
              <a:rPr lang="en-US" sz="2000" b="1" dirty="0" smtClean="0">
                <a:solidFill>
                  <a:schemeClr val="bg1"/>
                </a:solidFill>
              </a:rPr>
              <a:t>Situation awareness </a:t>
            </a:r>
            <a:r>
              <a:rPr lang="en-US" sz="2000" dirty="0" smtClean="0">
                <a:solidFill>
                  <a:schemeClr val="bg1"/>
                </a:solidFill>
              </a:rPr>
              <a:t>– it is used to mark locations on the map that will be used to aid situations.</a:t>
            </a:r>
          </a:p>
          <a:p>
            <a:pPr marL="0" indent="0" algn="just">
              <a:buNone/>
            </a:pPr>
            <a:endParaRPr lang="en-US" sz="2000" dirty="0" smtClean="0">
              <a:solidFill>
                <a:schemeClr val="bg1"/>
              </a:solidFill>
            </a:endParaRPr>
          </a:p>
          <a:p>
            <a:pPr marL="0" indent="0" algn="just">
              <a:buNone/>
            </a:pPr>
            <a:r>
              <a:rPr lang="en-US" sz="2000" dirty="0" smtClean="0">
                <a:solidFill>
                  <a:schemeClr val="bg1"/>
                </a:solidFill>
              </a:rPr>
              <a:t>7. </a:t>
            </a:r>
            <a:r>
              <a:rPr lang="en-US" sz="2000" b="1" dirty="0" smtClean="0">
                <a:solidFill>
                  <a:schemeClr val="bg1"/>
                </a:solidFill>
              </a:rPr>
              <a:t>Volunteer management system </a:t>
            </a:r>
            <a:r>
              <a:rPr lang="en-US" sz="2000" dirty="0" smtClean="0">
                <a:solidFill>
                  <a:schemeClr val="bg1"/>
                </a:solidFill>
              </a:rPr>
              <a:t>– Allows managing volunteers by capturing their skills, availability and allocation.</a:t>
            </a:r>
          </a:p>
          <a:p>
            <a:pPr marL="0" indent="0" algn="just">
              <a:buNone/>
            </a:pPr>
            <a:endParaRPr lang="en-US" sz="2000" dirty="0" smtClean="0">
              <a:solidFill>
                <a:schemeClr val="bg1"/>
              </a:solidFill>
            </a:endParaRPr>
          </a:p>
          <a:p>
            <a:pPr marL="0" indent="0" algn="just">
              <a:buNone/>
            </a:pPr>
            <a:r>
              <a:rPr lang="en-US" sz="2000" dirty="0" smtClean="0">
                <a:solidFill>
                  <a:schemeClr val="bg1"/>
                </a:solidFill>
              </a:rPr>
              <a:t>8. </a:t>
            </a:r>
            <a:r>
              <a:rPr lang="en-US" sz="2000" b="1" dirty="0" smtClean="0">
                <a:solidFill>
                  <a:schemeClr val="bg1"/>
                </a:solidFill>
              </a:rPr>
              <a:t>Camp/Shelter Registry </a:t>
            </a:r>
            <a:r>
              <a:rPr lang="en-US" sz="2000" dirty="0" smtClean="0">
                <a:solidFill>
                  <a:schemeClr val="bg1"/>
                </a:solidFill>
              </a:rPr>
              <a:t>– tracks location and number of victims in various evacuation points and temporary shelters.</a:t>
            </a:r>
          </a:p>
          <a:p>
            <a:pPr marL="0" indent="0" algn="just">
              <a:buNone/>
            </a:pPr>
            <a:endParaRPr lang="en-US" sz="2000" dirty="0" smtClean="0">
              <a:solidFill>
                <a:schemeClr val="bg1"/>
              </a:solidFill>
            </a:endParaRPr>
          </a:p>
          <a:p>
            <a:pPr marL="0" indent="0" algn="just">
              <a:buNone/>
            </a:pPr>
            <a:r>
              <a:rPr lang="en-US" sz="2000" dirty="0" smtClean="0">
                <a:solidFill>
                  <a:schemeClr val="bg1"/>
                </a:solidFill>
              </a:rPr>
              <a:t>9. Organization Registry – provides interface for registering an organization, adding branch, updating information.</a:t>
            </a:r>
            <a:endParaRPr lang="en-US"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a:xfrm>
            <a:off x="609600" y="457200"/>
            <a:ext cx="7924800" cy="655638"/>
          </a:xfrm>
        </p:spPr>
        <p:txBody>
          <a:bodyPr>
            <a:noAutofit/>
          </a:bodyPr>
          <a:lstStyle/>
          <a:p>
            <a:r>
              <a:rPr lang="en-US" sz="4800"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 </a:t>
            </a:r>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Benefits to Industry</a:t>
            </a:r>
            <a:endParaRPr lang="en-US" sz="4800"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pPr algn="just"/>
            <a:r>
              <a:rPr lang="en-US" sz="2800" dirty="0" smtClean="0">
                <a:solidFill>
                  <a:schemeClr val="bg1"/>
                </a:solidFill>
              </a:rPr>
              <a:t>PDMA will be able to provide and track relief activities to millions to people in </a:t>
            </a:r>
            <a:r>
              <a:rPr lang="en-US" sz="2800" dirty="0" err="1" smtClean="0">
                <a:solidFill>
                  <a:schemeClr val="bg1"/>
                </a:solidFill>
              </a:rPr>
              <a:t>Sindh</a:t>
            </a:r>
            <a:r>
              <a:rPr lang="en-US" sz="2800" dirty="0" smtClean="0">
                <a:solidFill>
                  <a:schemeClr val="bg1"/>
                </a:solidFill>
              </a:rPr>
              <a:t>.</a:t>
            </a:r>
          </a:p>
          <a:p>
            <a:pPr algn="just"/>
            <a:r>
              <a:rPr lang="en-US" sz="2800" dirty="0" smtClean="0">
                <a:solidFill>
                  <a:schemeClr val="bg1"/>
                </a:solidFill>
              </a:rPr>
              <a:t>Provides PDMA a platform for inter organizational data sharing during a disaster to provide relief effectively.</a:t>
            </a:r>
          </a:p>
          <a:p>
            <a:pPr algn="just"/>
            <a:r>
              <a:rPr lang="en-US" sz="2800" dirty="0" smtClean="0">
                <a:solidFill>
                  <a:schemeClr val="bg1"/>
                </a:solidFill>
              </a:rPr>
              <a:t>It is an open source and cost-effective solution for PDMA.</a:t>
            </a:r>
          </a:p>
          <a:p>
            <a:pPr algn="just"/>
            <a:r>
              <a:rPr lang="en-US" sz="2800" dirty="0" smtClean="0">
                <a:solidFill>
                  <a:schemeClr val="bg1"/>
                </a:solidFill>
              </a:rPr>
              <a:t>Use of </a:t>
            </a:r>
            <a:r>
              <a:rPr lang="en-US" sz="2800" dirty="0" err="1" smtClean="0">
                <a:solidFill>
                  <a:schemeClr val="bg1"/>
                </a:solidFill>
              </a:rPr>
              <a:t>Joomla</a:t>
            </a:r>
            <a:r>
              <a:rPr lang="en-US" sz="2800" dirty="0" smtClean="0">
                <a:solidFill>
                  <a:schemeClr val="bg1"/>
                </a:solidFill>
              </a:rPr>
              <a:t> makes this project extendable, via free online </a:t>
            </a:r>
            <a:r>
              <a:rPr lang="en-US" sz="2800" dirty="0" err="1" smtClean="0">
                <a:solidFill>
                  <a:schemeClr val="bg1"/>
                </a:solidFill>
              </a:rPr>
              <a:t>joomla</a:t>
            </a:r>
            <a:r>
              <a:rPr lang="en-US" sz="2800" dirty="0" smtClean="0">
                <a:solidFill>
                  <a:schemeClr val="bg1"/>
                </a:solidFill>
              </a:rPr>
              <a:t> extensions.</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Project Methodology</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pPr algn="just">
              <a:defRPr/>
            </a:pPr>
            <a:r>
              <a:rPr lang="en-US" sz="2800" dirty="0" smtClean="0">
                <a:solidFill>
                  <a:schemeClr val="bg1"/>
                </a:solidFill>
              </a:rPr>
              <a:t>Requirements were gathered on the basis of meetings held every week with a PDMA representative.</a:t>
            </a:r>
          </a:p>
          <a:p>
            <a:pPr algn="just">
              <a:defRPr/>
            </a:pPr>
            <a:r>
              <a:rPr lang="en-US" sz="2800" dirty="0" smtClean="0">
                <a:solidFill>
                  <a:schemeClr val="bg1"/>
                </a:solidFill>
              </a:rPr>
              <a:t>On the basis of requirements detailed structure  of the module was designed.</a:t>
            </a:r>
          </a:p>
          <a:p>
            <a:pPr algn="just">
              <a:defRPr/>
            </a:pPr>
            <a:r>
              <a:rPr lang="en-US" sz="2800" dirty="0" smtClean="0">
                <a:solidFill>
                  <a:schemeClr val="bg1"/>
                </a:solidFill>
              </a:rPr>
              <a:t>Clears with time to time and client satisfaction increased as the work progressed.</a:t>
            </a:r>
          </a:p>
          <a:p>
            <a:pPr algn="just">
              <a:defRPr/>
            </a:pPr>
            <a:r>
              <a:rPr lang="en-US" sz="2800" dirty="0" smtClean="0">
                <a:solidFill>
                  <a:schemeClr val="bg1"/>
                </a:solidFill>
              </a:rPr>
              <a:t>On the basis of the documents produced, implementation took place.</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ORGANIZATION REGISTRY</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chemeClr val="bg1"/>
                </a:solidFill>
              </a:rPr>
              <a:t>Organization can apply for registration online</a:t>
            </a:r>
          </a:p>
          <a:p>
            <a:r>
              <a:rPr lang="en-US" dirty="0" smtClean="0">
                <a:solidFill>
                  <a:schemeClr val="bg1"/>
                </a:solidFill>
              </a:rPr>
              <a:t>Registered organization can add branch</a:t>
            </a:r>
          </a:p>
          <a:p>
            <a:r>
              <a:rPr lang="en-US" dirty="0" smtClean="0">
                <a:solidFill>
                  <a:schemeClr val="bg1"/>
                </a:solidFill>
              </a:rPr>
              <a:t>Organization can update information</a:t>
            </a:r>
          </a:p>
          <a:p>
            <a:r>
              <a:rPr lang="en-US" dirty="0" smtClean="0">
                <a:solidFill>
                  <a:schemeClr val="bg1"/>
                </a:solidFill>
              </a:rPr>
              <a:t>PDMA admin will be able to confirm registration of an organization</a:t>
            </a:r>
          </a:p>
          <a:p>
            <a:r>
              <a:rPr lang="en-US" dirty="0" smtClean="0">
                <a:solidFill>
                  <a:schemeClr val="bg1"/>
                </a:solidFill>
              </a:rPr>
              <a:t>PDMA admin can search any organization based on information</a:t>
            </a:r>
          </a:p>
          <a:p>
            <a:r>
              <a:rPr lang="en-US" dirty="0" smtClean="0">
                <a:solidFill>
                  <a:schemeClr val="bg1"/>
                </a:solidFill>
              </a:rPr>
              <a:t>PDMA admin can see the information of any registered organization</a:t>
            </a:r>
          </a:p>
          <a:p>
            <a:r>
              <a:rPr lang="en-US" dirty="0" smtClean="0">
                <a:solidFill>
                  <a:schemeClr val="bg1"/>
                </a:solidFill>
              </a:rPr>
              <a:t>Login credentials will be used to identify the users</a:t>
            </a:r>
          </a:p>
          <a:p>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VOLUNTEER MANAGEMENT</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r>
              <a:rPr lang="en-US" sz="2800" dirty="0" smtClean="0">
                <a:solidFill>
                  <a:schemeClr val="bg1"/>
                </a:solidFill>
                <a:cs typeface="Times New Roman" pitchFamily="18" charset="0"/>
              </a:rPr>
              <a:t>Volunteer Registration</a:t>
            </a:r>
          </a:p>
          <a:p>
            <a:r>
              <a:rPr lang="en-US" sz="2800" dirty="0" smtClean="0">
                <a:solidFill>
                  <a:schemeClr val="bg1"/>
                </a:solidFill>
                <a:cs typeface="Times New Roman" pitchFamily="18" charset="0"/>
              </a:rPr>
              <a:t>News Updates </a:t>
            </a:r>
          </a:p>
          <a:p>
            <a:r>
              <a:rPr lang="en-US" sz="2800" dirty="0" smtClean="0">
                <a:solidFill>
                  <a:schemeClr val="bg1"/>
                </a:solidFill>
                <a:cs typeface="Times New Roman" pitchFamily="18" charset="0"/>
              </a:rPr>
              <a:t>Search</a:t>
            </a:r>
          </a:p>
          <a:p>
            <a:r>
              <a:rPr lang="en-US" sz="2800" dirty="0" smtClean="0">
                <a:solidFill>
                  <a:schemeClr val="bg1"/>
                </a:solidFill>
                <a:cs typeface="Times New Roman" pitchFamily="18" charset="0"/>
              </a:rPr>
              <a:t>View Profile</a:t>
            </a:r>
          </a:p>
          <a:p>
            <a:r>
              <a:rPr lang="en-US" sz="2800" dirty="0" smtClean="0">
                <a:solidFill>
                  <a:schemeClr val="bg1"/>
                </a:solidFill>
                <a:cs typeface="Times New Roman" pitchFamily="18" charset="0"/>
              </a:rPr>
              <a:t> Update Profile</a:t>
            </a:r>
          </a:p>
          <a:p>
            <a:r>
              <a:rPr lang="en-US" sz="2800" dirty="0" smtClean="0">
                <a:solidFill>
                  <a:schemeClr val="bg1"/>
                </a:solidFill>
                <a:cs typeface="Times New Roman" pitchFamily="18" charset="0"/>
              </a:rPr>
              <a:t>Assigning roles and Responsibilities</a:t>
            </a:r>
          </a:p>
          <a:p>
            <a:endParaRPr lang="en-US" sz="2800" dirty="0">
              <a:solidFill>
                <a:schemeClr val="bg1"/>
              </a:solidFill>
            </a:endParaRPr>
          </a:p>
        </p:txBody>
      </p:sp>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dma_logo.gif"/>
          <p:cNvPicPr>
            <a:picLocks noChangeAspect="1"/>
          </p:cNvPicPr>
          <p:nvPr/>
        </p:nvPicPr>
        <p:blipFill>
          <a:blip r:embed="rId2"/>
          <a:stretch>
            <a:fillRect/>
          </a:stretch>
        </p:blipFill>
        <p:spPr>
          <a:xfrm>
            <a:off x="7162800" y="4419600"/>
            <a:ext cx="1714500" cy="2057400"/>
          </a:xfrm>
          <a:prstGeom prst="rect">
            <a:avLst/>
          </a:prstGeom>
        </p:spPr>
      </p:pic>
      <p:sp>
        <p:nvSpPr>
          <p:cNvPr id="2" name="Title 1"/>
          <p:cNvSpPr>
            <a:spLocks noGrp="1"/>
          </p:cNvSpPr>
          <p:nvPr>
            <p:ph type="title"/>
          </p:nvPr>
        </p:nvSpPr>
        <p:spPr/>
        <p:txBody>
          <a:bodyPr/>
          <a:lstStyle/>
          <a:p>
            <a:r>
              <a:rPr lang="en-US" b="1" dirty="0" smtClean="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rPr>
              <a:t>CAMP REGISTRY</a:t>
            </a:r>
            <a:endParaRPr lang="en-US" b="1" dirty="0">
              <a:ln w="17780" cmpd="sng">
                <a:solidFill>
                  <a:srgbClr xmlns:mc="http://schemas.openxmlformats.org/markup-compatibility/2006" xmlns:a14="http://schemas.microsoft.com/office/drawing/2010/main" val="FFFFFF" mc:Ignorable=""/>
                </a:solidFill>
                <a:prstDash val="solid"/>
                <a:miter lim="800000"/>
              </a:ln>
              <a:gradFill rotWithShape="1">
                <a:gsLst>
                  <a:gs pos="0">
                    <a:srgbClr xmlns:mc="http://schemas.openxmlformats.org/markup-compatibility/2006" xmlns:a14="http://schemas.microsoft.com/office/drawing/2010/main" val="000000" mc:Ignorable="">
                      <a:tint val="92000"/>
                      <a:shade val="100000"/>
                      <a:satMod val="150000"/>
                    </a:srgbClr>
                  </a:gs>
                  <a:gs pos="49000">
                    <a:srgbClr xmlns:mc="http://schemas.openxmlformats.org/markup-compatibility/2006" xmlns:a14="http://schemas.microsoft.com/office/drawing/2010/main" val="000000" mc:Ignorable="">
                      <a:tint val="89000"/>
                      <a:shade val="90000"/>
                      <a:satMod val="150000"/>
                    </a:srgbClr>
                  </a:gs>
                  <a:gs pos="50000">
                    <a:srgbClr xmlns:mc="http://schemas.openxmlformats.org/markup-compatibility/2006" xmlns:a14="http://schemas.microsoft.com/office/drawing/2010/main" val="000000" mc:Ignorable="">
                      <a:tint val="100000"/>
                      <a:shade val="75000"/>
                      <a:satMod val="150000"/>
                    </a:srgbClr>
                  </a:gs>
                  <a:gs pos="95000">
                    <a:srgbClr xmlns:mc="http://schemas.openxmlformats.org/markup-compatibility/2006" xmlns:a14="http://schemas.microsoft.com/office/drawing/2010/main" val="000000" mc:Ignorable="">
                      <a:shade val="47000"/>
                      <a:satMod val="150000"/>
                    </a:srgbClr>
                  </a:gs>
                  <a:gs pos="100000">
                    <a:srgbClr xmlns:mc="http://schemas.openxmlformats.org/markup-compatibility/2006" xmlns:a14="http://schemas.microsoft.com/office/drawing/2010/main" val="000000" mc:Ignorable="">
                      <a:shade val="39000"/>
                      <a:satMod val="150000"/>
                    </a:srgbClr>
                  </a:gs>
                </a:gsLst>
                <a:lin ang="5400000"/>
              </a:gra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Camp admin will first register a camp by providing location, capacity and basic facilities available.</a:t>
            </a:r>
          </a:p>
          <a:p>
            <a:r>
              <a:rPr lang="en-US" dirty="0" smtClean="0">
                <a:solidFill>
                  <a:schemeClr val="bg1"/>
                </a:solidFill>
              </a:rPr>
              <a:t>Camp admin can request more facilities, resources and need of victims.</a:t>
            </a:r>
          </a:p>
          <a:p>
            <a:r>
              <a:rPr lang="en-US" dirty="0" smtClean="0">
                <a:solidFill>
                  <a:schemeClr val="bg1"/>
                </a:solidFill>
              </a:rPr>
              <a:t>Organizations and management can search active camps to know the current situations.</a:t>
            </a:r>
          </a:p>
          <a:p>
            <a:r>
              <a:rPr lang="en-US" smtClean="0">
                <a:solidFill>
                  <a:schemeClr val="bg1"/>
                </a:solidFill>
              </a:rPr>
              <a:t>Camp Manager can view reports.</a:t>
            </a:r>
            <a:endParaRPr lang="en-US" dirty="0" smtClean="0">
              <a:solidFill>
                <a:schemeClr val="bg1"/>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1224</Words>
  <Application>Microsoft Office PowerPoint</Application>
  <PresentationFormat>On-screen Show (4:3)</PresentationFormat>
  <Paragraphs>155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Project C  Provincial Disaster Management Authority (PDMA)  Disaster Management System   © 2010 FAST07DMS  Version 1.0  </vt:lpstr>
      <vt:lpstr>Project Overview</vt:lpstr>
      <vt:lpstr>Project Modules</vt:lpstr>
      <vt:lpstr>Project Modules</vt:lpstr>
      <vt:lpstr> Benefits to Industry</vt:lpstr>
      <vt:lpstr>Project Methodology</vt:lpstr>
      <vt:lpstr>ORGANIZATION REGISTRY</vt:lpstr>
      <vt:lpstr>VOLUNTEER MANAGEMENT</vt:lpstr>
      <vt:lpstr>CAMP REGISTRY</vt:lpstr>
      <vt:lpstr>INVENTORY MANAGEMENT</vt:lpstr>
      <vt:lpstr>SITUATION AWARENESS</vt:lpstr>
      <vt:lpstr>MISSING PERSON REGISTRY</vt:lpstr>
      <vt:lpstr>TRAINING MANAGEMENT</vt:lpstr>
      <vt:lpstr>SMS Alert System</vt:lpstr>
      <vt:lpstr>System Architecture </vt:lpstr>
      <vt:lpstr>Software Architecture</vt:lpstr>
      <vt:lpstr>PowerPoint Presentation</vt:lpstr>
      <vt:lpstr>PowerPoint Presentation</vt:lpstr>
      <vt:lpstr>JOOMLA ARCHITECTURE</vt:lpstr>
      <vt:lpstr>Project Risk areas &amp; mitigation plan</vt:lpstr>
      <vt:lpstr>Project management strategies</vt:lpstr>
      <vt:lpstr>Project Management strategies</vt:lpstr>
      <vt:lpstr>Lesson Learnt</vt:lpstr>
      <vt:lpstr>Issues faced</vt:lpstr>
      <vt:lpstr>Open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  Provincial Disaster Management Authority  Camp Registry Module</dc:title>
  <dc:creator>MuzammilPeer</dc:creator>
  <cp:lastModifiedBy>MuzammilPeer</cp:lastModifiedBy>
  <cp:revision>58</cp:revision>
  <dcterms:created xsi:type="dcterms:W3CDTF">2006-08-16T00:00:00Z</dcterms:created>
  <dcterms:modified xsi:type="dcterms:W3CDTF">2010-05-14T20:08:49Z</dcterms:modified>
</cp:coreProperties>
</file>