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Boston Angel" charset="1" panose="00000000000000000000"/>
      <p:regular r:id="rId21"/>
    </p:embeddedFont>
    <p:embeddedFont>
      <p:font typeface="Be Vietnam" charset="1" panose="00000500000000000000"/>
      <p:regular r:id="rId22"/>
    </p:embeddedFont>
    <p:embeddedFont>
      <p:font typeface="Be Vietnam Ultra-Bold" charset="1" panose="000009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AF4EB"/>
        </a:solidFill>
      </p:bgPr>
    </p:bg>
    <p:spTree>
      <p:nvGrpSpPr>
        <p:cNvPr id="1" name=""/>
        <p:cNvGrpSpPr/>
        <p:nvPr/>
      </p:nvGrpSpPr>
      <p:grpSpPr>
        <a:xfrm>
          <a:off x="0" y="0"/>
          <a:ext cx="0" cy="0"/>
          <a:chOff x="0" y="0"/>
          <a:chExt cx="0" cy="0"/>
        </a:xfrm>
      </p:grpSpPr>
      <p:sp>
        <p:nvSpPr>
          <p:cNvPr name="AutoShape 2" id="2"/>
          <p:cNvSpPr/>
          <p:nvPr/>
        </p:nvSpPr>
        <p:spPr>
          <a:xfrm flipV="true">
            <a:off x="2500927" y="4072890"/>
            <a:ext cx="13286146" cy="9525"/>
          </a:xfrm>
          <a:prstGeom prst="line">
            <a:avLst/>
          </a:prstGeom>
          <a:ln cap="flat" w="9525">
            <a:solidFill>
              <a:srgbClr val="2D3E70"/>
            </a:solidFill>
            <a:prstDash val="solid"/>
            <a:headEnd type="none" len="sm" w="sm"/>
            <a:tailEnd type="none" len="sm" w="sm"/>
          </a:ln>
        </p:spPr>
      </p:sp>
      <p:sp>
        <p:nvSpPr>
          <p:cNvPr name="AutoShape 3" id="3"/>
          <p:cNvSpPr/>
          <p:nvPr/>
        </p:nvSpPr>
        <p:spPr>
          <a:xfrm>
            <a:off x="2500927" y="5964671"/>
            <a:ext cx="13286153" cy="0"/>
          </a:xfrm>
          <a:prstGeom prst="line">
            <a:avLst/>
          </a:prstGeom>
          <a:ln cap="flat" w="9525">
            <a:solidFill>
              <a:srgbClr val="2D3E70"/>
            </a:solidFill>
            <a:prstDash val="solid"/>
            <a:headEnd type="none" len="sm" w="sm"/>
            <a:tailEnd type="none" len="sm" w="sm"/>
          </a:ln>
        </p:spPr>
      </p:sp>
      <p:grpSp>
        <p:nvGrpSpPr>
          <p:cNvPr name="Group 4" id="4"/>
          <p:cNvGrpSpPr/>
          <p:nvPr/>
        </p:nvGrpSpPr>
        <p:grpSpPr>
          <a:xfrm rot="0">
            <a:off x="-10" y="9258300"/>
            <a:ext cx="18288020" cy="1028700"/>
            <a:chOff x="0" y="0"/>
            <a:chExt cx="4816598" cy="270933"/>
          </a:xfrm>
        </p:grpSpPr>
        <p:sp>
          <p:nvSpPr>
            <p:cNvPr name="Freeform 5" id="5"/>
            <p:cNvSpPr/>
            <p:nvPr/>
          </p:nvSpPr>
          <p:spPr>
            <a:xfrm flipH="false" flipV="false" rot="0">
              <a:off x="0" y="0"/>
              <a:ext cx="4816598" cy="270933"/>
            </a:xfrm>
            <a:custGeom>
              <a:avLst/>
              <a:gdLst/>
              <a:ahLst/>
              <a:cxnLst/>
              <a:rect r="r" b="b" t="t" l="l"/>
              <a:pathLst>
                <a:path h="270933" w="4816598">
                  <a:moveTo>
                    <a:pt x="0" y="0"/>
                  </a:moveTo>
                  <a:lnTo>
                    <a:pt x="4816598" y="0"/>
                  </a:lnTo>
                  <a:lnTo>
                    <a:pt x="4816598" y="270933"/>
                  </a:lnTo>
                  <a:lnTo>
                    <a:pt x="0" y="270933"/>
                  </a:lnTo>
                  <a:close/>
                </a:path>
              </a:pathLst>
            </a:custGeom>
            <a:solidFill>
              <a:srgbClr val="2D3E70"/>
            </a:solidFill>
          </p:spPr>
        </p:sp>
        <p:sp>
          <p:nvSpPr>
            <p:cNvPr name="TextBox 6" id="6"/>
            <p:cNvSpPr txBox="true"/>
            <p:nvPr/>
          </p:nvSpPr>
          <p:spPr>
            <a:xfrm>
              <a:off x="0" y="-28575"/>
              <a:ext cx="4816598" cy="299508"/>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7150509" y="5757811"/>
            <a:ext cx="4277926" cy="4277926"/>
          </a:xfrm>
          <a:custGeom>
            <a:avLst/>
            <a:gdLst/>
            <a:ahLst/>
            <a:cxnLst/>
            <a:rect r="r" b="b" t="t" l="l"/>
            <a:pathLst>
              <a:path h="4277926" w="4277926">
                <a:moveTo>
                  <a:pt x="0" y="0"/>
                </a:moveTo>
                <a:lnTo>
                  <a:pt x="4277927" y="0"/>
                </a:lnTo>
                <a:lnTo>
                  <a:pt x="4277927" y="4277927"/>
                </a:lnTo>
                <a:lnTo>
                  <a:pt x="0" y="4277927"/>
                </a:lnTo>
                <a:lnTo>
                  <a:pt x="0" y="0"/>
                </a:lnTo>
                <a:close/>
              </a:path>
            </a:pathLst>
          </a:custGeom>
          <a:blipFill>
            <a:blip r:embed="rId2"/>
            <a:stretch>
              <a:fillRect l="0" t="0" r="0" b="0"/>
            </a:stretch>
          </a:blipFill>
        </p:spPr>
      </p:sp>
      <p:sp>
        <p:nvSpPr>
          <p:cNvPr name="TextBox 8" id="8"/>
          <p:cNvSpPr txBox="true"/>
          <p:nvPr/>
        </p:nvSpPr>
        <p:spPr>
          <a:xfrm rot="0">
            <a:off x="2500927" y="1420252"/>
            <a:ext cx="13261417" cy="2285365"/>
          </a:xfrm>
          <a:prstGeom prst="rect">
            <a:avLst/>
          </a:prstGeom>
        </p:spPr>
        <p:txBody>
          <a:bodyPr anchor="t" rtlCol="false" tIns="0" lIns="0" bIns="0" rIns="0">
            <a:spAutoFit/>
          </a:bodyPr>
          <a:lstStyle/>
          <a:p>
            <a:pPr algn="ctr">
              <a:lnSpc>
                <a:spcPts val="8959"/>
              </a:lnSpc>
            </a:pPr>
            <a:r>
              <a:rPr lang="en-US" sz="6399">
                <a:solidFill>
                  <a:srgbClr val="2D3E70"/>
                </a:solidFill>
                <a:latin typeface="Boston Angel"/>
                <a:ea typeface="Boston Angel"/>
                <a:cs typeface="Boston Angel"/>
                <a:sym typeface="Boston Angel"/>
              </a:rPr>
              <a:t>Evaluation of Multi-Layer Perceptron Algorithm : Digit Dataset</a:t>
            </a:r>
          </a:p>
        </p:txBody>
      </p:sp>
      <p:sp>
        <p:nvSpPr>
          <p:cNvPr name="TextBox 9" id="9"/>
          <p:cNvSpPr txBox="true"/>
          <p:nvPr/>
        </p:nvSpPr>
        <p:spPr>
          <a:xfrm rot="0">
            <a:off x="2500927" y="4277677"/>
            <a:ext cx="13261417" cy="523875"/>
          </a:xfrm>
          <a:prstGeom prst="rect">
            <a:avLst/>
          </a:prstGeom>
        </p:spPr>
        <p:txBody>
          <a:bodyPr anchor="t" rtlCol="false" tIns="0" lIns="0" bIns="0" rIns="0">
            <a:spAutoFit/>
          </a:bodyPr>
          <a:lstStyle/>
          <a:p>
            <a:pPr algn="ctr">
              <a:lnSpc>
                <a:spcPts val="4200"/>
              </a:lnSpc>
            </a:pPr>
            <a:r>
              <a:rPr lang="en-US" sz="3000">
                <a:solidFill>
                  <a:srgbClr val="2D3E70"/>
                </a:solidFill>
                <a:latin typeface="Be Vietnam"/>
                <a:ea typeface="Be Vietnam"/>
                <a:cs typeface="Be Vietnam"/>
                <a:sym typeface="Be Vietnam"/>
              </a:rPr>
              <a:t>PRESENTED BY:</a:t>
            </a:r>
          </a:p>
        </p:txBody>
      </p:sp>
      <p:sp>
        <p:nvSpPr>
          <p:cNvPr name="TextBox 10" id="10"/>
          <p:cNvSpPr txBox="true"/>
          <p:nvPr/>
        </p:nvSpPr>
        <p:spPr>
          <a:xfrm rot="0">
            <a:off x="1028700" y="9600248"/>
            <a:ext cx="4689230" cy="306704"/>
          </a:xfrm>
          <a:prstGeom prst="rect">
            <a:avLst/>
          </a:prstGeom>
        </p:spPr>
        <p:txBody>
          <a:bodyPr anchor="t" rtlCol="false" tIns="0" lIns="0" bIns="0" rIns="0">
            <a:spAutoFit/>
          </a:bodyPr>
          <a:lstStyle/>
          <a:p>
            <a:pPr algn="l">
              <a:lnSpc>
                <a:spcPts val="2520"/>
              </a:lnSpc>
            </a:pPr>
            <a:r>
              <a:rPr lang="en-US" sz="1800">
                <a:solidFill>
                  <a:srgbClr val="FFFFFF"/>
                </a:solidFill>
                <a:latin typeface="Be Vietnam"/>
                <a:ea typeface="Be Vietnam"/>
                <a:cs typeface="Be Vietnam"/>
                <a:sym typeface="Be Vietnam"/>
              </a:rPr>
              <a:t>Dibimbing.id</a:t>
            </a:r>
          </a:p>
        </p:txBody>
      </p:sp>
      <p:sp>
        <p:nvSpPr>
          <p:cNvPr name="TextBox 11" id="11"/>
          <p:cNvSpPr txBox="true"/>
          <p:nvPr/>
        </p:nvSpPr>
        <p:spPr>
          <a:xfrm rot="0">
            <a:off x="12570070" y="9600248"/>
            <a:ext cx="4689230" cy="306704"/>
          </a:xfrm>
          <a:prstGeom prst="rect">
            <a:avLst/>
          </a:prstGeom>
        </p:spPr>
        <p:txBody>
          <a:bodyPr anchor="t" rtlCol="false" tIns="0" lIns="0" bIns="0" rIns="0">
            <a:spAutoFit/>
          </a:bodyPr>
          <a:lstStyle/>
          <a:p>
            <a:pPr algn="r">
              <a:lnSpc>
                <a:spcPts val="2520"/>
              </a:lnSpc>
            </a:pPr>
            <a:r>
              <a:rPr lang="en-US" sz="1800">
                <a:solidFill>
                  <a:srgbClr val="FFFFFF"/>
                </a:solidFill>
                <a:latin typeface="Be Vietnam"/>
                <a:ea typeface="Be Vietnam"/>
                <a:cs typeface="Be Vietnam"/>
                <a:sym typeface="Be Vietnam"/>
              </a:rPr>
              <a:t>Page 1</a:t>
            </a:r>
          </a:p>
        </p:txBody>
      </p:sp>
      <p:sp>
        <p:nvSpPr>
          <p:cNvPr name="TextBox 12" id="12"/>
          <p:cNvSpPr txBox="true"/>
          <p:nvPr/>
        </p:nvSpPr>
        <p:spPr>
          <a:xfrm rot="0">
            <a:off x="2500927" y="4903736"/>
            <a:ext cx="13261417" cy="596900"/>
          </a:xfrm>
          <a:prstGeom prst="rect">
            <a:avLst/>
          </a:prstGeom>
        </p:spPr>
        <p:txBody>
          <a:bodyPr anchor="t" rtlCol="false" tIns="0" lIns="0" bIns="0" rIns="0">
            <a:spAutoFit/>
          </a:bodyPr>
          <a:lstStyle/>
          <a:p>
            <a:pPr algn="ctr">
              <a:lnSpc>
                <a:spcPts val="4899"/>
              </a:lnSpc>
            </a:pPr>
            <a:r>
              <a:rPr lang="en-US" sz="3499">
                <a:solidFill>
                  <a:srgbClr val="2D3E70"/>
                </a:solidFill>
                <a:latin typeface="Be Vietnam"/>
                <a:ea typeface="Be Vietnam"/>
                <a:cs typeface="Be Vietnam"/>
                <a:sym typeface="Be Vietnam"/>
              </a:rPr>
              <a:t>MUZAQI NUR ARIFIN</a:t>
            </a:r>
          </a:p>
        </p:txBody>
      </p:sp>
      <p:sp>
        <p:nvSpPr>
          <p:cNvPr name="TextBox 13" id="13"/>
          <p:cNvSpPr txBox="true"/>
          <p:nvPr/>
        </p:nvSpPr>
        <p:spPr>
          <a:xfrm rot="0">
            <a:off x="2500927" y="6159933"/>
            <a:ext cx="13261417" cy="523875"/>
          </a:xfrm>
          <a:prstGeom prst="rect">
            <a:avLst/>
          </a:prstGeom>
        </p:spPr>
        <p:txBody>
          <a:bodyPr anchor="t" rtlCol="false" tIns="0" lIns="0" bIns="0" rIns="0">
            <a:spAutoFit/>
          </a:bodyPr>
          <a:lstStyle/>
          <a:p>
            <a:pPr algn="ctr">
              <a:lnSpc>
                <a:spcPts val="4200"/>
              </a:lnSpc>
            </a:pPr>
            <a:r>
              <a:rPr lang="en-US" sz="3000">
                <a:solidFill>
                  <a:srgbClr val="2D3E70"/>
                </a:solidFill>
                <a:latin typeface="Be Vietnam"/>
                <a:ea typeface="Be Vietnam"/>
                <a:cs typeface="Be Vietnam"/>
                <a:sym typeface="Be Vietnam"/>
              </a:rPr>
              <a:t>DIGITAL SKILL FAIR 36.0 - DATA SCIENCE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D3E70"/>
        </a:solidFill>
      </p:bgPr>
    </p:bg>
    <p:spTree>
      <p:nvGrpSpPr>
        <p:cNvPr id="1" name=""/>
        <p:cNvGrpSpPr/>
        <p:nvPr/>
      </p:nvGrpSpPr>
      <p:grpSpPr>
        <a:xfrm>
          <a:off x="0" y="0"/>
          <a:ext cx="0" cy="0"/>
          <a:chOff x="0" y="0"/>
          <a:chExt cx="0" cy="0"/>
        </a:xfrm>
      </p:grpSpPr>
      <p:sp>
        <p:nvSpPr>
          <p:cNvPr name="AutoShape 2" id="2"/>
          <p:cNvSpPr/>
          <p:nvPr/>
        </p:nvSpPr>
        <p:spPr>
          <a:xfrm rot="-3580">
            <a:off x="-5" y="1033462"/>
            <a:ext cx="18288010" cy="0"/>
          </a:xfrm>
          <a:prstGeom prst="line">
            <a:avLst/>
          </a:prstGeom>
          <a:ln cap="flat" w="9525">
            <a:solidFill>
              <a:srgbClr val="FAF4EB"/>
            </a:solidFill>
            <a:prstDash val="solid"/>
            <a:headEnd type="none" len="sm" w="sm"/>
            <a:tailEnd type="none" len="sm" w="sm"/>
          </a:ln>
        </p:spPr>
      </p:sp>
      <p:grpSp>
        <p:nvGrpSpPr>
          <p:cNvPr name="Group 3" id="3"/>
          <p:cNvGrpSpPr/>
          <p:nvPr/>
        </p:nvGrpSpPr>
        <p:grpSpPr>
          <a:xfrm rot="0">
            <a:off x="-10" y="9258300"/>
            <a:ext cx="18288020" cy="1028700"/>
            <a:chOff x="0" y="0"/>
            <a:chExt cx="4816598" cy="270933"/>
          </a:xfrm>
        </p:grpSpPr>
        <p:sp>
          <p:nvSpPr>
            <p:cNvPr name="Freeform 4" id="4"/>
            <p:cNvSpPr/>
            <p:nvPr/>
          </p:nvSpPr>
          <p:spPr>
            <a:xfrm flipH="false" flipV="false" rot="0">
              <a:off x="0" y="0"/>
              <a:ext cx="4816598" cy="270933"/>
            </a:xfrm>
            <a:custGeom>
              <a:avLst/>
              <a:gdLst/>
              <a:ahLst/>
              <a:cxnLst/>
              <a:rect r="r" b="b" t="t" l="l"/>
              <a:pathLst>
                <a:path h="270933" w="4816598">
                  <a:moveTo>
                    <a:pt x="0" y="0"/>
                  </a:moveTo>
                  <a:lnTo>
                    <a:pt x="4816598" y="0"/>
                  </a:lnTo>
                  <a:lnTo>
                    <a:pt x="4816598" y="270933"/>
                  </a:lnTo>
                  <a:lnTo>
                    <a:pt x="0" y="270933"/>
                  </a:lnTo>
                  <a:close/>
                </a:path>
              </a:pathLst>
            </a:custGeom>
            <a:solidFill>
              <a:srgbClr val="FAF4EB"/>
            </a:solidFill>
          </p:spPr>
        </p:sp>
        <p:sp>
          <p:nvSpPr>
            <p:cNvPr name="TextBox 5" id="5"/>
            <p:cNvSpPr txBox="true"/>
            <p:nvPr/>
          </p:nvSpPr>
          <p:spPr>
            <a:xfrm>
              <a:off x="0" y="-38100"/>
              <a:ext cx="4816598" cy="309033"/>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028700" y="4648709"/>
            <a:ext cx="15558744" cy="2934967"/>
          </a:xfrm>
          <a:prstGeom prst="rect">
            <a:avLst/>
          </a:prstGeom>
        </p:spPr>
        <p:txBody>
          <a:bodyPr anchor="t" rtlCol="false" tIns="0" lIns="0" bIns="0" rIns="0">
            <a:spAutoFit/>
          </a:bodyPr>
          <a:lstStyle/>
          <a:p>
            <a:pPr algn="l" marL="474986" indent="-237493" lvl="1">
              <a:lnSpc>
                <a:spcPts val="4730"/>
              </a:lnSpc>
              <a:buFont typeface="Arial"/>
              <a:buChar char="•"/>
            </a:pPr>
            <a:r>
              <a:rPr lang="en-US" b="true" sz="2200">
                <a:solidFill>
                  <a:srgbClr val="FFFFFF"/>
                </a:solidFill>
                <a:latin typeface="Be Vietnam Ultra-Bold"/>
                <a:ea typeface="Be Vietnam Ultra-Bold"/>
                <a:cs typeface="Be Vietnam Ultra-Bold"/>
                <a:sym typeface="Be Vietnam Ultra-Bold"/>
              </a:rPr>
              <a:t>Import MLPClassifier</a:t>
            </a:r>
            <a:r>
              <a:rPr lang="en-US" sz="2200">
                <a:solidFill>
                  <a:srgbClr val="FFFFFF"/>
                </a:solidFill>
                <a:latin typeface="Be Vietnam"/>
                <a:ea typeface="Be Vietnam"/>
                <a:cs typeface="Be Vietnam"/>
                <a:sym typeface="Be Vietnam"/>
              </a:rPr>
              <a:t>: The code starts by importing the MLPClassifier.</a:t>
            </a:r>
          </a:p>
          <a:p>
            <a:pPr algn="l" marL="474986" indent="-237493" lvl="1">
              <a:lnSpc>
                <a:spcPts val="4730"/>
              </a:lnSpc>
              <a:buFont typeface="Arial"/>
              <a:buChar char="•"/>
            </a:pPr>
            <a:r>
              <a:rPr lang="en-US" b="true" sz="2200">
                <a:solidFill>
                  <a:srgbClr val="FFFFFF"/>
                </a:solidFill>
                <a:latin typeface="Be Vietnam Ultra-Bold"/>
                <a:ea typeface="Be Vietnam Ultra-Bold"/>
                <a:cs typeface="Be Vietnam Ultra-Bold"/>
                <a:sym typeface="Be Vietnam Ultra-Bold"/>
              </a:rPr>
              <a:t>Initialize Model</a:t>
            </a:r>
            <a:r>
              <a:rPr lang="en-US" sz="2200">
                <a:solidFill>
                  <a:srgbClr val="FFFFFF"/>
                </a:solidFill>
                <a:latin typeface="Be Vietnam"/>
                <a:ea typeface="Be Vietnam"/>
                <a:cs typeface="Be Vietnam"/>
                <a:sym typeface="Be Vietnam"/>
              </a:rPr>
              <a:t>: It initializes the model with two hidden layers (100 neurons in the first layer, 50 in the second), sets a maximum of 300 iterations for training, and ensures reproducibility with random_state=42.</a:t>
            </a:r>
          </a:p>
          <a:p>
            <a:pPr algn="l" marL="474986" indent="-237493" lvl="1">
              <a:lnSpc>
                <a:spcPts val="4730"/>
              </a:lnSpc>
              <a:buFont typeface="Arial"/>
              <a:buChar char="•"/>
            </a:pPr>
            <a:r>
              <a:rPr lang="en-US" b="true" sz="2200">
                <a:solidFill>
                  <a:srgbClr val="FFFFFF"/>
                </a:solidFill>
                <a:latin typeface="Be Vietnam Ultra-Bold"/>
                <a:ea typeface="Be Vietnam Ultra-Bold"/>
                <a:cs typeface="Be Vietnam Ultra-Bold"/>
                <a:sym typeface="Be Vietnam Ultra-Bold"/>
              </a:rPr>
              <a:t>Train Model</a:t>
            </a:r>
            <a:r>
              <a:rPr lang="en-US" sz="2200">
                <a:solidFill>
                  <a:srgbClr val="FFFFFF"/>
                </a:solidFill>
                <a:latin typeface="Be Vietnam"/>
                <a:ea typeface="Be Vietnam"/>
                <a:cs typeface="Be Vietnam"/>
                <a:sym typeface="Be Vietnam"/>
              </a:rPr>
              <a:t>: Finally, it trains the model using the fit method with the training data X_train and y_train.</a:t>
            </a:r>
          </a:p>
          <a:p>
            <a:pPr algn="l">
              <a:lnSpc>
                <a:spcPts val="4730"/>
              </a:lnSpc>
            </a:pPr>
          </a:p>
        </p:txBody>
      </p:sp>
      <p:sp>
        <p:nvSpPr>
          <p:cNvPr name="Freeform 7" id="7"/>
          <p:cNvSpPr/>
          <p:nvPr/>
        </p:nvSpPr>
        <p:spPr>
          <a:xfrm flipH="false" flipV="false" rot="0">
            <a:off x="3493371" y="1347787"/>
            <a:ext cx="11301259" cy="2881821"/>
          </a:xfrm>
          <a:custGeom>
            <a:avLst/>
            <a:gdLst/>
            <a:ahLst/>
            <a:cxnLst/>
            <a:rect r="r" b="b" t="t" l="l"/>
            <a:pathLst>
              <a:path h="2881821" w="11301259">
                <a:moveTo>
                  <a:pt x="0" y="0"/>
                </a:moveTo>
                <a:lnTo>
                  <a:pt x="11301258" y="0"/>
                </a:lnTo>
                <a:lnTo>
                  <a:pt x="11301258" y="2881822"/>
                </a:lnTo>
                <a:lnTo>
                  <a:pt x="0" y="2881822"/>
                </a:lnTo>
                <a:lnTo>
                  <a:pt x="0" y="0"/>
                </a:lnTo>
                <a:close/>
              </a:path>
            </a:pathLst>
          </a:custGeom>
          <a:blipFill>
            <a:blip r:embed="rId2"/>
            <a:stretch>
              <a:fillRect l="0" t="0" r="0" b="0"/>
            </a:stretch>
          </a:blipFill>
        </p:spPr>
      </p:sp>
      <p:sp>
        <p:nvSpPr>
          <p:cNvPr name="TextBox 8" id="8"/>
          <p:cNvSpPr txBox="true"/>
          <p:nvPr/>
        </p:nvSpPr>
        <p:spPr>
          <a:xfrm rot="0">
            <a:off x="4885150" y="336611"/>
            <a:ext cx="8517700" cy="495300"/>
          </a:xfrm>
          <a:prstGeom prst="rect">
            <a:avLst/>
          </a:prstGeom>
        </p:spPr>
        <p:txBody>
          <a:bodyPr anchor="t" rtlCol="false" tIns="0" lIns="0" bIns="0" rIns="0">
            <a:spAutoFit/>
          </a:bodyPr>
          <a:lstStyle/>
          <a:p>
            <a:pPr algn="ctr">
              <a:lnSpc>
                <a:spcPts val="3719"/>
              </a:lnSpc>
            </a:pPr>
            <a:r>
              <a:rPr lang="en-US" sz="3099">
                <a:solidFill>
                  <a:srgbClr val="FAF4EB"/>
                </a:solidFill>
                <a:latin typeface="Boston Angel"/>
                <a:ea typeface="Boston Angel"/>
                <a:cs typeface="Boston Angel"/>
                <a:sym typeface="Boston Angel"/>
              </a:rPr>
              <a:t>Multi-Layer Perceptron Algorithm Implelementation</a:t>
            </a:r>
          </a:p>
        </p:txBody>
      </p:sp>
      <p:sp>
        <p:nvSpPr>
          <p:cNvPr name="TextBox 9" id="9"/>
          <p:cNvSpPr txBox="true"/>
          <p:nvPr/>
        </p:nvSpPr>
        <p:spPr>
          <a:xfrm rot="0">
            <a:off x="1028700" y="9600248"/>
            <a:ext cx="4689230" cy="306704"/>
          </a:xfrm>
          <a:prstGeom prst="rect">
            <a:avLst/>
          </a:prstGeom>
        </p:spPr>
        <p:txBody>
          <a:bodyPr anchor="t" rtlCol="false" tIns="0" lIns="0" bIns="0" rIns="0">
            <a:spAutoFit/>
          </a:bodyPr>
          <a:lstStyle/>
          <a:p>
            <a:pPr algn="l">
              <a:lnSpc>
                <a:spcPts val="2520"/>
              </a:lnSpc>
            </a:pPr>
            <a:r>
              <a:rPr lang="en-US" sz="1800">
                <a:solidFill>
                  <a:srgbClr val="2D3E70"/>
                </a:solidFill>
                <a:latin typeface="Be Vietnam"/>
                <a:ea typeface="Be Vietnam"/>
                <a:cs typeface="Be Vietnam"/>
                <a:sym typeface="Be Vietnam"/>
              </a:rPr>
              <a:t>Dibimbing.id</a:t>
            </a:r>
          </a:p>
        </p:txBody>
      </p:sp>
      <p:sp>
        <p:nvSpPr>
          <p:cNvPr name="TextBox 10" id="10"/>
          <p:cNvSpPr txBox="true"/>
          <p:nvPr/>
        </p:nvSpPr>
        <p:spPr>
          <a:xfrm rot="0">
            <a:off x="12570070" y="9600248"/>
            <a:ext cx="4689230" cy="306704"/>
          </a:xfrm>
          <a:prstGeom prst="rect">
            <a:avLst/>
          </a:prstGeom>
        </p:spPr>
        <p:txBody>
          <a:bodyPr anchor="t" rtlCol="false" tIns="0" lIns="0" bIns="0" rIns="0">
            <a:spAutoFit/>
          </a:bodyPr>
          <a:lstStyle/>
          <a:p>
            <a:pPr algn="r">
              <a:lnSpc>
                <a:spcPts val="2520"/>
              </a:lnSpc>
            </a:pPr>
            <a:r>
              <a:rPr lang="en-US" sz="1800">
                <a:solidFill>
                  <a:srgbClr val="2D3E70"/>
                </a:solidFill>
                <a:latin typeface="Be Vietnam"/>
                <a:ea typeface="Be Vietnam"/>
                <a:cs typeface="Be Vietnam"/>
                <a:sym typeface="Be Vietnam"/>
              </a:rPr>
              <a:t>Page 10</a:t>
            </a:r>
          </a:p>
        </p:txBody>
      </p:sp>
      <p:sp>
        <p:nvSpPr>
          <p:cNvPr name="TextBox 11" id="11"/>
          <p:cNvSpPr txBox="true"/>
          <p:nvPr/>
        </p:nvSpPr>
        <p:spPr>
          <a:xfrm rot="0">
            <a:off x="12570070" y="426146"/>
            <a:ext cx="4689230" cy="306704"/>
          </a:xfrm>
          <a:prstGeom prst="rect">
            <a:avLst/>
          </a:prstGeom>
        </p:spPr>
        <p:txBody>
          <a:bodyPr anchor="t" rtlCol="false" tIns="0" lIns="0" bIns="0" rIns="0">
            <a:spAutoFit/>
          </a:bodyPr>
          <a:lstStyle/>
          <a:p>
            <a:pPr algn="r">
              <a:lnSpc>
                <a:spcPts val="2520"/>
              </a:lnSpc>
            </a:pPr>
            <a:r>
              <a:rPr lang="en-US" sz="1800">
                <a:solidFill>
                  <a:srgbClr val="FFFFFF"/>
                </a:solidFill>
                <a:latin typeface="Be Vietnam"/>
                <a:ea typeface="Be Vietnam"/>
                <a:cs typeface="Be Vietnam"/>
                <a:sym typeface="Be Vietnam"/>
              </a:rPr>
              <a:t>February 27th, 2025</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AF4EB"/>
        </a:solidFill>
      </p:bgPr>
    </p:bg>
    <p:spTree>
      <p:nvGrpSpPr>
        <p:cNvPr id="1" name=""/>
        <p:cNvGrpSpPr/>
        <p:nvPr/>
      </p:nvGrpSpPr>
      <p:grpSpPr>
        <a:xfrm>
          <a:off x="0" y="0"/>
          <a:ext cx="0" cy="0"/>
          <a:chOff x="0" y="0"/>
          <a:chExt cx="0" cy="0"/>
        </a:xfrm>
      </p:grpSpPr>
      <p:sp>
        <p:nvSpPr>
          <p:cNvPr name="AutoShape 2" id="2"/>
          <p:cNvSpPr/>
          <p:nvPr/>
        </p:nvSpPr>
        <p:spPr>
          <a:xfrm rot="-3580">
            <a:off x="-5" y="1033462"/>
            <a:ext cx="18288010" cy="0"/>
          </a:xfrm>
          <a:prstGeom prst="line">
            <a:avLst/>
          </a:prstGeom>
          <a:ln cap="flat" w="9525">
            <a:solidFill>
              <a:srgbClr val="2D3E70"/>
            </a:solidFill>
            <a:prstDash val="solid"/>
            <a:headEnd type="none" len="sm" w="sm"/>
            <a:tailEnd type="none" len="sm" w="sm"/>
          </a:ln>
        </p:spPr>
      </p:sp>
      <p:grpSp>
        <p:nvGrpSpPr>
          <p:cNvPr name="Group 3" id="3"/>
          <p:cNvGrpSpPr/>
          <p:nvPr/>
        </p:nvGrpSpPr>
        <p:grpSpPr>
          <a:xfrm rot="0">
            <a:off x="-10" y="9258300"/>
            <a:ext cx="18288020" cy="1028700"/>
            <a:chOff x="0" y="0"/>
            <a:chExt cx="4816598" cy="270933"/>
          </a:xfrm>
        </p:grpSpPr>
        <p:sp>
          <p:nvSpPr>
            <p:cNvPr name="Freeform 4" id="4"/>
            <p:cNvSpPr/>
            <p:nvPr/>
          </p:nvSpPr>
          <p:spPr>
            <a:xfrm flipH="false" flipV="false" rot="0">
              <a:off x="0" y="0"/>
              <a:ext cx="4816598" cy="270933"/>
            </a:xfrm>
            <a:custGeom>
              <a:avLst/>
              <a:gdLst/>
              <a:ahLst/>
              <a:cxnLst/>
              <a:rect r="r" b="b" t="t" l="l"/>
              <a:pathLst>
                <a:path h="270933" w="4816598">
                  <a:moveTo>
                    <a:pt x="0" y="0"/>
                  </a:moveTo>
                  <a:lnTo>
                    <a:pt x="4816598" y="0"/>
                  </a:lnTo>
                  <a:lnTo>
                    <a:pt x="4816598" y="270933"/>
                  </a:lnTo>
                  <a:lnTo>
                    <a:pt x="0" y="270933"/>
                  </a:lnTo>
                  <a:close/>
                </a:path>
              </a:pathLst>
            </a:custGeom>
            <a:solidFill>
              <a:srgbClr val="2D3E70"/>
            </a:solidFill>
          </p:spPr>
        </p:sp>
        <p:sp>
          <p:nvSpPr>
            <p:cNvPr name="TextBox 5" id="5"/>
            <p:cNvSpPr txBox="true"/>
            <p:nvPr/>
          </p:nvSpPr>
          <p:spPr>
            <a:xfrm>
              <a:off x="0" y="-28575"/>
              <a:ext cx="4816598" cy="299508"/>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3493371" y="1347787"/>
            <a:ext cx="11301259" cy="4026074"/>
          </a:xfrm>
          <a:custGeom>
            <a:avLst/>
            <a:gdLst/>
            <a:ahLst/>
            <a:cxnLst/>
            <a:rect r="r" b="b" t="t" l="l"/>
            <a:pathLst>
              <a:path h="4026074" w="11301259">
                <a:moveTo>
                  <a:pt x="0" y="0"/>
                </a:moveTo>
                <a:lnTo>
                  <a:pt x="11301258" y="0"/>
                </a:lnTo>
                <a:lnTo>
                  <a:pt x="11301258" y="4026074"/>
                </a:lnTo>
                <a:lnTo>
                  <a:pt x="0" y="4026074"/>
                </a:lnTo>
                <a:lnTo>
                  <a:pt x="0" y="0"/>
                </a:lnTo>
                <a:close/>
              </a:path>
            </a:pathLst>
          </a:custGeom>
          <a:blipFill>
            <a:blip r:embed="rId2"/>
            <a:stretch>
              <a:fillRect l="0" t="0" r="0" b="0"/>
            </a:stretch>
          </a:blipFill>
        </p:spPr>
      </p:sp>
      <p:sp>
        <p:nvSpPr>
          <p:cNvPr name="TextBox 7" id="7"/>
          <p:cNvSpPr txBox="true"/>
          <p:nvPr/>
        </p:nvSpPr>
        <p:spPr>
          <a:xfrm rot="0">
            <a:off x="698852" y="5467597"/>
            <a:ext cx="16362748" cy="3092717"/>
          </a:xfrm>
          <a:prstGeom prst="rect">
            <a:avLst/>
          </a:prstGeom>
        </p:spPr>
        <p:txBody>
          <a:bodyPr anchor="t" rtlCol="false" tIns="0" lIns="0" bIns="0" rIns="0">
            <a:spAutoFit/>
          </a:bodyPr>
          <a:lstStyle/>
          <a:p>
            <a:pPr algn="l" marL="414277" indent="-207139" lvl="1">
              <a:lnSpc>
                <a:spcPts val="4125"/>
              </a:lnSpc>
              <a:buFont typeface="Arial"/>
              <a:buChar char="•"/>
            </a:pPr>
            <a:r>
              <a:rPr lang="en-US" sz="1918">
                <a:solidFill>
                  <a:srgbClr val="202020"/>
                </a:solidFill>
                <a:latin typeface="Be Vietnam"/>
                <a:ea typeface="Be Vietnam"/>
                <a:cs typeface="Be Vietnam"/>
                <a:sym typeface="Be Vietnam"/>
              </a:rPr>
              <a:t>Import Metrics: Functions from sklearn.metrics for evaluation.</a:t>
            </a:r>
          </a:p>
          <a:p>
            <a:pPr algn="l" marL="414277" indent="-207139" lvl="1">
              <a:lnSpc>
                <a:spcPts val="4125"/>
              </a:lnSpc>
              <a:buFont typeface="Arial"/>
              <a:buChar char="•"/>
            </a:pPr>
            <a:r>
              <a:rPr lang="en-US" sz="1918">
                <a:solidFill>
                  <a:srgbClr val="202020"/>
                </a:solidFill>
                <a:latin typeface="Be Vietnam"/>
                <a:ea typeface="Be Vietnam"/>
                <a:cs typeface="Be Vietnam"/>
                <a:sym typeface="Be Vietnam"/>
              </a:rPr>
              <a:t>Predict: Use the trained model to predict X_test.</a:t>
            </a:r>
          </a:p>
          <a:p>
            <a:pPr algn="l" marL="414277" indent="-207139" lvl="1">
              <a:lnSpc>
                <a:spcPts val="4125"/>
              </a:lnSpc>
              <a:buFont typeface="Arial"/>
              <a:buChar char="•"/>
            </a:pPr>
            <a:r>
              <a:rPr lang="en-US" sz="1918">
                <a:solidFill>
                  <a:srgbClr val="202020"/>
                </a:solidFill>
                <a:latin typeface="Be Vietnam"/>
                <a:ea typeface="Be Vietnam"/>
                <a:cs typeface="Be Vietnam"/>
                <a:sym typeface="Be Vietnam"/>
              </a:rPr>
              <a:t>Calculate Accuracy: Determine accuracy with accuracy_score.</a:t>
            </a:r>
          </a:p>
          <a:p>
            <a:pPr algn="l" marL="414277" indent="-207139" lvl="1">
              <a:lnSpc>
                <a:spcPts val="4125"/>
              </a:lnSpc>
              <a:buFont typeface="Arial"/>
              <a:buChar char="•"/>
            </a:pPr>
            <a:r>
              <a:rPr lang="en-US" sz="1918">
                <a:solidFill>
                  <a:srgbClr val="202020"/>
                </a:solidFill>
                <a:latin typeface="Be Vietnam"/>
                <a:ea typeface="Be Vietnam"/>
                <a:cs typeface="Be Vietnam"/>
                <a:sym typeface="Be Vietnam"/>
              </a:rPr>
              <a:t>Print Report: Output the classification report and accuracy.</a:t>
            </a:r>
          </a:p>
          <a:p>
            <a:pPr algn="l">
              <a:lnSpc>
                <a:spcPts val="4125"/>
              </a:lnSpc>
            </a:pPr>
            <a:r>
              <a:rPr lang="en-US" sz="1918">
                <a:solidFill>
                  <a:srgbClr val="202020"/>
                </a:solidFill>
                <a:latin typeface="Be Vietnam"/>
                <a:ea typeface="Be Vietnam"/>
                <a:cs typeface="Be Vietnam"/>
                <a:sym typeface="Be Vietnam"/>
              </a:rPr>
              <a:t>The evaluation of the model on the test data shows an accuracy of 96.67%, indicating that the algorithm works correctly</a:t>
            </a:r>
          </a:p>
          <a:p>
            <a:pPr algn="l">
              <a:lnSpc>
                <a:spcPts val="4125"/>
              </a:lnSpc>
            </a:pPr>
          </a:p>
        </p:txBody>
      </p:sp>
      <p:sp>
        <p:nvSpPr>
          <p:cNvPr name="TextBox 8" id="8"/>
          <p:cNvSpPr txBox="true"/>
          <p:nvPr/>
        </p:nvSpPr>
        <p:spPr>
          <a:xfrm rot="0">
            <a:off x="4885150" y="336611"/>
            <a:ext cx="8517700" cy="495300"/>
          </a:xfrm>
          <a:prstGeom prst="rect">
            <a:avLst/>
          </a:prstGeom>
        </p:spPr>
        <p:txBody>
          <a:bodyPr anchor="t" rtlCol="false" tIns="0" lIns="0" bIns="0" rIns="0">
            <a:spAutoFit/>
          </a:bodyPr>
          <a:lstStyle/>
          <a:p>
            <a:pPr algn="ctr">
              <a:lnSpc>
                <a:spcPts val="3719"/>
              </a:lnSpc>
            </a:pPr>
            <a:r>
              <a:rPr lang="en-US" sz="3099">
                <a:solidFill>
                  <a:srgbClr val="202020"/>
                </a:solidFill>
                <a:latin typeface="Boston Angel"/>
                <a:ea typeface="Boston Angel"/>
                <a:cs typeface="Boston Angel"/>
                <a:sym typeface="Boston Angel"/>
              </a:rPr>
              <a:t>Multi-Layer Perceptron Algorithm Implelementation</a:t>
            </a:r>
          </a:p>
        </p:txBody>
      </p:sp>
      <p:sp>
        <p:nvSpPr>
          <p:cNvPr name="TextBox 9" id="9"/>
          <p:cNvSpPr txBox="true"/>
          <p:nvPr/>
        </p:nvSpPr>
        <p:spPr>
          <a:xfrm rot="0">
            <a:off x="1028700" y="9600248"/>
            <a:ext cx="4689230" cy="306704"/>
          </a:xfrm>
          <a:prstGeom prst="rect">
            <a:avLst/>
          </a:prstGeom>
        </p:spPr>
        <p:txBody>
          <a:bodyPr anchor="t" rtlCol="false" tIns="0" lIns="0" bIns="0" rIns="0">
            <a:spAutoFit/>
          </a:bodyPr>
          <a:lstStyle/>
          <a:p>
            <a:pPr algn="l">
              <a:lnSpc>
                <a:spcPts val="2520"/>
              </a:lnSpc>
            </a:pPr>
            <a:r>
              <a:rPr lang="en-US" sz="1800">
                <a:solidFill>
                  <a:srgbClr val="FFFFFF"/>
                </a:solidFill>
                <a:latin typeface="Be Vietnam"/>
                <a:ea typeface="Be Vietnam"/>
                <a:cs typeface="Be Vietnam"/>
                <a:sym typeface="Be Vietnam"/>
              </a:rPr>
              <a:t>Dibimbing.id</a:t>
            </a:r>
          </a:p>
        </p:txBody>
      </p:sp>
      <p:sp>
        <p:nvSpPr>
          <p:cNvPr name="TextBox 10" id="10"/>
          <p:cNvSpPr txBox="true"/>
          <p:nvPr/>
        </p:nvSpPr>
        <p:spPr>
          <a:xfrm rot="0">
            <a:off x="12570070" y="9600248"/>
            <a:ext cx="4689230" cy="306704"/>
          </a:xfrm>
          <a:prstGeom prst="rect">
            <a:avLst/>
          </a:prstGeom>
        </p:spPr>
        <p:txBody>
          <a:bodyPr anchor="t" rtlCol="false" tIns="0" lIns="0" bIns="0" rIns="0">
            <a:spAutoFit/>
          </a:bodyPr>
          <a:lstStyle/>
          <a:p>
            <a:pPr algn="r">
              <a:lnSpc>
                <a:spcPts val="2520"/>
              </a:lnSpc>
            </a:pPr>
            <a:r>
              <a:rPr lang="en-US" sz="1800">
                <a:solidFill>
                  <a:srgbClr val="FFFFFF"/>
                </a:solidFill>
                <a:latin typeface="Be Vietnam"/>
                <a:ea typeface="Be Vietnam"/>
                <a:cs typeface="Be Vietnam"/>
                <a:sym typeface="Be Vietnam"/>
              </a:rPr>
              <a:t>Page 11</a:t>
            </a:r>
          </a:p>
        </p:txBody>
      </p:sp>
      <p:sp>
        <p:nvSpPr>
          <p:cNvPr name="TextBox 11" id="11"/>
          <p:cNvSpPr txBox="true"/>
          <p:nvPr/>
        </p:nvSpPr>
        <p:spPr>
          <a:xfrm rot="0">
            <a:off x="12570070" y="426146"/>
            <a:ext cx="4689230" cy="306704"/>
          </a:xfrm>
          <a:prstGeom prst="rect">
            <a:avLst/>
          </a:prstGeom>
        </p:spPr>
        <p:txBody>
          <a:bodyPr anchor="t" rtlCol="false" tIns="0" lIns="0" bIns="0" rIns="0">
            <a:spAutoFit/>
          </a:bodyPr>
          <a:lstStyle/>
          <a:p>
            <a:pPr algn="r">
              <a:lnSpc>
                <a:spcPts val="2520"/>
              </a:lnSpc>
            </a:pPr>
            <a:r>
              <a:rPr lang="en-US" sz="1800">
                <a:solidFill>
                  <a:srgbClr val="2D3E70"/>
                </a:solidFill>
                <a:latin typeface="Be Vietnam"/>
                <a:ea typeface="Be Vietnam"/>
                <a:cs typeface="Be Vietnam"/>
                <a:sym typeface="Be Vietnam"/>
              </a:rPr>
              <a:t>February 27th, 2025</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D3E70"/>
        </a:solidFill>
      </p:bgPr>
    </p:bg>
    <p:spTree>
      <p:nvGrpSpPr>
        <p:cNvPr id="1" name=""/>
        <p:cNvGrpSpPr/>
        <p:nvPr/>
      </p:nvGrpSpPr>
      <p:grpSpPr>
        <a:xfrm>
          <a:off x="0" y="0"/>
          <a:ext cx="0" cy="0"/>
          <a:chOff x="0" y="0"/>
          <a:chExt cx="0" cy="0"/>
        </a:xfrm>
      </p:grpSpPr>
      <p:sp>
        <p:nvSpPr>
          <p:cNvPr name="AutoShape 2" id="2"/>
          <p:cNvSpPr/>
          <p:nvPr/>
        </p:nvSpPr>
        <p:spPr>
          <a:xfrm rot="-3580">
            <a:off x="-5" y="1033462"/>
            <a:ext cx="18288010" cy="0"/>
          </a:xfrm>
          <a:prstGeom prst="line">
            <a:avLst/>
          </a:prstGeom>
          <a:ln cap="flat" w="9525">
            <a:solidFill>
              <a:srgbClr val="FAF4EB"/>
            </a:solidFill>
            <a:prstDash val="solid"/>
            <a:headEnd type="none" len="sm" w="sm"/>
            <a:tailEnd type="none" len="sm" w="sm"/>
          </a:ln>
        </p:spPr>
      </p:sp>
      <p:grpSp>
        <p:nvGrpSpPr>
          <p:cNvPr name="Group 3" id="3"/>
          <p:cNvGrpSpPr/>
          <p:nvPr/>
        </p:nvGrpSpPr>
        <p:grpSpPr>
          <a:xfrm rot="0">
            <a:off x="-10" y="9258300"/>
            <a:ext cx="18288020" cy="1028700"/>
            <a:chOff x="0" y="0"/>
            <a:chExt cx="4816598" cy="270933"/>
          </a:xfrm>
        </p:grpSpPr>
        <p:sp>
          <p:nvSpPr>
            <p:cNvPr name="Freeform 4" id="4"/>
            <p:cNvSpPr/>
            <p:nvPr/>
          </p:nvSpPr>
          <p:spPr>
            <a:xfrm flipH="false" flipV="false" rot="0">
              <a:off x="0" y="0"/>
              <a:ext cx="4816598" cy="270933"/>
            </a:xfrm>
            <a:custGeom>
              <a:avLst/>
              <a:gdLst/>
              <a:ahLst/>
              <a:cxnLst/>
              <a:rect r="r" b="b" t="t" l="l"/>
              <a:pathLst>
                <a:path h="270933" w="4816598">
                  <a:moveTo>
                    <a:pt x="0" y="0"/>
                  </a:moveTo>
                  <a:lnTo>
                    <a:pt x="4816598" y="0"/>
                  </a:lnTo>
                  <a:lnTo>
                    <a:pt x="4816598" y="270933"/>
                  </a:lnTo>
                  <a:lnTo>
                    <a:pt x="0" y="270933"/>
                  </a:lnTo>
                  <a:close/>
                </a:path>
              </a:pathLst>
            </a:custGeom>
            <a:solidFill>
              <a:srgbClr val="FAF4EB"/>
            </a:solidFill>
          </p:spPr>
        </p:sp>
        <p:sp>
          <p:nvSpPr>
            <p:cNvPr name="TextBox 5" id="5"/>
            <p:cNvSpPr txBox="true"/>
            <p:nvPr/>
          </p:nvSpPr>
          <p:spPr>
            <a:xfrm>
              <a:off x="0" y="-38100"/>
              <a:ext cx="4816598" cy="309033"/>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477573" y="3372923"/>
            <a:ext cx="8155459" cy="5396549"/>
          </a:xfrm>
          <a:custGeom>
            <a:avLst/>
            <a:gdLst/>
            <a:ahLst/>
            <a:cxnLst/>
            <a:rect r="r" b="b" t="t" l="l"/>
            <a:pathLst>
              <a:path h="5396549" w="8155459">
                <a:moveTo>
                  <a:pt x="0" y="0"/>
                </a:moveTo>
                <a:lnTo>
                  <a:pt x="8155458" y="0"/>
                </a:lnTo>
                <a:lnTo>
                  <a:pt x="8155458" y="5396548"/>
                </a:lnTo>
                <a:lnTo>
                  <a:pt x="0" y="5396548"/>
                </a:lnTo>
                <a:lnTo>
                  <a:pt x="0" y="0"/>
                </a:lnTo>
                <a:close/>
              </a:path>
            </a:pathLst>
          </a:custGeom>
          <a:blipFill>
            <a:blip r:embed="rId2"/>
            <a:stretch>
              <a:fillRect l="0" t="0" r="0" b="0"/>
            </a:stretch>
          </a:blipFill>
        </p:spPr>
      </p:sp>
      <p:sp>
        <p:nvSpPr>
          <p:cNvPr name="Freeform 7" id="7"/>
          <p:cNvSpPr/>
          <p:nvPr/>
        </p:nvSpPr>
        <p:spPr>
          <a:xfrm flipH="false" flipV="false" rot="0">
            <a:off x="8969622" y="1347787"/>
            <a:ext cx="8700531" cy="7421684"/>
          </a:xfrm>
          <a:custGeom>
            <a:avLst/>
            <a:gdLst/>
            <a:ahLst/>
            <a:cxnLst/>
            <a:rect r="r" b="b" t="t" l="l"/>
            <a:pathLst>
              <a:path h="7421684" w="8700531">
                <a:moveTo>
                  <a:pt x="0" y="0"/>
                </a:moveTo>
                <a:lnTo>
                  <a:pt x="8700530" y="0"/>
                </a:lnTo>
                <a:lnTo>
                  <a:pt x="8700530" y="7421684"/>
                </a:lnTo>
                <a:lnTo>
                  <a:pt x="0" y="7421684"/>
                </a:lnTo>
                <a:lnTo>
                  <a:pt x="0" y="0"/>
                </a:lnTo>
                <a:close/>
              </a:path>
            </a:pathLst>
          </a:custGeom>
          <a:blipFill>
            <a:blip r:embed="rId3"/>
            <a:stretch>
              <a:fillRect l="0" t="0" r="0" b="0"/>
            </a:stretch>
          </a:blipFill>
        </p:spPr>
      </p:sp>
      <p:sp>
        <p:nvSpPr>
          <p:cNvPr name="TextBox 8" id="8"/>
          <p:cNvSpPr txBox="true"/>
          <p:nvPr/>
        </p:nvSpPr>
        <p:spPr>
          <a:xfrm rot="0">
            <a:off x="4885150" y="336611"/>
            <a:ext cx="8517700" cy="495300"/>
          </a:xfrm>
          <a:prstGeom prst="rect">
            <a:avLst/>
          </a:prstGeom>
        </p:spPr>
        <p:txBody>
          <a:bodyPr anchor="t" rtlCol="false" tIns="0" lIns="0" bIns="0" rIns="0">
            <a:spAutoFit/>
          </a:bodyPr>
          <a:lstStyle/>
          <a:p>
            <a:pPr algn="ctr">
              <a:lnSpc>
                <a:spcPts val="3719"/>
              </a:lnSpc>
            </a:pPr>
            <a:r>
              <a:rPr lang="en-US" sz="3099">
                <a:solidFill>
                  <a:srgbClr val="FAF4EB"/>
                </a:solidFill>
                <a:latin typeface="Boston Angel"/>
                <a:ea typeface="Boston Angel"/>
                <a:cs typeface="Boston Angel"/>
                <a:sym typeface="Boston Angel"/>
              </a:rPr>
              <a:t>Data Visualization</a:t>
            </a:r>
          </a:p>
        </p:txBody>
      </p:sp>
      <p:sp>
        <p:nvSpPr>
          <p:cNvPr name="TextBox 9" id="9"/>
          <p:cNvSpPr txBox="true"/>
          <p:nvPr/>
        </p:nvSpPr>
        <p:spPr>
          <a:xfrm rot="0">
            <a:off x="788248" y="1371406"/>
            <a:ext cx="7844784" cy="1134742"/>
          </a:xfrm>
          <a:prstGeom prst="rect">
            <a:avLst/>
          </a:prstGeom>
        </p:spPr>
        <p:txBody>
          <a:bodyPr anchor="t" rtlCol="false" tIns="0" lIns="0" bIns="0" rIns="0">
            <a:spAutoFit/>
          </a:bodyPr>
          <a:lstStyle/>
          <a:p>
            <a:pPr algn="l">
              <a:lnSpc>
                <a:spcPts val="4730"/>
              </a:lnSpc>
            </a:pPr>
            <a:r>
              <a:rPr lang="en-US" sz="2200">
                <a:solidFill>
                  <a:srgbClr val="FFFFFF"/>
                </a:solidFill>
                <a:latin typeface="Be Vietnam"/>
                <a:ea typeface="Be Vietnam"/>
                <a:cs typeface="Be Vietnam"/>
                <a:sym typeface="Be Vietnam"/>
              </a:rPr>
              <a:t>I use confusion matrix for data visualization to make it easy to read.</a:t>
            </a:r>
          </a:p>
        </p:txBody>
      </p:sp>
      <p:sp>
        <p:nvSpPr>
          <p:cNvPr name="TextBox 10" id="10"/>
          <p:cNvSpPr txBox="true"/>
          <p:nvPr/>
        </p:nvSpPr>
        <p:spPr>
          <a:xfrm rot="0">
            <a:off x="1028700" y="9600248"/>
            <a:ext cx="4689230" cy="306704"/>
          </a:xfrm>
          <a:prstGeom prst="rect">
            <a:avLst/>
          </a:prstGeom>
        </p:spPr>
        <p:txBody>
          <a:bodyPr anchor="t" rtlCol="false" tIns="0" lIns="0" bIns="0" rIns="0">
            <a:spAutoFit/>
          </a:bodyPr>
          <a:lstStyle/>
          <a:p>
            <a:pPr algn="l">
              <a:lnSpc>
                <a:spcPts val="2520"/>
              </a:lnSpc>
            </a:pPr>
            <a:r>
              <a:rPr lang="en-US" sz="1800">
                <a:solidFill>
                  <a:srgbClr val="2D3E70"/>
                </a:solidFill>
                <a:latin typeface="Be Vietnam"/>
                <a:ea typeface="Be Vietnam"/>
                <a:cs typeface="Be Vietnam"/>
                <a:sym typeface="Be Vietnam"/>
              </a:rPr>
              <a:t>Dibimbing.id</a:t>
            </a:r>
          </a:p>
        </p:txBody>
      </p:sp>
      <p:sp>
        <p:nvSpPr>
          <p:cNvPr name="TextBox 11" id="11"/>
          <p:cNvSpPr txBox="true"/>
          <p:nvPr/>
        </p:nvSpPr>
        <p:spPr>
          <a:xfrm rot="0">
            <a:off x="12570070" y="9600248"/>
            <a:ext cx="4689230" cy="306704"/>
          </a:xfrm>
          <a:prstGeom prst="rect">
            <a:avLst/>
          </a:prstGeom>
        </p:spPr>
        <p:txBody>
          <a:bodyPr anchor="t" rtlCol="false" tIns="0" lIns="0" bIns="0" rIns="0">
            <a:spAutoFit/>
          </a:bodyPr>
          <a:lstStyle/>
          <a:p>
            <a:pPr algn="r">
              <a:lnSpc>
                <a:spcPts val="2520"/>
              </a:lnSpc>
            </a:pPr>
            <a:r>
              <a:rPr lang="en-US" sz="1800">
                <a:solidFill>
                  <a:srgbClr val="2D3E70"/>
                </a:solidFill>
                <a:latin typeface="Be Vietnam"/>
                <a:ea typeface="Be Vietnam"/>
                <a:cs typeface="Be Vietnam"/>
                <a:sym typeface="Be Vietnam"/>
              </a:rPr>
              <a:t>Page 12</a:t>
            </a:r>
          </a:p>
        </p:txBody>
      </p:sp>
      <p:sp>
        <p:nvSpPr>
          <p:cNvPr name="TextBox 12" id="12"/>
          <p:cNvSpPr txBox="true"/>
          <p:nvPr/>
        </p:nvSpPr>
        <p:spPr>
          <a:xfrm rot="0">
            <a:off x="12570070" y="426146"/>
            <a:ext cx="4689230" cy="306704"/>
          </a:xfrm>
          <a:prstGeom prst="rect">
            <a:avLst/>
          </a:prstGeom>
        </p:spPr>
        <p:txBody>
          <a:bodyPr anchor="t" rtlCol="false" tIns="0" lIns="0" bIns="0" rIns="0">
            <a:spAutoFit/>
          </a:bodyPr>
          <a:lstStyle/>
          <a:p>
            <a:pPr algn="r">
              <a:lnSpc>
                <a:spcPts val="2520"/>
              </a:lnSpc>
            </a:pPr>
            <a:r>
              <a:rPr lang="en-US" sz="1800">
                <a:solidFill>
                  <a:srgbClr val="FFFFFF"/>
                </a:solidFill>
                <a:latin typeface="Be Vietnam"/>
                <a:ea typeface="Be Vietnam"/>
                <a:cs typeface="Be Vietnam"/>
                <a:sym typeface="Be Vietnam"/>
              </a:rPr>
              <a:t>February 27th, 2025</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AF4EB"/>
        </a:solidFill>
      </p:bgPr>
    </p:bg>
    <p:spTree>
      <p:nvGrpSpPr>
        <p:cNvPr id="1" name=""/>
        <p:cNvGrpSpPr/>
        <p:nvPr/>
      </p:nvGrpSpPr>
      <p:grpSpPr>
        <a:xfrm>
          <a:off x="0" y="0"/>
          <a:ext cx="0" cy="0"/>
          <a:chOff x="0" y="0"/>
          <a:chExt cx="0" cy="0"/>
        </a:xfrm>
      </p:grpSpPr>
      <p:sp>
        <p:nvSpPr>
          <p:cNvPr name="AutoShape 2" id="2"/>
          <p:cNvSpPr/>
          <p:nvPr/>
        </p:nvSpPr>
        <p:spPr>
          <a:xfrm rot="-3580">
            <a:off x="-5" y="1033462"/>
            <a:ext cx="18288010" cy="0"/>
          </a:xfrm>
          <a:prstGeom prst="line">
            <a:avLst/>
          </a:prstGeom>
          <a:ln cap="flat" w="9525">
            <a:solidFill>
              <a:srgbClr val="2D3E70"/>
            </a:solidFill>
            <a:prstDash val="solid"/>
            <a:headEnd type="none" len="sm" w="sm"/>
            <a:tailEnd type="none" len="sm" w="sm"/>
          </a:ln>
        </p:spPr>
      </p:sp>
      <p:grpSp>
        <p:nvGrpSpPr>
          <p:cNvPr name="Group 3" id="3"/>
          <p:cNvGrpSpPr/>
          <p:nvPr/>
        </p:nvGrpSpPr>
        <p:grpSpPr>
          <a:xfrm rot="0">
            <a:off x="-10" y="9258300"/>
            <a:ext cx="18288020" cy="1028700"/>
            <a:chOff x="0" y="0"/>
            <a:chExt cx="4816598" cy="270933"/>
          </a:xfrm>
        </p:grpSpPr>
        <p:sp>
          <p:nvSpPr>
            <p:cNvPr name="Freeform 4" id="4"/>
            <p:cNvSpPr/>
            <p:nvPr/>
          </p:nvSpPr>
          <p:spPr>
            <a:xfrm flipH="false" flipV="false" rot="0">
              <a:off x="0" y="0"/>
              <a:ext cx="4816598" cy="270933"/>
            </a:xfrm>
            <a:custGeom>
              <a:avLst/>
              <a:gdLst/>
              <a:ahLst/>
              <a:cxnLst/>
              <a:rect r="r" b="b" t="t" l="l"/>
              <a:pathLst>
                <a:path h="270933" w="4816598">
                  <a:moveTo>
                    <a:pt x="0" y="0"/>
                  </a:moveTo>
                  <a:lnTo>
                    <a:pt x="4816598" y="0"/>
                  </a:lnTo>
                  <a:lnTo>
                    <a:pt x="4816598" y="270933"/>
                  </a:lnTo>
                  <a:lnTo>
                    <a:pt x="0" y="270933"/>
                  </a:lnTo>
                  <a:close/>
                </a:path>
              </a:pathLst>
            </a:custGeom>
            <a:solidFill>
              <a:srgbClr val="2D3E70"/>
            </a:solidFill>
          </p:spPr>
        </p:sp>
        <p:sp>
          <p:nvSpPr>
            <p:cNvPr name="TextBox 5" id="5"/>
            <p:cNvSpPr txBox="true"/>
            <p:nvPr/>
          </p:nvSpPr>
          <p:spPr>
            <a:xfrm>
              <a:off x="0" y="-28575"/>
              <a:ext cx="4816598" cy="299508"/>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809513" y="1529977"/>
            <a:ext cx="9407955" cy="2608695"/>
          </a:xfrm>
          <a:custGeom>
            <a:avLst/>
            <a:gdLst/>
            <a:ahLst/>
            <a:cxnLst/>
            <a:rect r="r" b="b" t="t" l="l"/>
            <a:pathLst>
              <a:path h="2608695" w="9407955">
                <a:moveTo>
                  <a:pt x="0" y="0"/>
                </a:moveTo>
                <a:lnTo>
                  <a:pt x="9407955" y="0"/>
                </a:lnTo>
                <a:lnTo>
                  <a:pt x="9407955" y="2608696"/>
                </a:lnTo>
                <a:lnTo>
                  <a:pt x="0" y="2608696"/>
                </a:lnTo>
                <a:lnTo>
                  <a:pt x="0" y="0"/>
                </a:lnTo>
                <a:close/>
              </a:path>
            </a:pathLst>
          </a:custGeom>
          <a:blipFill>
            <a:blip r:embed="rId2"/>
            <a:stretch>
              <a:fillRect l="0" t="0" r="0" b="0"/>
            </a:stretch>
          </a:blipFill>
        </p:spPr>
      </p:sp>
      <p:sp>
        <p:nvSpPr>
          <p:cNvPr name="Freeform 7" id="7"/>
          <p:cNvSpPr/>
          <p:nvPr/>
        </p:nvSpPr>
        <p:spPr>
          <a:xfrm flipH="false" flipV="false" rot="0">
            <a:off x="9784212" y="3939686"/>
            <a:ext cx="7237275" cy="4798485"/>
          </a:xfrm>
          <a:custGeom>
            <a:avLst/>
            <a:gdLst/>
            <a:ahLst/>
            <a:cxnLst/>
            <a:rect r="r" b="b" t="t" l="l"/>
            <a:pathLst>
              <a:path h="4798485" w="7237275">
                <a:moveTo>
                  <a:pt x="0" y="0"/>
                </a:moveTo>
                <a:lnTo>
                  <a:pt x="7237276" y="0"/>
                </a:lnTo>
                <a:lnTo>
                  <a:pt x="7237276" y="4798484"/>
                </a:lnTo>
                <a:lnTo>
                  <a:pt x="0" y="4798484"/>
                </a:lnTo>
                <a:lnTo>
                  <a:pt x="0" y="0"/>
                </a:lnTo>
                <a:close/>
              </a:path>
            </a:pathLst>
          </a:custGeom>
          <a:blipFill>
            <a:blip r:embed="rId3"/>
            <a:stretch>
              <a:fillRect l="0" t="0" r="0" b="0"/>
            </a:stretch>
          </a:blipFill>
        </p:spPr>
      </p:sp>
      <p:sp>
        <p:nvSpPr>
          <p:cNvPr name="TextBox 8" id="8"/>
          <p:cNvSpPr txBox="true"/>
          <p:nvPr/>
        </p:nvSpPr>
        <p:spPr>
          <a:xfrm rot="0">
            <a:off x="4885150" y="336611"/>
            <a:ext cx="8517700" cy="495300"/>
          </a:xfrm>
          <a:prstGeom prst="rect">
            <a:avLst/>
          </a:prstGeom>
        </p:spPr>
        <p:txBody>
          <a:bodyPr anchor="t" rtlCol="false" tIns="0" lIns="0" bIns="0" rIns="0">
            <a:spAutoFit/>
          </a:bodyPr>
          <a:lstStyle/>
          <a:p>
            <a:pPr algn="ctr">
              <a:lnSpc>
                <a:spcPts val="3719"/>
              </a:lnSpc>
            </a:pPr>
            <a:r>
              <a:rPr lang="en-US" sz="3099">
                <a:solidFill>
                  <a:srgbClr val="202020"/>
                </a:solidFill>
                <a:latin typeface="Boston Angel"/>
                <a:ea typeface="Boston Angel"/>
                <a:cs typeface="Boston Angel"/>
                <a:sym typeface="Boston Angel"/>
              </a:rPr>
              <a:t>Data Visualization</a:t>
            </a:r>
          </a:p>
        </p:txBody>
      </p:sp>
      <p:sp>
        <p:nvSpPr>
          <p:cNvPr name="TextBox 9" id="9"/>
          <p:cNvSpPr txBox="true"/>
          <p:nvPr/>
        </p:nvSpPr>
        <p:spPr>
          <a:xfrm rot="0">
            <a:off x="1299216" y="4748273"/>
            <a:ext cx="7844784" cy="3364020"/>
          </a:xfrm>
          <a:prstGeom prst="rect">
            <a:avLst/>
          </a:prstGeom>
        </p:spPr>
        <p:txBody>
          <a:bodyPr anchor="t" rtlCol="false" tIns="0" lIns="0" bIns="0" rIns="0">
            <a:spAutoFit/>
          </a:bodyPr>
          <a:lstStyle/>
          <a:p>
            <a:pPr algn="l">
              <a:lnSpc>
                <a:spcPts val="4552"/>
              </a:lnSpc>
            </a:pPr>
            <a:r>
              <a:rPr lang="en-US" sz="2117">
                <a:solidFill>
                  <a:srgbClr val="202020"/>
                </a:solidFill>
                <a:latin typeface="Be Vietnam"/>
                <a:ea typeface="Be Vietnam"/>
                <a:cs typeface="Be Vietnam"/>
                <a:sym typeface="Be Vietnam"/>
              </a:rPr>
              <a:t>This shows a table containing evaluation metrics for a classification model. The table has four columns: precision, recall, f1-score, and support. Each row in the table represents a different class from 0 to 9. At the bottom of the table, there are overall metrics such as accuracy, macro avg, and weighted avg.</a:t>
            </a:r>
          </a:p>
        </p:txBody>
      </p:sp>
      <p:sp>
        <p:nvSpPr>
          <p:cNvPr name="TextBox 10" id="10"/>
          <p:cNvSpPr txBox="true"/>
          <p:nvPr/>
        </p:nvSpPr>
        <p:spPr>
          <a:xfrm rot="0">
            <a:off x="1028700" y="9600248"/>
            <a:ext cx="4689230" cy="306704"/>
          </a:xfrm>
          <a:prstGeom prst="rect">
            <a:avLst/>
          </a:prstGeom>
        </p:spPr>
        <p:txBody>
          <a:bodyPr anchor="t" rtlCol="false" tIns="0" lIns="0" bIns="0" rIns="0">
            <a:spAutoFit/>
          </a:bodyPr>
          <a:lstStyle/>
          <a:p>
            <a:pPr algn="l">
              <a:lnSpc>
                <a:spcPts val="2520"/>
              </a:lnSpc>
            </a:pPr>
            <a:r>
              <a:rPr lang="en-US" sz="1800">
                <a:solidFill>
                  <a:srgbClr val="FFFFFF"/>
                </a:solidFill>
                <a:latin typeface="Be Vietnam"/>
                <a:ea typeface="Be Vietnam"/>
                <a:cs typeface="Be Vietnam"/>
                <a:sym typeface="Be Vietnam"/>
              </a:rPr>
              <a:t>Dibimbing.id</a:t>
            </a:r>
          </a:p>
        </p:txBody>
      </p:sp>
      <p:sp>
        <p:nvSpPr>
          <p:cNvPr name="TextBox 11" id="11"/>
          <p:cNvSpPr txBox="true"/>
          <p:nvPr/>
        </p:nvSpPr>
        <p:spPr>
          <a:xfrm rot="0">
            <a:off x="12570070" y="9600248"/>
            <a:ext cx="4689230" cy="306704"/>
          </a:xfrm>
          <a:prstGeom prst="rect">
            <a:avLst/>
          </a:prstGeom>
        </p:spPr>
        <p:txBody>
          <a:bodyPr anchor="t" rtlCol="false" tIns="0" lIns="0" bIns="0" rIns="0">
            <a:spAutoFit/>
          </a:bodyPr>
          <a:lstStyle/>
          <a:p>
            <a:pPr algn="r">
              <a:lnSpc>
                <a:spcPts val="2520"/>
              </a:lnSpc>
            </a:pPr>
            <a:r>
              <a:rPr lang="en-US" sz="1800">
                <a:solidFill>
                  <a:srgbClr val="FFFFFF"/>
                </a:solidFill>
                <a:latin typeface="Be Vietnam"/>
                <a:ea typeface="Be Vietnam"/>
                <a:cs typeface="Be Vietnam"/>
                <a:sym typeface="Be Vietnam"/>
              </a:rPr>
              <a:t>Page 13</a:t>
            </a:r>
          </a:p>
        </p:txBody>
      </p:sp>
      <p:sp>
        <p:nvSpPr>
          <p:cNvPr name="TextBox 12" id="12"/>
          <p:cNvSpPr txBox="true"/>
          <p:nvPr/>
        </p:nvSpPr>
        <p:spPr>
          <a:xfrm rot="0">
            <a:off x="12570070" y="426146"/>
            <a:ext cx="4689230" cy="306704"/>
          </a:xfrm>
          <a:prstGeom prst="rect">
            <a:avLst/>
          </a:prstGeom>
        </p:spPr>
        <p:txBody>
          <a:bodyPr anchor="t" rtlCol="false" tIns="0" lIns="0" bIns="0" rIns="0">
            <a:spAutoFit/>
          </a:bodyPr>
          <a:lstStyle/>
          <a:p>
            <a:pPr algn="r">
              <a:lnSpc>
                <a:spcPts val="2520"/>
              </a:lnSpc>
            </a:pPr>
            <a:r>
              <a:rPr lang="en-US" sz="1800">
                <a:solidFill>
                  <a:srgbClr val="2D3E70"/>
                </a:solidFill>
                <a:latin typeface="Be Vietnam"/>
                <a:ea typeface="Be Vietnam"/>
                <a:cs typeface="Be Vietnam"/>
                <a:sym typeface="Be Vietnam"/>
              </a:rPr>
              <a:t>February 27th, 2025</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2D3E70"/>
        </a:solidFill>
      </p:bgPr>
    </p:bg>
    <p:spTree>
      <p:nvGrpSpPr>
        <p:cNvPr id="1" name=""/>
        <p:cNvGrpSpPr/>
        <p:nvPr/>
      </p:nvGrpSpPr>
      <p:grpSpPr>
        <a:xfrm>
          <a:off x="0" y="0"/>
          <a:ext cx="0" cy="0"/>
          <a:chOff x="0" y="0"/>
          <a:chExt cx="0" cy="0"/>
        </a:xfrm>
      </p:grpSpPr>
      <p:sp>
        <p:nvSpPr>
          <p:cNvPr name="AutoShape 2" id="2"/>
          <p:cNvSpPr/>
          <p:nvPr/>
        </p:nvSpPr>
        <p:spPr>
          <a:xfrm rot="-3580">
            <a:off x="-5" y="1033462"/>
            <a:ext cx="18288010" cy="0"/>
          </a:xfrm>
          <a:prstGeom prst="line">
            <a:avLst/>
          </a:prstGeom>
          <a:ln cap="flat" w="9525">
            <a:solidFill>
              <a:srgbClr val="FAF4EB"/>
            </a:solidFill>
            <a:prstDash val="solid"/>
            <a:headEnd type="none" len="sm" w="sm"/>
            <a:tailEnd type="none" len="sm" w="sm"/>
          </a:ln>
        </p:spPr>
      </p:sp>
      <p:grpSp>
        <p:nvGrpSpPr>
          <p:cNvPr name="Group 3" id="3"/>
          <p:cNvGrpSpPr/>
          <p:nvPr/>
        </p:nvGrpSpPr>
        <p:grpSpPr>
          <a:xfrm rot="0">
            <a:off x="-10" y="9258300"/>
            <a:ext cx="18288020" cy="1028700"/>
            <a:chOff x="0" y="0"/>
            <a:chExt cx="4816598" cy="270933"/>
          </a:xfrm>
        </p:grpSpPr>
        <p:sp>
          <p:nvSpPr>
            <p:cNvPr name="Freeform 4" id="4"/>
            <p:cNvSpPr/>
            <p:nvPr/>
          </p:nvSpPr>
          <p:spPr>
            <a:xfrm flipH="false" flipV="false" rot="0">
              <a:off x="0" y="0"/>
              <a:ext cx="4816598" cy="270933"/>
            </a:xfrm>
            <a:custGeom>
              <a:avLst/>
              <a:gdLst/>
              <a:ahLst/>
              <a:cxnLst/>
              <a:rect r="r" b="b" t="t" l="l"/>
              <a:pathLst>
                <a:path h="270933" w="4816598">
                  <a:moveTo>
                    <a:pt x="0" y="0"/>
                  </a:moveTo>
                  <a:lnTo>
                    <a:pt x="4816598" y="0"/>
                  </a:lnTo>
                  <a:lnTo>
                    <a:pt x="4816598" y="270933"/>
                  </a:lnTo>
                  <a:lnTo>
                    <a:pt x="0" y="270933"/>
                  </a:lnTo>
                  <a:close/>
                </a:path>
              </a:pathLst>
            </a:custGeom>
            <a:solidFill>
              <a:srgbClr val="FAF4EB"/>
            </a:solidFill>
          </p:spPr>
        </p:sp>
        <p:sp>
          <p:nvSpPr>
            <p:cNvPr name="TextBox 5" id="5"/>
            <p:cNvSpPr txBox="true"/>
            <p:nvPr/>
          </p:nvSpPr>
          <p:spPr>
            <a:xfrm>
              <a:off x="0" y="-38100"/>
              <a:ext cx="4816598" cy="309033"/>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1832083" y="4257675"/>
            <a:ext cx="5810318" cy="1676400"/>
          </a:xfrm>
          <a:prstGeom prst="rect">
            <a:avLst/>
          </a:prstGeom>
        </p:spPr>
        <p:txBody>
          <a:bodyPr anchor="t" rtlCol="false" tIns="0" lIns="0" bIns="0" rIns="0">
            <a:spAutoFit/>
          </a:bodyPr>
          <a:lstStyle/>
          <a:p>
            <a:pPr algn="l">
              <a:lnSpc>
                <a:spcPts val="12480"/>
              </a:lnSpc>
            </a:pPr>
            <a:r>
              <a:rPr lang="en-US" sz="10400">
                <a:solidFill>
                  <a:srgbClr val="FAF4EB"/>
                </a:solidFill>
                <a:latin typeface="Boston Angel"/>
                <a:ea typeface="Boston Angel"/>
                <a:cs typeface="Boston Angel"/>
                <a:sym typeface="Boston Angel"/>
              </a:rPr>
              <a:t>Conclusion</a:t>
            </a:r>
          </a:p>
        </p:txBody>
      </p:sp>
      <p:sp>
        <p:nvSpPr>
          <p:cNvPr name="TextBox 7" id="7"/>
          <p:cNvSpPr txBox="true"/>
          <p:nvPr/>
        </p:nvSpPr>
        <p:spPr>
          <a:xfrm rot="0">
            <a:off x="1028718" y="2507468"/>
            <a:ext cx="9073034" cy="1406524"/>
          </a:xfrm>
          <a:prstGeom prst="rect">
            <a:avLst/>
          </a:prstGeom>
        </p:spPr>
        <p:txBody>
          <a:bodyPr anchor="t" rtlCol="false" tIns="0" lIns="0" bIns="0" rIns="0">
            <a:spAutoFit/>
          </a:bodyPr>
          <a:lstStyle/>
          <a:p>
            <a:pPr algn="l">
              <a:lnSpc>
                <a:spcPts val="2800"/>
              </a:lnSpc>
            </a:pPr>
            <a:r>
              <a:rPr lang="en-US" sz="2000">
                <a:solidFill>
                  <a:srgbClr val="FFFFFF"/>
                </a:solidFill>
                <a:latin typeface="Be Vietnam"/>
                <a:ea typeface="Be Vietnam"/>
                <a:cs typeface="Be Vietnam"/>
                <a:sym typeface="Be Vietnam"/>
              </a:rPr>
              <a:t>The Multilayer Perceptron (MLP) algorithm has been </a:t>
            </a:r>
            <a:r>
              <a:rPr lang="en-US" sz="2000" b="true">
                <a:solidFill>
                  <a:srgbClr val="FFFFFF"/>
                </a:solidFill>
                <a:latin typeface="Be Vietnam Ultra-Bold"/>
                <a:ea typeface="Be Vietnam Ultra-Bold"/>
                <a:cs typeface="Be Vietnam Ultra-Bold"/>
                <a:sym typeface="Be Vietnam Ultra-Bold"/>
              </a:rPr>
              <a:t>proven</a:t>
            </a:r>
            <a:r>
              <a:rPr lang="en-US" sz="2000">
                <a:solidFill>
                  <a:srgbClr val="FFFFFF"/>
                </a:solidFill>
                <a:latin typeface="Be Vietnam"/>
                <a:ea typeface="Be Vietnam"/>
                <a:cs typeface="Be Vietnam"/>
                <a:sym typeface="Be Vietnam"/>
              </a:rPr>
              <a:t> effective for digit classification in datasets such as this digits dataset. Its ability to recognize complex patterns in the data allows it to accurately identify handwritten digits.</a:t>
            </a:r>
          </a:p>
        </p:txBody>
      </p:sp>
      <p:sp>
        <p:nvSpPr>
          <p:cNvPr name="TextBox 8" id="8"/>
          <p:cNvSpPr txBox="true"/>
          <p:nvPr/>
        </p:nvSpPr>
        <p:spPr>
          <a:xfrm rot="0">
            <a:off x="1028709" y="4984232"/>
            <a:ext cx="8668659" cy="1054099"/>
          </a:xfrm>
          <a:prstGeom prst="rect">
            <a:avLst/>
          </a:prstGeom>
        </p:spPr>
        <p:txBody>
          <a:bodyPr anchor="t" rtlCol="false" tIns="0" lIns="0" bIns="0" rIns="0">
            <a:spAutoFit/>
          </a:bodyPr>
          <a:lstStyle/>
          <a:p>
            <a:pPr algn="l">
              <a:lnSpc>
                <a:spcPts val="2800"/>
              </a:lnSpc>
            </a:pPr>
            <a:r>
              <a:rPr lang="en-US" sz="2000">
                <a:solidFill>
                  <a:srgbClr val="FFFFFF"/>
                </a:solidFill>
                <a:latin typeface="Be Vietnam"/>
                <a:ea typeface="Be Vietnam"/>
                <a:cs typeface="Be Vietnam"/>
                <a:sym typeface="Be Vietnam"/>
              </a:rPr>
              <a:t>The evaluated MLP model showed an </a:t>
            </a:r>
            <a:r>
              <a:rPr lang="en-US" sz="2000" b="true">
                <a:solidFill>
                  <a:srgbClr val="FFFFFF"/>
                </a:solidFill>
                <a:latin typeface="Be Vietnam Ultra-Bold"/>
                <a:ea typeface="Be Vietnam Ultra-Bold"/>
                <a:cs typeface="Be Vietnam Ultra-Bold"/>
                <a:sym typeface="Be Vietnam Ultra-Bold"/>
              </a:rPr>
              <a:t>accuracy of 96.67%,</a:t>
            </a:r>
            <a:r>
              <a:rPr lang="en-US" sz="2000">
                <a:solidFill>
                  <a:srgbClr val="FFFFFF"/>
                </a:solidFill>
                <a:latin typeface="Be Vietnam"/>
                <a:ea typeface="Be Vietnam"/>
                <a:cs typeface="Be Vietnam"/>
                <a:sym typeface="Be Vietnam"/>
              </a:rPr>
              <a:t> indicating that the algorithm performs well in processing and classifying visual data.</a:t>
            </a:r>
          </a:p>
        </p:txBody>
      </p:sp>
      <p:sp>
        <p:nvSpPr>
          <p:cNvPr name="TextBox 9" id="9"/>
          <p:cNvSpPr txBox="true"/>
          <p:nvPr/>
        </p:nvSpPr>
        <p:spPr>
          <a:xfrm rot="0">
            <a:off x="1028700" y="7408518"/>
            <a:ext cx="8668668" cy="1054099"/>
          </a:xfrm>
          <a:prstGeom prst="rect">
            <a:avLst/>
          </a:prstGeom>
        </p:spPr>
        <p:txBody>
          <a:bodyPr anchor="t" rtlCol="false" tIns="0" lIns="0" bIns="0" rIns="0">
            <a:spAutoFit/>
          </a:bodyPr>
          <a:lstStyle/>
          <a:p>
            <a:pPr algn="l">
              <a:lnSpc>
                <a:spcPts val="2800"/>
              </a:lnSpc>
            </a:pPr>
            <a:r>
              <a:rPr lang="en-US" sz="2000">
                <a:solidFill>
                  <a:srgbClr val="FFFFFF"/>
                </a:solidFill>
                <a:latin typeface="Be Vietnam"/>
                <a:ea typeface="Be Vietnam"/>
                <a:cs typeface="Be Vietnam"/>
                <a:sym typeface="Be Vietnam"/>
              </a:rPr>
              <a:t>The evaluation results reinforce MLP as a </a:t>
            </a:r>
            <a:r>
              <a:rPr lang="en-US" sz="2000" b="true">
                <a:solidFill>
                  <a:srgbClr val="FFFFFF"/>
                </a:solidFill>
                <a:latin typeface="Be Vietnam Ultra-Bold"/>
                <a:ea typeface="Be Vietnam Ultra-Bold"/>
                <a:cs typeface="Be Vietnam Ultra-Bold"/>
                <a:sym typeface="Be Vietnam Ultra-Bold"/>
              </a:rPr>
              <a:t>reliable tool for digit classification tasks</a:t>
            </a:r>
            <a:r>
              <a:rPr lang="en-US" sz="2000">
                <a:solidFill>
                  <a:srgbClr val="FFFFFF"/>
                </a:solidFill>
                <a:latin typeface="Be Vietnam"/>
                <a:ea typeface="Be Vietnam"/>
                <a:cs typeface="Be Vietnam"/>
                <a:sym typeface="Be Vietnam"/>
              </a:rPr>
              <a:t>, which is very useful in various image recognition and computer vision applications.</a:t>
            </a:r>
          </a:p>
        </p:txBody>
      </p:sp>
      <p:sp>
        <p:nvSpPr>
          <p:cNvPr name="AutoShape 10" id="10"/>
          <p:cNvSpPr/>
          <p:nvPr/>
        </p:nvSpPr>
        <p:spPr>
          <a:xfrm rot="-6324">
            <a:off x="1028713" y="2433508"/>
            <a:ext cx="5177352" cy="0"/>
          </a:xfrm>
          <a:prstGeom prst="line">
            <a:avLst/>
          </a:prstGeom>
          <a:ln cap="flat" w="9525">
            <a:solidFill>
              <a:srgbClr val="FFFFFF"/>
            </a:solidFill>
            <a:prstDash val="solid"/>
            <a:headEnd type="none" len="sm" w="sm"/>
            <a:tailEnd type="none" len="sm" w="sm"/>
          </a:ln>
        </p:spPr>
      </p:sp>
      <p:sp>
        <p:nvSpPr>
          <p:cNvPr name="AutoShape 11" id="11"/>
          <p:cNvSpPr/>
          <p:nvPr/>
        </p:nvSpPr>
        <p:spPr>
          <a:xfrm rot="-6324">
            <a:off x="1028704" y="4847442"/>
            <a:ext cx="5177352" cy="0"/>
          </a:xfrm>
          <a:prstGeom prst="line">
            <a:avLst/>
          </a:prstGeom>
          <a:ln cap="flat" w="9525">
            <a:solidFill>
              <a:srgbClr val="FFFFFF"/>
            </a:solidFill>
            <a:prstDash val="solid"/>
            <a:headEnd type="none" len="sm" w="sm"/>
            <a:tailEnd type="none" len="sm" w="sm"/>
          </a:ln>
        </p:spPr>
      </p:sp>
      <p:sp>
        <p:nvSpPr>
          <p:cNvPr name="AutoShape 12" id="12"/>
          <p:cNvSpPr/>
          <p:nvPr/>
        </p:nvSpPr>
        <p:spPr>
          <a:xfrm rot="-6324">
            <a:off x="1028713" y="7241830"/>
            <a:ext cx="5177352" cy="0"/>
          </a:xfrm>
          <a:prstGeom prst="line">
            <a:avLst/>
          </a:prstGeom>
          <a:ln cap="flat" w="9525">
            <a:solidFill>
              <a:srgbClr val="FFFFFF"/>
            </a:solidFill>
            <a:prstDash val="solid"/>
            <a:headEnd type="none" len="sm" w="sm"/>
            <a:tailEnd type="none" len="sm" w="sm"/>
          </a:ln>
        </p:spPr>
      </p:sp>
      <p:sp>
        <p:nvSpPr>
          <p:cNvPr name="TextBox 13" id="13"/>
          <p:cNvSpPr txBox="true"/>
          <p:nvPr/>
        </p:nvSpPr>
        <p:spPr>
          <a:xfrm rot="0">
            <a:off x="1028709" y="1797131"/>
            <a:ext cx="7787202" cy="431799"/>
          </a:xfrm>
          <a:prstGeom prst="rect">
            <a:avLst/>
          </a:prstGeom>
        </p:spPr>
        <p:txBody>
          <a:bodyPr anchor="t" rtlCol="false" tIns="0" lIns="0" bIns="0" rIns="0">
            <a:spAutoFit/>
          </a:bodyPr>
          <a:lstStyle/>
          <a:p>
            <a:pPr algn="l">
              <a:lnSpc>
                <a:spcPts val="3500"/>
              </a:lnSpc>
            </a:pPr>
            <a:r>
              <a:rPr lang="en-US" sz="2500" b="true">
                <a:solidFill>
                  <a:srgbClr val="FFFFFF"/>
                </a:solidFill>
                <a:latin typeface="Be Vietnam Ultra-Bold"/>
                <a:ea typeface="Be Vietnam Ultra-Bold"/>
                <a:cs typeface="Be Vietnam Ultra-Bold"/>
                <a:sym typeface="Be Vietnam Ultra-Bold"/>
              </a:rPr>
              <a:t>Effectiveness of MLP Algorithm</a:t>
            </a:r>
          </a:p>
        </p:txBody>
      </p:sp>
      <p:sp>
        <p:nvSpPr>
          <p:cNvPr name="TextBox 14" id="14"/>
          <p:cNvSpPr txBox="true"/>
          <p:nvPr/>
        </p:nvSpPr>
        <p:spPr>
          <a:xfrm rot="0">
            <a:off x="1028700" y="4211065"/>
            <a:ext cx="7787202" cy="431799"/>
          </a:xfrm>
          <a:prstGeom prst="rect">
            <a:avLst/>
          </a:prstGeom>
        </p:spPr>
        <p:txBody>
          <a:bodyPr anchor="t" rtlCol="false" tIns="0" lIns="0" bIns="0" rIns="0">
            <a:spAutoFit/>
          </a:bodyPr>
          <a:lstStyle/>
          <a:p>
            <a:pPr algn="l">
              <a:lnSpc>
                <a:spcPts val="3500"/>
              </a:lnSpc>
            </a:pPr>
            <a:r>
              <a:rPr lang="en-US" sz="2500" b="true">
                <a:solidFill>
                  <a:srgbClr val="FFFFFF"/>
                </a:solidFill>
                <a:latin typeface="Be Vietnam Ultra-Bold"/>
                <a:ea typeface="Be Vietnam Ultra-Bold"/>
                <a:cs typeface="Be Vietnam Ultra-Bold"/>
                <a:sym typeface="Be Vietnam Ultra-Bold"/>
              </a:rPr>
              <a:t>Model Performance</a:t>
            </a:r>
          </a:p>
        </p:txBody>
      </p:sp>
      <p:sp>
        <p:nvSpPr>
          <p:cNvPr name="TextBox 15" id="15"/>
          <p:cNvSpPr txBox="true"/>
          <p:nvPr/>
        </p:nvSpPr>
        <p:spPr>
          <a:xfrm rot="0">
            <a:off x="1028709" y="6605453"/>
            <a:ext cx="7787202" cy="431799"/>
          </a:xfrm>
          <a:prstGeom prst="rect">
            <a:avLst/>
          </a:prstGeom>
        </p:spPr>
        <p:txBody>
          <a:bodyPr anchor="t" rtlCol="false" tIns="0" lIns="0" bIns="0" rIns="0">
            <a:spAutoFit/>
          </a:bodyPr>
          <a:lstStyle/>
          <a:p>
            <a:pPr algn="l">
              <a:lnSpc>
                <a:spcPts val="3500"/>
              </a:lnSpc>
            </a:pPr>
            <a:r>
              <a:rPr lang="en-US" sz="2500" b="true">
                <a:solidFill>
                  <a:srgbClr val="FFFFFF"/>
                </a:solidFill>
                <a:latin typeface="Be Vietnam Ultra-Bold"/>
                <a:ea typeface="Be Vietnam Ultra-Bold"/>
                <a:cs typeface="Be Vietnam Ultra-Bold"/>
                <a:sym typeface="Be Vietnam Ultra-Bold"/>
              </a:rPr>
              <a:t>Reliability for Classification Tasks</a:t>
            </a:r>
          </a:p>
        </p:txBody>
      </p:sp>
      <p:sp>
        <p:nvSpPr>
          <p:cNvPr name="TextBox 16" id="16"/>
          <p:cNvSpPr txBox="true"/>
          <p:nvPr/>
        </p:nvSpPr>
        <p:spPr>
          <a:xfrm rot="0">
            <a:off x="1028700" y="9600248"/>
            <a:ext cx="4689230" cy="306704"/>
          </a:xfrm>
          <a:prstGeom prst="rect">
            <a:avLst/>
          </a:prstGeom>
        </p:spPr>
        <p:txBody>
          <a:bodyPr anchor="t" rtlCol="false" tIns="0" lIns="0" bIns="0" rIns="0">
            <a:spAutoFit/>
          </a:bodyPr>
          <a:lstStyle/>
          <a:p>
            <a:pPr algn="l">
              <a:lnSpc>
                <a:spcPts val="2520"/>
              </a:lnSpc>
            </a:pPr>
            <a:r>
              <a:rPr lang="en-US" sz="1800">
                <a:solidFill>
                  <a:srgbClr val="2D3E70"/>
                </a:solidFill>
                <a:latin typeface="Be Vietnam"/>
                <a:ea typeface="Be Vietnam"/>
                <a:cs typeface="Be Vietnam"/>
                <a:sym typeface="Be Vietnam"/>
              </a:rPr>
              <a:t>Dibimbing.id</a:t>
            </a:r>
          </a:p>
        </p:txBody>
      </p:sp>
      <p:sp>
        <p:nvSpPr>
          <p:cNvPr name="TextBox 17" id="17"/>
          <p:cNvSpPr txBox="true"/>
          <p:nvPr/>
        </p:nvSpPr>
        <p:spPr>
          <a:xfrm rot="0">
            <a:off x="12570070" y="9600248"/>
            <a:ext cx="4689230" cy="306704"/>
          </a:xfrm>
          <a:prstGeom prst="rect">
            <a:avLst/>
          </a:prstGeom>
        </p:spPr>
        <p:txBody>
          <a:bodyPr anchor="t" rtlCol="false" tIns="0" lIns="0" bIns="0" rIns="0">
            <a:spAutoFit/>
          </a:bodyPr>
          <a:lstStyle/>
          <a:p>
            <a:pPr algn="r">
              <a:lnSpc>
                <a:spcPts val="2520"/>
              </a:lnSpc>
            </a:pPr>
            <a:r>
              <a:rPr lang="en-US" sz="1800">
                <a:solidFill>
                  <a:srgbClr val="2D3E70"/>
                </a:solidFill>
                <a:latin typeface="Be Vietnam"/>
                <a:ea typeface="Be Vietnam"/>
                <a:cs typeface="Be Vietnam"/>
                <a:sym typeface="Be Vietnam"/>
              </a:rPr>
              <a:t>Page 14</a:t>
            </a:r>
          </a:p>
        </p:txBody>
      </p:sp>
      <p:sp>
        <p:nvSpPr>
          <p:cNvPr name="TextBox 18" id="18"/>
          <p:cNvSpPr txBox="true"/>
          <p:nvPr/>
        </p:nvSpPr>
        <p:spPr>
          <a:xfrm rot="0">
            <a:off x="12570070" y="426146"/>
            <a:ext cx="4689230" cy="306704"/>
          </a:xfrm>
          <a:prstGeom prst="rect">
            <a:avLst/>
          </a:prstGeom>
        </p:spPr>
        <p:txBody>
          <a:bodyPr anchor="t" rtlCol="false" tIns="0" lIns="0" bIns="0" rIns="0">
            <a:spAutoFit/>
          </a:bodyPr>
          <a:lstStyle/>
          <a:p>
            <a:pPr algn="r">
              <a:lnSpc>
                <a:spcPts val="2520"/>
              </a:lnSpc>
            </a:pPr>
            <a:r>
              <a:rPr lang="en-US" sz="1800">
                <a:solidFill>
                  <a:srgbClr val="FFFFFF"/>
                </a:solidFill>
                <a:latin typeface="Be Vietnam"/>
                <a:ea typeface="Be Vietnam"/>
                <a:cs typeface="Be Vietnam"/>
                <a:sym typeface="Be Vietnam"/>
              </a:rPr>
              <a:t>February 27th, 2025</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AF4EB"/>
        </a:solidFill>
      </p:bgPr>
    </p:bg>
    <p:spTree>
      <p:nvGrpSpPr>
        <p:cNvPr id="1" name=""/>
        <p:cNvGrpSpPr/>
        <p:nvPr/>
      </p:nvGrpSpPr>
      <p:grpSpPr>
        <a:xfrm>
          <a:off x="0" y="0"/>
          <a:ext cx="0" cy="0"/>
          <a:chOff x="0" y="0"/>
          <a:chExt cx="0" cy="0"/>
        </a:xfrm>
      </p:grpSpPr>
      <p:grpSp>
        <p:nvGrpSpPr>
          <p:cNvPr name="Group 2" id="2"/>
          <p:cNvGrpSpPr/>
          <p:nvPr/>
        </p:nvGrpSpPr>
        <p:grpSpPr>
          <a:xfrm rot="0">
            <a:off x="10950235" y="1773550"/>
            <a:ext cx="6309065" cy="6480825"/>
            <a:chOff x="0" y="0"/>
            <a:chExt cx="8412087" cy="8641100"/>
          </a:xfrm>
        </p:grpSpPr>
        <p:pic>
          <p:nvPicPr>
            <p:cNvPr name="Picture 3" id="3"/>
            <p:cNvPicPr>
              <a:picLocks noChangeAspect="true"/>
            </p:cNvPicPr>
            <p:nvPr/>
          </p:nvPicPr>
          <p:blipFill>
            <a:blip r:embed="rId2"/>
            <a:srcRect l="0" t="15780" r="0" b="15780"/>
            <a:stretch>
              <a:fillRect/>
            </a:stretch>
          </p:blipFill>
          <p:spPr>
            <a:xfrm flipH="false" flipV="false">
              <a:off x="0" y="0"/>
              <a:ext cx="8412087" cy="8641100"/>
            </a:xfrm>
            <a:prstGeom prst="rect">
              <a:avLst/>
            </a:prstGeom>
          </p:spPr>
        </p:pic>
      </p:grpSp>
      <p:sp>
        <p:nvSpPr>
          <p:cNvPr name="AutoShape 4" id="4"/>
          <p:cNvSpPr/>
          <p:nvPr/>
        </p:nvSpPr>
        <p:spPr>
          <a:xfrm rot="-3580">
            <a:off x="-5" y="1033462"/>
            <a:ext cx="18288010" cy="0"/>
          </a:xfrm>
          <a:prstGeom prst="line">
            <a:avLst/>
          </a:prstGeom>
          <a:ln cap="flat" w="9525">
            <a:solidFill>
              <a:srgbClr val="2D3E70"/>
            </a:solidFill>
            <a:prstDash val="solid"/>
            <a:headEnd type="none" len="sm" w="sm"/>
            <a:tailEnd type="none" len="sm" w="sm"/>
          </a:ln>
        </p:spPr>
      </p:sp>
      <p:grpSp>
        <p:nvGrpSpPr>
          <p:cNvPr name="Group 5" id="5"/>
          <p:cNvGrpSpPr/>
          <p:nvPr/>
        </p:nvGrpSpPr>
        <p:grpSpPr>
          <a:xfrm rot="0">
            <a:off x="-10" y="9258300"/>
            <a:ext cx="18288020" cy="1028700"/>
            <a:chOff x="0" y="0"/>
            <a:chExt cx="4816598" cy="270933"/>
          </a:xfrm>
        </p:grpSpPr>
        <p:sp>
          <p:nvSpPr>
            <p:cNvPr name="Freeform 6" id="6"/>
            <p:cNvSpPr/>
            <p:nvPr/>
          </p:nvSpPr>
          <p:spPr>
            <a:xfrm flipH="false" flipV="false" rot="0">
              <a:off x="0" y="0"/>
              <a:ext cx="4816598" cy="270933"/>
            </a:xfrm>
            <a:custGeom>
              <a:avLst/>
              <a:gdLst/>
              <a:ahLst/>
              <a:cxnLst/>
              <a:rect r="r" b="b" t="t" l="l"/>
              <a:pathLst>
                <a:path h="270933" w="4816598">
                  <a:moveTo>
                    <a:pt x="0" y="0"/>
                  </a:moveTo>
                  <a:lnTo>
                    <a:pt x="4816598" y="0"/>
                  </a:lnTo>
                  <a:lnTo>
                    <a:pt x="4816598" y="270933"/>
                  </a:lnTo>
                  <a:lnTo>
                    <a:pt x="0" y="270933"/>
                  </a:lnTo>
                  <a:close/>
                </a:path>
              </a:pathLst>
            </a:custGeom>
            <a:solidFill>
              <a:srgbClr val="2D3E70"/>
            </a:solidFill>
          </p:spPr>
        </p:sp>
        <p:sp>
          <p:nvSpPr>
            <p:cNvPr name="TextBox 7" id="7"/>
            <p:cNvSpPr txBox="true"/>
            <p:nvPr/>
          </p:nvSpPr>
          <p:spPr>
            <a:xfrm>
              <a:off x="0" y="-38100"/>
              <a:ext cx="4816598" cy="309033"/>
            </a:xfrm>
            <a:prstGeom prst="rect">
              <a:avLst/>
            </a:prstGeom>
          </p:spPr>
          <p:txBody>
            <a:bodyPr anchor="ctr" rtlCol="false" tIns="50800" lIns="50800" bIns="50800" rIns="50800"/>
            <a:lstStyle/>
            <a:p>
              <a:pPr algn="ctr">
                <a:lnSpc>
                  <a:spcPts val="2659"/>
                </a:lnSpc>
                <a:spcBef>
                  <a:spcPct val="0"/>
                </a:spcBef>
              </a:pPr>
            </a:p>
          </p:txBody>
        </p:sp>
      </p:grpSp>
      <p:sp>
        <p:nvSpPr>
          <p:cNvPr name="AutoShape 8" id="8"/>
          <p:cNvSpPr/>
          <p:nvPr/>
        </p:nvSpPr>
        <p:spPr>
          <a:xfrm>
            <a:off x="1028698" y="4786312"/>
            <a:ext cx="7006407" cy="0"/>
          </a:xfrm>
          <a:prstGeom prst="line">
            <a:avLst/>
          </a:prstGeom>
          <a:ln cap="flat" w="9525">
            <a:solidFill>
              <a:srgbClr val="2D3E70"/>
            </a:solidFill>
            <a:prstDash val="solid"/>
            <a:headEnd type="none" len="sm" w="sm"/>
            <a:tailEnd type="none" len="sm" w="sm"/>
          </a:ln>
        </p:spPr>
      </p:sp>
      <p:sp>
        <p:nvSpPr>
          <p:cNvPr name="Freeform 9" id="9"/>
          <p:cNvSpPr/>
          <p:nvPr/>
        </p:nvSpPr>
        <p:spPr>
          <a:xfrm flipH="false" flipV="false" rot="0">
            <a:off x="1028698" y="5013963"/>
            <a:ext cx="927070" cy="927070"/>
          </a:xfrm>
          <a:custGeom>
            <a:avLst/>
            <a:gdLst/>
            <a:ahLst/>
            <a:cxnLst/>
            <a:rect r="r" b="b" t="t" l="l"/>
            <a:pathLst>
              <a:path h="927070" w="927070">
                <a:moveTo>
                  <a:pt x="0" y="0"/>
                </a:moveTo>
                <a:lnTo>
                  <a:pt x="927069" y="0"/>
                </a:lnTo>
                <a:lnTo>
                  <a:pt x="927069" y="927069"/>
                </a:lnTo>
                <a:lnTo>
                  <a:pt x="0" y="927069"/>
                </a:lnTo>
                <a:lnTo>
                  <a:pt x="0" y="0"/>
                </a:lnTo>
                <a:close/>
              </a:path>
            </a:pathLst>
          </a:custGeom>
          <a:blipFill>
            <a:blip r:embed="rId3"/>
            <a:stretch>
              <a:fillRect l="0" t="0" r="0" b="0"/>
            </a:stretch>
          </a:blipFill>
        </p:spPr>
      </p:sp>
      <p:sp>
        <p:nvSpPr>
          <p:cNvPr name="Freeform 10" id="10"/>
          <p:cNvSpPr/>
          <p:nvPr/>
        </p:nvSpPr>
        <p:spPr>
          <a:xfrm flipH="false" flipV="false" rot="0">
            <a:off x="1028698" y="5884268"/>
            <a:ext cx="927070" cy="927070"/>
          </a:xfrm>
          <a:custGeom>
            <a:avLst/>
            <a:gdLst/>
            <a:ahLst/>
            <a:cxnLst/>
            <a:rect r="r" b="b" t="t" l="l"/>
            <a:pathLst>
              <a:path h="927070" w="927070">
                <a:moveTo>
                  <a:pt x="0" y="0"/>
                </a:moveTo>
                <a:lnTo>
                  <a:pt x="927069" y="0"/>
                </a:lnTo>
                <a:lnTo>
                  <a:pt x="927069" y="927070"/>
                </a:lnTo>
                <a:lnTo>
                  <a:pt x="0" y="927070"/>
                </a:lnTo>
                <a:lnTo>
                  <a:pt x="0" y="0"/>
                </a:lnTo>
                <a:close/>
              </a:path>
            </a:pathLst>
          </a:custGeom>
          <a:blipFill>
            <a:blip r:embed="rId4"/>
            <a:stretch>
              <a:fillRect l="0" t="0" r="0" b="0"/>
            </a:stretch>
          </a:blipFill>
        </p:spPr>
      </p:sp>
      <p:sp>
        <p:nvSpPr>
          <p:cNvPr name="TextBox 11" id="11"/>
          <p:cNvSpPr txBox="true"/>
          <p:nvPr/>
        </p:nvSpPr>
        <p:spPr>
          <a:xfrm rot="0">
            <a:off x="1028700" y="1659250"/>
            <a:ext cx="8781285" cy="1943100"/>
          </a:xfrm>
          <a:prstGeom prst="rect">
            <a:avLst/>
          </a:prstGeom>
        </p:spPr>
        <p:txBody>
          <a:bodyPr anchor="t" rtlCol="false" tIns="0" lIns="0" bIns="0" rIns="0">
            <a:spAutoFit/>
          </a:bodyPr>
          <a:lstStyle/>
          <a:p>
            <a:pPr algn="l">
              <a:lnSpc>
                <a:spcPts val="14400"/>
              </a:lnSpc>
            </a:pPr>
            <a:r>
              <a:rPr lang="en-US" sz="12000">
                <a:solidFill>
                  <a:srgbClr val="2D3E70"/>
                </a:solidFill>
                <a:latin typeface="Boston Angel"/>
                <a:ea typeface="Boston Angel"/>
                <a:cs typeface="Boston Angel"/>
                <a:sym typeface="Boston Angel"/>
              </a:rPr>
              <a:t>Thank You</a:t>
            </a:r>
          </a:p>
        </p:txBody>
      </p:sp>
      <p:sp>
        <p:nvSpPr>
          <p:cNvPr name="TextBox 12" id="12"/>
          <p:cNvSpPr txBox="true"/>
          <p:nvPr/>
        </p:nvSpPr>
        <p:spPr>
          <a:xfrm rot="0">
            <a:off x="1028700" y="3945250"/>
            <a:ext cx="3946360" cy="481330"/>
          </a:xfrm>
          <a:prstGeom prst="rect">
            <a:avLst/>
          </a:prstGeom>
        </p:spPr>
        <p:txBody>
          <a:bodyPr anchor="t" rtlCol="false" tIns="0" lIns="0" bIns="0" rIns="0">
            <a:spAutoFit/>
          </a:bodyPr>
          <a:lstStyle/>
          <a:p>
            <a:pPr algn="l">
              <a:lnSpc>
                <a:spcPts val="3920"/>
              </a:lnSpc>
            </a:pPr>
            <a:r>
              <a:rPr lang="en-US" sz="2800" b="true">
                <a:solidFill>
                  <a:srgbClr val="2D3E70"/>
                </a:solidFill>
                <a:latin typeface="Be Vietnam Ultra-Bold"/>
                <a:ea typeface="Be Vietnam Ultra-Bold"/>
                <a:cs typeface="Be Vietnam Ultra-Bold"/>
                <a:sym typeface="Be Vietnam Ultra-Bold"/>
              </a:rPr>
              <a:t>Hy, it's me, Muzaqi !</a:t>
            </a:r>
          </a:p>
        </p:txBody>
      </p:sp>
      <p:sp>
        <p:nvSpPr>
          <p:cNvPr name="TextBox 13" id="13"/>
          <p:cNvSpPr txBox="true"/>
          <p:nvPr/>
        </p:nvSpPr>
        <p:spPr>
          <a:xfrm rot="0">
            <a:off x="2156718" y="5233023"/>
            <a:ext cx="10097253" cy="431799"/>
          </a:xfrm>
          <a:prstGeom prst="rect">
            <a:avLst/>
          </a:prstGeom>
        </p:spPr>
        <p:txBody>
          <a:bodyPr anchor="t" rtlCol="false" tIns="0" lIns="0" bIns="0" rIns="0">
            <a:spAutoFit/>
          </a:bodyPr>
          <a:lstStyle/>
          <a:p>
            <a:pPr algn="l">
              <a:lnSpc>
                <a:spcPts val="3500"/>
              </a:lnSpc>
            </a:pPr>
            <a:r>
              <a:rPr lang="en-US" sz="2500">
                <a:solidFill>
                  <a:srgbClr val="2D3E70"/>
                </a:solidFill>
                <a:latin typeface="Be Vietnam"/>
                <a:ea typeface="Be Vietnam"/>
                <a:cs typeface="Be Vietnam"/>
                <a:sym typeface="Be Vietnam"/>
              </a:rPr>
              <a:t>Muzaqi Nur Arifin</a:t>
            </a:r>
          </a:p>
        </p:txBody>
      </p:sp>
      <p:sp>
        <p:nvSpPr>
          <p:cNvPr name="TextBox 14" id="14"/>
          <p:cNvSpPr txBox="true"/>
          <p:nvPr/>
        </p:nvSpPr>
        <p:spPr>
          <a:xfrm rot="0">
            <a:off x="2156718" y="6103328"/>
            <a:ext cx="10097253" cy="431799"/>
          </a:xfrm>
          <a:prstGeom prst="rect">
            <a:avLst/>
          </a:prstGeom>
        </p:spPr>
        <p:txBody>
          <a:bodyPr anchor="t" rtlCol="false" tIns="0" lIns="0" bIns="0" rIns="0">
            <a:spAutoFit/>
          </a:bodyPr>
          <a:lstStyle/>
          <a:p>
            <a:pPr algn="l">
              <a:lnSpc>
                <a:spcPts val="3500"/>
              </a:lnSpc>
            </a:pPr>
            <a:r>
              <a:rPr lang="en-US" sz="2500" u="sng">
                <a:solidFill>
                  <a:srgbClr val="2D3E70"/>
                </a:solidFill>
                <a:latin typeface="Be Vietnam"/>
                <a:ea typeface="Be Vietnam"/>
                <a:cs typeface="Be Vietnam"/>
                <a:sym typeface="Be Vietnam"/>
              </a:rPr>
              <a:t>@mnurar_4</a:t>
            </a:r>
          </a:p>
        </p:txBody>
      </p:sp>
      <p:sp>
        <p:nvSpPr>
          <p:cNvPr name="TextBox 15" id="15"/>
          <p:cNvSpPr txBox="true"/>
          <p:nvPr/>
        </p:nvSpPr>
        <p:spPr>
          <a:xfrm rot="0">
            <a:off x="1028700" y="9600248"/>
            <a:ext cx="4689230" cy="306704"/>
          </a:xfrm>
          <a:prstGeom prst="rect">
            <a:avLst/>
          </a:prstGeom>
        </p:spPr>
        <p:txBody>
          <a:bodyPr anchor="t" rtlCol="false" tIns="0" lIns="0" bIns="0" rIns="0">
            <a:spAutoFit/>
          </a:bodyPr>
          <a:lstStyle/>
          <a:p>
            <a:pPr algn="l">
              <a:lnSpc>
                <a:spcPts val="2520"/>
              </a:lnSpc>
            </a:pPr>
            <a:r>
              <a:rPr lang="en-US" sz="1800">
                <a:solidFill>
                  <a:srgbClr val="FFFFFF"/>
                </a:solidFill>
                <a:latin typeface="Be Vietnam"/>
                <a:ea typeface="Be Vietnam"/>
                <a:cs typeface="Be Vietnam"/>
                <a:sym typeface="Be Vietnam"/>
              </a:rPr>
              <a:t>Dibimbing.id</a:t>
            </a:r>
          </a:p>
        </p:txBody>
      </p:sp>
      <p:sp>
        <p:nvSpPr>
          <p:cNvPr name="TextBox 16" id="16"/>
          <p:cNvSpPr txBox="true"/>
          <p:nvPr/>
        </p:nvSpPr>
        <p:spPr>
          <a:xfrm rot="0">
            <a:off x="12570070" y="9600248"/>
            <a:ext cx="4689230" cy="306704"/>
          </a:xfrm>
          <a:prstGeom prst="rect">
            <a:avLst/>
          </a:prstGeom>
        </p:spPr>
        <p:txBody>
          <a:bodyPr anchor="t" rtlCol="false" tIns="0" lIns="0" bIns="0" rIns="0">
            <a:spAutoFit/>
          </a:bodyPr>
          <a:lstStyle/>
          <a:p>
            <a:pPr algn="r">
              <a:lnSpc>
                <a:spcPts val="2520"/>
              </a:lnSpc>
            </a:pPr>
            <a:r>
              <a:rPr lang="en-US" sz="1800">
                <a:solidFill>
                  <a:srgbClr val="FFFFFF"/>
                </a:solidFill>
                <a:latin typeface="Be Vietnam"/>
                <a:ea typeface="Be Vietnam"/>
                <a:cs typeface="Be Vietnam"/>
                <a:sym typeface="Be Vietnam"/>
              </a:rPr>
              <a:t>Page 15</a:t>
            </a:r>
          </a:p>
        </p:txBody>
      </p:sp>
      <p:sp>
        <p:nvSpPr>
          <p:cNvPr name="TextBox 17" id="17"/>
          <p:cNvSpPr txBox="true"/>
          <p:nvPr/>
        </p:nvSpPr>
        <p:spPr>
          <a:xfrm rot="0">
            <a:off x="12570070" y="426146"/>
            <a:ext cx="4689230" cy="306704"/>
          </a:xfrm>
          <a:prstGeom prst="rect">
            <a:avLst/>
          </a:prstGeom>
        </p:spPr>
        <p:txBody>
          <a:bodyPr anchor="t" rtlCol="false" tIns="0" lIns="0" bIns="0" rIns="0">
            <a:spAutoFit/>
          </a:bodyPr>
          <a:lstStyle/>
          <a:p>
            <a:pPr algn="r">
              <a:lnSpc>
                <a:spcPts val="2520"/>
              </a:lnSpc>
            </a:pPr>
            <a:r>
              <a:rPr lang="en-US" sz="1800">
                <a:solidFill>
                  <a:srgbClr val="2D3E70"/>
                </a:solidFill>
                <a:latin typeface="Be Vietnam"/>
                <a:ea typeface="Be Vietnam"/>
                <a:cs typeface="Be Vietnam"/>
                <a:sym typeface="Be Vietnam"/>
              </a:rPr>
              <a:t>February 27th, 2025</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2D3E70"/>
        </a:solidFill>
      </p:bgPr>
    </p:bg>
    <p:spTree>
      <p:nvGrpSpPr>
        <p:cNvPr id="1" name=""/>
        <p:cNvGrpSpPr/>
        <p:nvPr/>
      </p:nvGrpSpPr>
      <p:grpSpPr>
        <a:xfrm>
          <a:off x="0" y="0"/>
          <a:ext cx="0" cy="0"/>
          <a:chOff x="0" y="0"/>
          <a:chExt cx="0" cy="0"/>
        </a:xfrm>
      </p:grpSpPr>
      <p:sp>
        <p:nvSpPr>
          <p:cNvPr name="AutoShape 2" id="2"/>
          <p:cNvSpPr/>
          <p:nvPr/>
        </p:nvSpPr>
        <p:spPr>
          <a:xfrm rot="-3580">
            <a:off x="-5" y="1033462"/>
            <a:ext cx="18288010" cy="0"/>
          </a:xfrm>
          <a:prstGeom prst="line">
            <a:avLst/>
          </a:prstGeom>
          <a:ln cap="flat" w="9525">
            <a:solidFill>
              <a:srgbClr val="FAF4EB"/>
            </a:solidFill>
            <a:prstDash val="solid"/>
            <a:headEnd type="none" len="sm" w="sm"/>
            <a:tailEnd type="none" len="sm" w="sm"/>
          </a:ln>
        </p:spPr>
      </p:sp>
      <p:grpSp>
        <p:nvGrpSpPr>
          <p:cNvPr name="Group 3" id="3"/>
          <p:cNvGrpSpPr/>
          <p:nvPr/>
        </p:nvGrpSpPr>
        <p:grpSpPr>
          <a:xfrm rot="0">
            <a:off x="-10" y="9258300"/>
            <a:ext cx="18288020" cy="1028700"/>
            <a:chOff x="0" y="0"/>
            <a:chExt cx="4816598" cy="270933"/>
          </a:xfrm>
        </p:grpSpPr>
        <p:sp>
          <p:nvSpPr>
            <p:cNvPr name="Freeform 4" id="4"/>
            <p:cNvSpPr/>
            <p:nvPr/>
          </p:nvSpPr>
          <p:spPr>
            <a:xfrm flipH="false" flipV="false" rot="0">
              <a:off x="0" y="0"/>
              <a:ext cx="4816598" cy="270933"/>
            </a:xfrm>
            <a:custGeom>
              <a:avLst/>
              <a:gdLst/>
              <a:ahLst/>
              <a:cxnLst/>
              <a:rect r="r" b="b" t="t" l="l"/>
              <a:pathLst>
                <a:path h="270933" w="4816598">
                  <a:moveTo>
                    <a:pt x="0" y="0"/>
                  </a:moveTo>
                  <a:lnTo>
                    <a:pt x="4816598" y="0"/>
                  </a:lnTo>
                  <a:lnTo>
                    <a:pt x="4816598" y="270933"/>
                  </a:lnTo>
                  <a:lnTo>
                    <a:pt x="0" y="270933"/>
                  </a:lnTo>
                  <a:close/>
                </a:path>
              </a:pathLst>
            </a:custGeom>
            <a:solidFill>
              <a:srgbClr val="FAF4EB"/>
            </a:solidFill>
          </p:spPr>
        </p:sp>
        <p:sp>
          <p:nvSpPr>
            <p:cNvPr name="TextBox 5" id="5"/>
            <p:cNvSpPr txBox="true"/>
            <p:nvPr/>
          </p:nvSpPr>
          <p:spPr>
            <a:xfrm>
              <a:off x="0" y="-38100"/>
              <a:ext cx="4816598" cy="309033"/>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2570070" y="426146"/>
            <a:ext cx="4689230" cy="306704"/>
          </a:xfrm>
          <a:prstGeom prst="rect">
            <a:avLst/>
          </a:prstGeom>
        </p:spPr>
        <p:txBody>
          <a:bodyPr anchor="t" rtlCol="false" tIns="0" lIns="0" bIns="0" rIns="0">
            <a:spAutoFit/>
          </a:bodyPr>
          <a:lstStyle/>
          <a:p>
            <a:pPr algn="r">
              <a:lnSpc>
                <a:spcPts val="2520"/>
              </a:lnSpc>
            </a:pPr>
            <a:r>
              <a:rPr lang="en-US" sz="1800">
                <a:solidFill>
                  <a:srgbClr val="FFFFFF"/>
                </a:solidFill>
                <a:latin typeface="Be Vietnam"/>
                <a:ea typeface="Be Vietnam"/>
                <a:cs typeface="Be Vietnam"/>
                <a:sym typeface="Be Vietnam"/>
              </a:rPr>
              <a:t>February 27th, 2025</a:t>
            </a:r>
          </a:p>
        </p:txBody>
      </p:sp>
      <p:sp>
        <p:nvSpPr>
          <p:cNvPr name="TextBox 7" id="7"/>
          <p:cNvSpPr txBox="true"/>
          <p:nvPr/>
        </p:nvSpPr>
        <p:spPr>
          <a:xfrm rot="0">
            <a:off x="1028700" y="1188298"/>
            <a:ext cx="11541370" cy="2171700"/>
          </a:xfrm>
          <a:prstGeom prst="rect">
            <a:avLst/>
          </a:prstGeom>
        </p:spPr>
        <p:txBody>
          <a:bodyPr anchor="t" rtlCol="false" tIns="0" lIns="0" bIns="0" rIns="0">
            <a:spAutoFit/>
          </a:bodyPr>
          <a:lstStyle/>
          <a:p>
            <a:pPr algn="l">
              <a:lnSpc>
                <a:spcPts val="16800"/>
              </a:lnSpc>
            </a:pPr>
            <a:r>
              <a:rPr lang="en-US" sz="12000">
                <a:solidFill>
                  <a:srgbClr val="FAF4EB"/>
                </a:solidFill>
                <a:latin typeface="Boston Angel"/>
                <a:ea typeface="Boston Angel"/>
                <a:cs typeface="Boston Angel"/>
                <a:sym typeface="Boston Angel"/>
              </a:rPr>
              <a:t>Abstract</a:t>
            </a:r>
          </a:p>
        </p:txBody>
      </p:sp>
      <p:sp>
        <p:nvSpPr>
          <p:cNvPr name="TextBox 8" id="8"/>
          <p:cNvSpPr txBox="true"/>
          <p:nvPr/>
        </p:nvSpPr>
        <p:spPr>
          <a:xfrm rot="0">
            <a:off x="1028700" y="3886309"/>
            <a:ext cx="7764837" cy="4096385"/>
          </a:xfrm>
          <a:prstGeom prst="rect">
            <a:avLst/>
          </a:prstGeom>
        </p:spPr>
        <p:txBody>
          <a:bodyPr anchor="t" rtlCol="false" tIns="0" lIns="0" bIns="0" rIns="0">
            <a:spAutoFit/>
          </a:bodyPr>
          <a:lstStyle/>
          <a:p>
            <a:pPr algn="l">
              <a:lnSpc>
                <a:spcPts val="3640"/>
              </a:lnSpc>
            </a:pPr>
            <a:r>
              <a:rPr lang="en-US" sz="2600">
                <a:solidFill>
                  <a:srgbClr val="FAF4EB"/>
                </a:solidFill>
                <a:latin typeface="Be Vietnam"/>
                <a:ea typeface="Be Vietnam"/>
                <a:cs typeface="Be Vietnam"/>
                <a:sym typeface="Be Vietnam"/>
              </a:rPr>
              <a:t>This project aims to evaluate the accuracy prediction of the Multilayer Perceptron (MLP) algorithm when applied to the digits dataset. The digits dataset, which consists of handwritten digit images, presents a challenging classification problem that is vital in various applications such as handwritten recognition and automated data entry systems.</a:t>
            </a:r>
          </a:p>
          <a:p>
            <a:pPr algn="l">
              <a:lnSpc>
                <a:spcPts val="3640"/>
              </a:lnSpc>
            </a:pPr>
          </a:p>
        </p:txBody>
      </p:sp>
      <p:sp>
        <p:nvSpPr>
          <p:cNvPr name="TextBox 9" id="9"/>
          <p:cNvSpPr txBox="true"/>
          <p:nvPr/>
        </p:nvSpPr>
        <p:spPr>
          <a:xfrm rot="0">
            <a:off x="9397894" y="3886309"/>
            <a:ext cx="7717098" cy="4096385"/>
          </a:xfrm>
          <a:prstGeom prst="rect">
            <a:avLst/>
          </a:prstGeom>
        </p:spPr>
        <p:txBody>
          <a:bodyPr anchor="t" rtlCol="false" tIns="0" lIns="0" bIns="0" rIns="0">
            <a:spAutoFit/>
          </a:bodyPr>
          <a:lstStyle/>
          <a:p>
            <a:pPr algn="l">
              <a:lnSpc>
                <a:spcPts val="3640"/>
              </a:lnSpc>
            </a:pPr>
            <a:r>
              <a:rPr lang="en-US" sz="2600">
                <a:solidFill>
                  <a:srgbClr val="FAF4EB"/>
                </a:solidFill>
                <a:latin typeface="Be Vietnam"/>
                <a:ea typeface="Be Vietnam"/>
                <a:cs typeface="Be Vietnam"/>
                <a:sym typeface="Be Vietnam"/>
              </a:rPr>
              <a:t>The process begins with an introduction to the problem, detailing the background and objectives of the study. The dataset is then described, highlighting the structure, and the preprocessing steps undertaken to prepare the data for model training. The data is divided into training and testing sets, ensuring a robust evaluation framework.</a:t>
            </a:r>
          </a:p>
          <a:p>
            <a:pPr algn="l">
              <a:lnSpc>
                <a:spcPts val="3640"/>
              </a:lnSpc>
            </a:pPr>
          </a:p>
        </p:txBody>
      </p:sp>
      <p:sp>
        <p:nvSpPr>
          <p:cNvPr name="TextBox 10" id="10"/>
          <p:cNvSpPr txBox="true"/>
          <p:nvPr/>
        </p:nvSpPr>
        <p:spPr>
          <a:xfrm rot="0">
            <a:off x="1028700" y="9600248"/>
            <a:ext cx="4689230" cy="306704"/>
          </a:xfrm>
          <a:prstGeom prst="rect">
            <a:avLst/>
          </a:prstGeom>
        </p:spPr>
        <p:txBody>
          <a:bodyPr anchor="t" rtlCol="false" tIns="0" lIns="0" bIns="0" rIns="0">
            <a:spAutoFit/>
          </a:bodyPr>
          <a:lstStyle/>
          <a:p>
            <a:pPr algn="l">
              <a:lnSpc>
                <a:spcPts val="2520"/>
              </a:lnSpc>
            </a:pPr>
            <a:r>
              <a:rPr lang="en-US" sz="1800">
                <a:solidFill>
                  <a:srgbClr val="2D3E70"/>
                </a:solidFill>
                <a:latin typeface="Be Vietnam"/>
                <a:ea typeface="Be Vietnam"/>
                <a:cs typeface="Be Vietnam"/>
                <a:sym typeface="Be Vietnam"/>
              </a:rPr>
              <a:t>Dibimbing.id</a:t>
            </a:r>
          </a:p>
        </p:txBody>
      </p:sp>
      <p:sp>
        <p:nvSpPr>
          <p:cNvPr name="TextBox 11" id="11"/>
          <p:cNvSpPr txBox="true"/>
          <p:nvPr/>
        </p:nvSpPr>
        <p:spPr>
          <a:xfrm rot="0">
            <a:off x="12570070" y="9600248"/>
            <a:ext cx="4689230" cy="306704"/>
          </a:xfrm>
          <a:prstGeom prst="rect">
            <a:avLst/>
          </a:prstGeom>
        </p:spPr>
        <p:txBody>
          <a:bodyPr anchor="t" rtlCol="false" tIns="0" lIns="0" bIns="0" rIns="0">
            <a:spAutoFit/>
          </a:bodyPr>
          <a:lstStyle/>
          <a:p>
            <a:pPr algn="r">
              <a:lnSpc>
                <a:spcPts val="2520"/>
              </a:lnSpc>
            </a:pPr>
            <a:r>
              <a:rPr lang="en-US" sz="1800">
                <a:solidFill>
                  <a:srgbClr val="2D3E70"/>
                </a:solidFill>
                <a:latin typeface="Be Vietnam"/>
                <a:ea typeface="Be Vietnam"/>
                <a:cs typeface="Be Vietnam"/>
                <a:sym typeface="Be Vietnam"/>
              </a:rPr>
              <a:t>Page 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AF4EB"/>
        </a:solidFill>
      </p:bgPr>
    </p:bg>
    <p:spTree>
      <p:nvGrpSpPr>
        <p:cNvPr id="1" name=""/>
        <p:cNvGrpSpPr/>
        <p:nvPr/>
      </p:nvGrpSpPr>
      <p:grpSpPr>
        <a:xfrm>
          <a:off x="0" y="0"/>
          <a:ext cx="0" cy="0"/>
          <a:chOff x="0" y="0"/>
          <a:chExt cx="0" cy="0"/>
        </a:xfrm>
      </p:grpSpPr>
      <p:sp>
        <p:nvSpPr>
          <p:cNvPr name="AutoShape 2" id="2"/>
          <p:cNvSpPr/>
          <p:nvPr/>
        </p:nvSpPr>
        <p:spPr>
          <a:xfrm rot="-3580">
            <a:off x="-5" y="1033462"/>
            <a:ext cx="18288010" cy="0"/>
          </a:xfrm>
          <a:prstGeom prst="line">
            <a:avLst/>
          </a:prstGeom>
          <a:ln cap="flat" w="9525">
            <a:solidFill>
              <a:srgbClr val="2D3E70"/>
            </a:solidFill>
            <a:prstDash val="solid"/>
            <a:headEnd type="none" len="sm" w="sm"/>
            <a:tailEnd type="none" len="sm" w="sm"/>
          </a:ln>
        </p:spPr>
      </p:sp>
      <p:grpSp>
        <p:nvGrpSpPr>
          <p:cNvPr name="Group 3" id="3"/>
          <p:cNvGrpSpPr/>
          <p:nvPr/>
        </p:nvGrpSpPr>
        <p:grpSpPr>
          <a:xfrm rot="0">
            <a:off x="-10" y="9258300"/>
            <a:ext cx="18288020" cy="1028700"/>
            <a:chOff x="0" y="0"/>
            <a:chExt cx="4816598" cy="270933"/>
          </a:xfrm>
        </p:grpSpPr>
        <p:sp>
          <p:nvSpPr>
            <p:cNvPr name="Freeform 4" id="4"/>
            <p:cNvSpPr/>
            <p:nvPr/>
          </p:nvSpPr>
          <p:spPr>
            <a:xfrm flipH="false" flipV="false" rot="0">
              <a:off x="0" y="0"/>
              <a:ext cx="4816598" cy="270933"/>
            </a:xfrm>
            <a:custGeom>
              <a:avLst/>
              <a:gdLst/>
              <a:ahLst/>
              <a:cxnLst/>
              <a:rect r="r" b="b" t="t" l="l"/>
              <a:pathLst>
                <a:path h="270933" w="4816598">
                  <a:moveTo>
                    <a:pt x="0" y="0"/>
                  </a:moveTo>
                  <a:lnTo>
                    <a:pt x="4816598" y="0"/>
                  </a:lnTo>
                  <a:lnTo>
                    <a:pt x="4816598" y="270933"/>
                  </a:lnTo>
                  <a:lnTo>
                    <a:pt x="0" y="270933"/>
                  </a:lnTo>
                  <a:close/>
                </a:path>
              </a:pathLst>
            </a:custGeom>
            <a:solidFill>
              <a:srgbClr val="2D3E70"/>
            </a:solidFill>
          </p:spPr>
        </p:sp>
        <p:sp>
          <p:nvSpPr>
            <p:cNvPr name="TextBox 5" id="5"/>
            <p:cNvSpPr txBox="true"/>
            <p:nvPr/>
          </p:nvSpPr>
          <p:spPr>
            <a:xfrm>
              <a:off x="0" y="-38100"/>
              <a:ext cx="4816598" cy="309033"/>
            </a:xfrm>
            <a:prstGeom prst="rect">
              <a:avLst/>
            </a:prstGeom>
          </p:spPr>
          <p:txBody>
            <a:bodyPr anchor="ctr" rtlCol="false" tIns="50800" lIns="50800" bIns="50800" rIns="50800"/>
            <a:lstStyle/>
            <a:p>
              <a:pPr algn="ctr">
                <a:lnSpc>
                  <a:spcPts val="2659"/>
                </a:lnSpc>
                <a:spcBef>
                  <a:spcPct val="0"/>
                </a:spcBef>
              </a:pPr>
            </a:p>
          </p:txBody>
        </p:sp>
      </p:grpSp>
      <p:sp>
        <p:nvSpPr>
          <p:cNvPr name="AutoShape 6" id="6"/>
          <p:cNvSpPr/>
          <p:nvPr/>
        </p:nvSpPr>
        <p:spPr>
          <a:xfrm flipV="true">
            <a:off x="8660152" y="2193976"/>
            <a:ext cx="5177344" cy="9525"/>
          </a:xfrm>
          <a:prstGeom prst="line">
            <a:avLst/>
          </a:prstGeom>
          <a:ln cap="flat" w="9525">
            <a:solidFill>
              <a:srgbClr val="202020"/>
            </a:solidFill>
            <a:prstDash val="solid"/>
            <a:headEnd type="none" len="sm" w="sm"/>
            <a:tailEnd type="none" len="sm" w="sm"/>
          </a:ln>
        </p:spPr>
      </p:sp>
      <p:sp>
        <p:nvSpPr>
          <p:cNvPr name="AutoShape 7" id="7"/>
          <p:cNvSpPr/>
          <p:nvPr/>
        </p:nvSpPr>
        <p:spPr>
          <a:xfrm flipV="true">
            <a:off x="8660161" y="6125394"/>
            <a:ext cx="5177344" cy="9525"/>
          </a:xfrm>
          <a:prstGeom prst="line">
            <a:avLst/>
          </a:prstGeom>
          <a:ln cap="flat" w="9525">
            <a:solidFill>
              <a:srgbClr val="202020"/>
            </a:solidFill>
            <a:prstDash val="solid"/>
            <a:headEnd type="none" len="sm" w="sm"/>
            <a:tailEnd type="none" len="sm" w="sm"/>
          </a:ln>
        </p:spPr>
      </p:sp>
      <p:sp>
        <p:nvSpPr>
          <p:cNvPr name="Freeform 8" id="8"/>
          <p:cNvSpPr/>
          <p:nvPr/>
        </p:nvSpPr>
        <p:spPr>
          <a:xfrm flipH="false" flipV="false" rot="0">
            <a:off x="657621" y="5690750"/>
            <a:ext cx="3345322" cy="3052947"/>
          </a:xfrm>
          <a:custGeom>
            <a:avLst/>
            <a:gdLst/>
            <a:ahLst/>
            <a:cxnLst/>
            <a:rect r="r" b="b" t="t" l="l"/>
            <a:pathLst>
              <a:path h="3052947" w="3345322">
                <a:moveTo>
                  <a:pt x="0" y="0"/>
                </a:moveTo>
                <a:lnTo>
                  <a:pt x="3345323" y="0"/>
                </a:lnTo>
                <a:lnTo>
                  <a:pt x="3345323" y="3052947"/>
                </a:lnTo>
                <a:lnTo>
                  <a:pt x="0" y="3052947"/>
                </a:lnTo>
                <a:lnTo>
                  <a:pt x="0" y="0"/>
                </a:lnTo>
                <a:close/>
              </a:path>
            </a:pathLst>
          </a:custGeom>
          <a:blipFill>
            <a:blip r:embed="rId2"/>
            <a:stretch>
              <a:fillRect l="0" t="0" r="0" b="0"/>
            </a:stretch>
          </a:blipFill>
          <a:ln w="38100" cap="sq">
            <a:solidFill>
              <a:srgbClr val="2D3E70"/>
            </a:solidFill>
            <a:prstDash val="solid"/>
            <a:miter/>
          </a:ln>
        </p:spPr>
      </p:sp>
      <p:sp>
        <p:nvSpPr>
          <p:cNvPr name="TextBox 9" id="9"/>
          <p:cNvSpPr txBox="true"/>
          <p:nvPr/>
        </p:nvSpPr>
        <p:spPr>
          <a:xfrm rot="0">
            <a:off x="657621" y="1538549"/>
            <a:ext cx="7114180" cy="3257550"/>
          </a:xfrm>
          <a:prstGeom prst="rect">
            <a:avLst/>
          </a:prstGeom>
        </p:spPr>
        <p:txBody>
          <a:bodyPr anchor="t" rtlCol="false" tIns="0" lIns="0" bIns="0" rIns="0">
            <a:spAutoFit/>
          </a:bodyPr>
          <a:lstStyle/>
          <a:p>
            <a:pPr algn="l">
              <a:lnSpc>
                <a:spcPts val="12480"/>
              </a:lnSpc>
            </a:pPr>
            <a:r>
              <a:rPr lang="en-US" sz="10400">
                <a:solidFill>
                  <a:srgbClr val="2D3E70"/>
                </a:solidFill>
                <a:latin typeface="Boston Angel"/>
                <a:ea typeface="Boston Angel"/>
                <a:cs typeface="Boston Angel"/>
                <a:sym typeface="Boston Angel"/>
              </a:rPr>
              <a:t>Dataset</a:t>
            </a:r>
          </a:p>
          <a:p>
            <a:pPr algn="l">
              <a:lnSpc>
                <a:spcPts val="12480"/>
              </a:lnSpc>
            </a:pPr>
            <a:r>
              <a:rPr lang="en-US" sz="10400">
                <a:solidFill>
                  <a:srgbClr val="2D3E70"/>
                </a:solidFill>
                <a:latin typeface="Boston Angel"/>
                <a:ea typeface="Boston Angel"/>
                <a:cs typeface="Boston Angel"/>
                <a:sym typeface="Boston Angel"/>
              </a:rPr>
              <a:t>Explanation</a:t>
            </a:r>
          </a:p>
        </p:txBody>
      </p:sp>
      <p:sp>
        <p:nvSpPr>
          <p:cNvPr name="TextBox 10" id="10"/>
          <p:cNvSpPr txBox="true"/>
          <p:nvPr/>
        </p:nvSpPr>
        <p:spPr>
          <a:xfrm rot="0">
            <a:off x="8842859" y="2360664"/>
            <a:ext cx="7960068" cy="2501264"/>
          </a:xfrm>
          <a:prstGeom prst="rect">
            <a:avLst/>
          </a:prstGeom>
        </p:spPr>
        <p:txBody>
          <a:bodyPr anchor="t" rtlCol="false" tIns="0" lIns="0" bIns="0" rIns="0">
            <a:spAutoFit/>
          </a:bodyPr>
          <a:lstStyle/>
          <a:p>
            <a:pPr algn="l">
              <a:lnSpc>
                <a:spcPts val="3360"/>
              </a:lnSpc>
            </a:pPr>
            <a:r>
              <a:rPr lang="en-US" sz="2400">
                <a:solidFill>
                  <a:srgbClr val="202020"/>
                </a:solidFill>
                <a:latin typeface="Be Vietnam"/>
                <a:ea typeface="Be Vietnam"/>
                <a:cs typeface="Be Vietnam"/>
                <a:sym typeface="Be Vietnam"/>
              </a:rPr>
              <a:t>Digis dataset is a data set containing a</a:t>
            </a:r>
            <a:r>
              <a:rPr lang="en-US" sz="2400" b="true">
                <a:solidFill>
                  <a:srgbClr val="202020"/>
                </a:solidFill>
                <a:latin typeface="Be Vietnam Ultra-Bold"/>
                <a:ea typeface="Be Vietnam Ultra-Bold"/>
                <a:cs typeface="Be Vietnam Ultra-Bold"/>
                <a:sym typeface="Be Vietnam Ultra-Bold"/>
              </a:rPr>
              <a:t> collection of handwritten numbers from 0 to 9</a:t>
            </a:r>
            <a:r>
              <a:rPr lang="en-US" sz="2400">
                <a:solidFill>
                  <a:srgbClr val="202020"/>
                </a:solidFill>
                <a:latin typeface="Be Vietnam"/>
                <a:ea typeface="Be Vietnam"/>
                <a:cs typeface="Be Vietnam"/>
                <a:sym typeface="Be Vietnam"/>
              </a:rPr>
              <a:t> represented in image pixels. This data is quite complex because of its large number of rows and columns. Because of its complexity, it is usually used to bencmarking the algorithms of machine learning models.</a:t>
            </a:r>
          </a:p>
        </p:txBody>
      </p:sp>
      <p:sp>
        <p:nvSpPr>
          <p:cNvPr name="TextBox 11" id="11"/>
          <p:cNvSpPr txBox="true"/>
          <p:nvPr/>
        </p:nvSpPr>
        <p:spPr>
          <a:xfrm rot="0">
            <a:off x="9304191" y="1557599"/>
            <a:ext cx="4533305" cy="431799"/>
          </a:xfrm>
          <a:prstGeom prst="rect">
            <a:avLst/>
          </a:prstGeom>
        </p:spPr>
        <p:txBody>
          <a:bodyPr anchor="t" rtlCol="false" tIns="0" lIns="0" bIns="0" rIns="0">
            <a:spAutoFit/>
          </a:bodyPr>
          <a:lstStyle/>
          <a:p>
            <a:pPr algn="l">
              <a:lnSpc>
                <a:spcPts val="3500"/>
              </a:lnSpc>
            </a:pPr>
            <a:r>
              <a:rPr lang="en-US" b="true" sz="2500">
                <a:solidFill>
                  <a:srgbClr val="202020"/>
                </a:solidFill>
                <a:latin typeface="Be Vietnam Ultra-Bold"/>
                <a:ea typeface="Be Vietnam Ultra-Bold"/>
                <a:cs typeface="Be Vietnam Ultra-Bold"/>
                <a:sym typeface="Be Vietnam Ultra-Bold"/>
              </a:rPr>
              <a:t>DIGITS DATASET</a:t>
            </a:r>
          </a:p>
        </p:txBody>
      </p:sp>
      <p:sp>
        <p:nvSpPr>
          <p:cNvPr name="TextBox 12" id="12"/>
          <p:cNvSpPr txBox="true"/>
          <p:nvPr/>
        </p:nvSpPr>
        <p:spPr>
          <a:xfrm rot="0">
            <a:off x="9304191" y="5488807"/>
            <a:ext cx="4533305" cy="431799"/>
          </a:xfrm>
          <a:prstGeom prst="rect">
            <a:avLst/>
          </a:prstGeom>
        </p:spPr>
        <p:txBody>
          <a:bodyPr anchor="t" rtlCol="false" tIns="0" lIns="0" bIns="0" rIns="0">
            <a:spAutoFit/>
          </a:bodyPr>
          <a:lstStyle/>
          <a:p>
            <a:pPr algn="l">
              <a:lnSpc>
                <a:spcPts val="3500"/>
              </a:lnSpc>
            </a:pPr>
            <a:r>
              <a:rPr lang="en-US" b="true" sz="2500">
                <a:solidFill>
                  <a:srgbClr val="202020"/>
                </a:solidFill>
                <a:latin typeface="Be Vietnam Ultra-Bold"/>
                <a:ea typeface="Be Vietnam Ultra-Bold"/>
                <a:cs typeface="Be Vietnam Ultra-Bold"/>
                <a:sym typeface="Be Vietnam Ultra-Bold"/>
              </a:rPr>
              <a:t>COMPOSITION</a:t>
            </a:r>
          </a:p>
        </p:txBody>
      </p:sp>
      <p:sp>
        <p:nvSpPr>
          <p:cNvPr name="TextBox 13" id="13"/>
          <p:cNvSpPr txBox="true"/>
          <p:nvPr/>
        </p:nvSpPr>
        <p:spPr>
          <a:xfrm rot="0">
            <a:off x="8842859" y="6415907"/>
            <a:ext cx="8416441" cy="2022347"/>
          </a:xfrm>
          <a:prstGeom prst="rect">
            <a:avLst/>
          </a:prstGeom>
        </p:spPr>
        <p:txBody>
          <a:bodyPr anchor="t" rtlCol="false" tIns="0" lIns="0" bIns="0" rIns="0">
            <a:spAutoFit/>
          </a:bodyPr>
          <a:lstStyle/>
          <a:p>
            <a:pPr algn="l" marL="518165" indent="-259082" lvl="1">
              <a:lnSpc>
                <a:spcPts val="4056"/>
              </a:lnSpc>
              <a:buFont typeface="Arial"/>
              <a:buChar char="•"/>
            </a:pPr>
            <a:r>
              <a:rPr lang="en-US" sz="2400">
                <a:solidFill>
                  <a:srgbClr val="202020"/>
                </a:solidFill>
                <a:latin typeface="Be Vietnam"/>
                <a:ea typeface="Be Vietnam"/>
                <a:cs typeface="Be Vietnam"/>
                <a:sym typeface="Be Vietnam"/>
              </a:rPr>
              <a:t> Collection of </a:t>
            </a:r>
            <a:r>
              <a:rPr lang="en-US" b="true" sz="2400">
                <a:solidFill>
                  <a:srgbClr val="202020"/>
                </a:solidFill>
                <a:latin typeface="Be Vietnam Ultra-Bold"/>
                <a:ea typeface="Be Vietnam Ultra-Bold"/>
                <a:cs typeface="Be Vietnam Ultra-Bold"/>
                <a:sym typeface="Be Vietnam Ultra-Bold"/>
              </a:rPr>
              <a:t>1,797 grayscale images</a:t>
            </a:r>
            <a:r>
              <a:rPr lang="en-US" sz="2400">
                <a:solidFill>
                  <a:srgbClr val="202020"/>
                </a:solidFill>
                <a:latin typeface="Be Vietnam"/>
                <a:ea typeface="Be Vietnam"/>
                <a:cs typeface="Be Vietnam"/>
                <a:sym typeface="Be Vietnam"/>
              </a:rPr>
              <a:t> of handwritten digits (</a:t>
            </a:r>
            <a:r>
              <a:rPr lang="en-US" b="true" sz="2400">
                <a:solidFill>
                  <a:srgbClr val="202020"/>
                </a:solidFill>
                <a:latin typeface="Be Vietnam Ultra-Bold"/>
                <a:ea typeface="Be Vietnam Ultra-Bold"/>
                <a:cs typeface="Be Vietnam Ultra-Bold"/>
                <a:sym typeface="Be Vietnam Ultra-Bold"/>
              </a:rPr>
              <a:t>0-9</a:t>
            </a:r>
            <a:r>
              <a:rPr lang="en-US" sz="2400">
                <a:solidFill>
                  <a:srgbClr val="202020"/>
                </a:solidFill>
                <a:latin typeface="Be Vietnam"/>
                <a:ea typeface="Be Vietnam"/>
                <a:cs typeface="Be Vietnam"/>
                <a:sym typeface="Be Vietnam"/>
              </a:rPr>
              <a:t>)</a:t>
            </a:r>
          </a:p>
          <a:p>
            <a:pPr algn="l" marL="518165" indent="-259082" lvl="1">
              <a:lnSpc>
                <a:spcPts val="4056"/>
              </a:lnSpc>
              <a:buFont typeface="Arial"/>
              <a:buChar char="•"/>
            </a:pPr>
            <a:r>
              <a:rPr lang="en-US" sz="2400">
                <a:solidFill>
                  <a:srgbClr val="202020"/>
                </a:solidFill>
                <a:latin typeface="Be Vietnam"/>
                <a:ea typeface="Be Vietnam"/>
                <a:cs typeface="Be Vietnam"/>
                <a:sym typeface="Be Vietnam"/>
              </a:rPr>
              <a:t>Each represented by an </a:t>
            </a:r>
            <a:r>
              <a:rPr lang="en-US" b="true" sz="2400">
                <a:solidFill>
                  <a:srgbClr val="202020"/>
                </a:solidFill>
                <a:latin typeface="Be Vietnam Ultra-Bold"/>
                <a:ea typeface="Be Vietnam Ultra-Bold"/>
                <a:cs typeface="Be Vietnam Ultra-Bold"/>
                <a:sym typeface="Be Vietnam Ultra-Bold"/>
              </a:rPr>
              <a:t>8x8 pixel grid (64 features)</a:t>
            </a:r>
          </a:p>
          <a:p>
            <a:pPr algn="l" marL="518165" indent="-259082" lvl="1">
              <a:lnSpc>
                <a:spcPts val="4056"/>
              </a:lnSpc>
              <a:buFont typeface="Arial"/>
              <a:buChar char="•"/>
            </a:pPr>
            <a:r>
              <a:rPr lang="en-US" sz="2400">
                <a:solidFill>
                  <a:srgbClr val="202020"/>
                </a:solidFill>
                <a:latin typeface="Be Vietnam"/>
                <a:ea typeface="Be Vietnam"/>
                <a:cs typeface="Be Vietnam"/>
                <a:sym typeface="Be Vietnam"/>
              </a:rPr>
              <a:t>The pixel values range from </a:t>
            </a:r>
            <a:r>
              <a:rPr lang="en-US" b="true" sz="2400">
                <a:solidFill>
                  <a:srgbClr val="202020"/>
                </a:solidFill>
                <a:latin typeface="Be Vietnam Ultra-Bold"/>
                <a:ea typeface="Be Vietnam Ultra-Bold"/>
                <a:cs typeface="Be Vietnam Ultra-Bold"/>
                <a:sym typeface="Be Vietnam Ultra-Bold"/>
              </a:rPr>
              <a:t>0 to 16</a:t>
            </a:r>
          </a:p>
        </p:txBody>
      </p:sp>
      <p:sp>
        <p:nvSpPr>
          <p:cNvPr name="TextBox 14" id="14"/>
          <p:cNvSpPr txBox="true"/>
          <p:nvPr/>
        </p:nvSpPr>
        <p:spPr>
          <a:xfrm rot="0">
            <a:off x="1028700" y="9600248"/>
            <a:ext cx="4689230" cy="306704"/>
          </a:xfrm>
          <a:prstGeom prst="rect">
            <a:avLst/>
          </a:prstGeom>
        </p:spPr>
        <p:txBody>
          <a:bodyPr anchor="t" rtlCol="false" tIns="0" lIns="0" bIns="0" rIns="0">
            <a:spAutoFit/>
          </a:bodyPr>
          <a:lstStyle/>
          <a:p>
            <a:pPr algn="l">
              <a:lnSpc>
                <a:spcPts val="2520"/>
              </a:lnSpc>
            </a:pPr>
            <a:r>
              <a:rPr lang="en-US" sz="1800">
                <a:solidFill>
                  <a:srgbClr val="FFFFFF"/>
                </a:solidFill>
                <a:latin typeface="Be Vietnam"/>
                <a:ea typeface="Be Vietnam"/>
                <a:cs typeface="Be Vietnam"/>
                <a:sym typeface="Be Vietnam"/>
              </a:rPr>
              <a:t>Dibimbing.id</a:t>
            </a:r>
          </a:p>
        </p:txBody>
      </p:sp>
      <p:sp>
        <p:nvSpPr>
          <p:cNvPr name="TextBox 15" id="15"/>
          <p:cNvSpPr txBox="true"/>
          <p:nvPr/>
        </p:nvSpPr>
        <p:spPr>
          <a:xfrm rot="0">
            <a:off x="12570070" y="9600248"/>
            <a:ext cx="4689230" cy="306704"/>
          </a:xfrm>
          <a:prstGeom prst="rect">
            <a:avLst/>
          </a:prstGeom>
        </p:spPr>
        <p:txBody>
          <a:bodyPr anchor="t" rtlCol="false" tIns="0" lIns="0" bIns="0" rIns="0">
            <a:spAutoFit/>
          </a:bodyPr>
          <a:lstStyle/>
          <a:p>
            <a:pPr algn="r">
              <a:lnSpc>
                <a:spcPts val="2520"/>
              </a:lnSpc>
            </a:pPr>
            <a:r>
              <a:rPr lang="en-US" sz="1800">
                <a:solidFill>
                  <a:srgbClr val="FFFFFF"/>
                </a:solidFill>
                <a:latin typeface="Be Vietnam"/>
                <a:ea typeface="Be Vietnam"/>
                <a:cs typeface="Be Vietnam"/>
                <a:sym typeface="Be Vietnam"/>
              </a:rPr>
              <a:t>Page 3</a:t>
            </a:r>
          </a:p>
        </p:txBody>
      </p:sp>
      <p:sp>
        <p:nvSpPr>
          <p:cNvPr name="TextBox 16" id="16"/>
          <p:cNvSpPr txBox="true"/>
          <p:nvPr/>
        </p:nvSpPr>
        <p:spPr>
          <a:xfrm rot="0">
            <a:off x="12570070" y="426146"/>
            <a:ext cx="4689230" cy="306704"/>
          </a:xfrm>
          <a:prstGeom prst="rect">
            <a:avLst/>
          </a:prstGeom>
        </p:spPr>
        <p:txBody>
          <a:bodyPr anchor="t" rtlCol="false" tIns="0" lIns="0" bIns="0" rIns="0">
            <a:spAutoFit/>
          </a:bodyPr>
          <a:lstStyle/>
          <a:p>
            <a:pPr algn="r">
              <a:lnSpc>
                <a:spcPts val="2520"/>
              </a:lnSpc>
            </a:pPr>
            <a:r>
              <a:rPr lang="en-US" sz="1800">
                <a:solidFill>
                  <a:srgbClr val="2D3E70"/>
                </a:solidFill>
                <a:latin typeface="Be Vietnam"/>
                <a:ea typeface="Be Vietnam"/>
                <a:cs typeface="Be Vietnam"/>
                <a:sym typeface="Be Vietnam"/>
              </a:rPr>
              <a:t>February 27th, 2025</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D3E70"/>
        </a:solidFill>
      </p:bgPr>
    </p:bg>
    <p:spTree>
      <p:nvGrpSpPr>
        <p:cNvPr id="1" name=""/>
        <p:cNvGrpSpPr/>
        <p:nvPr/>
      </p:nvGrpSpPr>
      <p:grpSpPr>
        <a:xfrm>
          <a:off x="0" y="0"/>
          <a:ext cx="0" cy="0"/>
          <a:chOff x="0" y="0"/>
          <a:chExt cx="0" cy="0"/>
        </a:xfrm>
      </p:grpSpPr>
      <p:sp>
        <p:nvSpPr>
          <p:cNvPr name="AutoShape 2" id="2"/>
          <p:cNvSpPr/>
          <p:nvPr/>
        </p:nvSpPr>
        <p:spPr>
          <a:xfrm rot="-3580">
            <a:off x="-5" y="1033462"/>
            <a:ext cx="18288010" cy="0"/>
          </a:xfrm>
          <a:prstGeom prst="line">
            <a:avLst/>
          </a:prstGeom>
          <a:ln cap="flat" w="9525">
            <a:solidFill>
              <a:srgbClr val="FAF4EB"/>
            </a:solidFill>
            <a:prstDash val="solid"/>
            <a:headEnd type="none" len="sm" w="sm"/>
            <a:tailEnd type="none" len="sm" w="sm"/>
          </a:ln>
        </p:spPr>
      </p:sp>
      <p:grpSp>
        <p:nvGrpSpPr>
          <p:cNvPr name="Group 3" id="3"/>
          <p:cNvGrpSpPr/>
          <p:nvPr/>
        </p:nvGrpSpPr>
        <p:grpSpPr>
          <a:xfrm rot="0">
            <a:off x="-10" y="9258300"/>
            <a:ext cx="18288020" cy="1028700"/>
            <a:chOff x="0" y="0"/>
            <a:chExt cx="4816598" cy="270933"/>
          </a:xfrm>
        </p:grpSpPr>
        <p:sp>
          <p:nvSpPr>
            <p:cNvPr name="Freeform 4" id="4"/>
            <p:cNvSpPr/>
            <p:nvPr/>
          </p:nvSpPr>
          <p:spPr>
            <a:xfrm flipH="false" flipV="false" rot="0">
              <a:off x="0" y="0"/>
              <a:ext cx="4816598" cy="270933"/>
            </a:xfrm>
            <a:custGeom>
              <a:avLst/>
              <a:gdLst/>
              <a:ahLst/>
              <a:cxnLst/>
              <a:rect r="r" b="b" t="t" l="l"/>
              <a:pathLst>
                <a:path h="270933" w="4816598">
                  <a:moveTo>
                    <a:pt x="0" y="0"/>
                  </a:moveTo>
                  <a:lnTo>
                    <a:pt x="4816598" y="0"/>
                  </a:lnTo>
                  <a:lnTo>
                    <a:pt x="4816598" y="270933"/>
                  </a:lnTo>
                  <a:lnTo>
                    <a:pt x="0" y="270933"/>
                  </a:lnTo>
                  <a:close/>
                </a:path>
              </a:pathLst>
            </a:custGeom>
            <a:solidFill>
              <a:srgbClr val="FAF4EB"/>
            </a:solidFill>
          </p:spPr>
        </p:sp>
        <p:sp>
          <p:nvSpPr>
            <p:cNvPr name="TextBox 5" id="5"/>
            <p:cNvSpPr txBox="true"/>
            <p:nvPr/>
          </p:nvSpPr>
          <p:spPr>
            <a:xfrm>
              <a:off x="0" y="-38100"/>
              <a:ext cx="4816598" cy="309033"/>
            </a:xfrm>
            <a:prstGeom prst="rect">
              <a:avLst/>
            </a:prstGeom>
          </p:spPr>
          <p:txBody>
            <a:bodyPr anchor="ctr" rtlCol="false" tIns="50800" lIns="50800" bIns="50800" rIns="50800"/>
            <a:lstStyle/>
            <a:p>
              <a:pPr algn="ctr">
                <a:lnSpc>
                  <a:spcPts val="2659"/>
                </a:lnSpc>
                <a:spcBef>
                  <a:spcPct val="0"/>
                </a:spcBef>
              </a:pPr>
            </a:p>
          </p:txBody>
        </p:sp>
      </p:grpSp>
      <p:sp>
        <p:nvSpPr>
          <p:cNvPr name="AutoShape 6" id="6"/>
          <p:cNvSpPr/>
          <p:nvPr/>
        </p:nvSpPr>
        <p:spPr>
          <a:xfrm rot="-6324">
            <a:off x="8660148" y="2141582"/>
            <a:ext cx="5177352" cy="0"/>
          </a:xfrm>
          <a:prstGeom prst="line">
            <a:avLst/>
          </a:prstGeom>
          <a:ln cap="flat" w="9525">
            <a:solidFill>
              <a:srgbClr val="FFFFFF"/>
            </a:solidFill>
            <a:prstDash val="solid"/>
            <a:headEnd type="none" len="sm" w="sm"/>
            <a:tailEnd type="none" len="sm" w="sm"/>
          </a:ln>
        </p:spPr>
      </p:sp>
      <p:sp>
        <p:nvSpPr>
          <p:cNvPr name="AutoShape 7" id="7"/>
          <p:cNvSpPr/>
          <p:nvPr/>
        </p:nvSpPr>
        <p:spPr>
          <a:xfrm flipV="true">
            <a:off x="8660152" y="6278343"/>
            <a:ext cx="5177344" cy="9525"/>
          </a:xfrm>
          <a:prstGeom prst="line">
            <a:avLst/>
          </a:prstGeom>
          <a:ln cap="flat" w="9525">
            <a:solidFill>
              <a:srgbClr val="FFFFFF"/>
            </a:solidFill>
            <a:prstDash val="solid"/>
            <a:headEnd type="none" len="sm" w="sm"/>
            <a:tailEnd type="none" len="sm" w="sm"/>
          </a:ln>
        </p:spPr>
      </p:sp>
      <p:sp>
        <p:nvSpPr>
          <p:cNvPr name="Freeform 8" id="8"/>
          <p:cNvSpPr/>
          <p:nvPr/>
        </p:nvSpPr>
        <p:spPr>
          <a:xfrm flipH="false" flipV="false" rot="0">
            <a:off x="595775" y="1562354"/>
            <a:ext cx="4847568" cy="2726757"/>
          </a:xfrm>
          <a:custGeom>
            <a:avLst/>
            <a:gdLst/>
            <a:ahLst/>
            <a:cxnLst/>
            <a:rect r="r" b="b" t="t" l="l"/>
            <a:pathLst>
              <a:path h="2726757" w="4847568">
                <a:moveTo>
                  <a:pt x="0" y="0"/>
                </a:moveTo>
                <a:lnTo>
                  <a:pt x="4847568" y="0"/>
                </a:lnTo>
                <a:lnTo>
                  <a:pt x="4847568" y="2726757"/>
                </a:lnTo>
                <a:lnTo>
                  <a:pt x="0" y="2726757"/>
                </a:lnTo>
                <a:lnTo>
                  <a:pt x="0" y="0"/>
                </a:lnTo>
                <a:close/>
              </a:path>
            </a:pathLst>
          </a:custGeom>
          <a:blipFill>
            <a:blip r:embed="rId2"/>
            <a:stretch>
              <a:fillRect l="0" t="0" r="0" b="0"/>
            </a:stretch>
          </a:blipFill>
          <a:ln w="38100" cap="sq">
            <a:solidFill>
              <a:srgbClr val="FAF4EB"/>
            </a:solidFill>
            <a:prstDash val="solid"/>
            <a:miter/>
          </a:ln>
        </p:spPr>
      </p:sp>
      <p:sp>
        <p:nvSpPr>
          <p:cNvPr name="TextBox 9" id="9"/>
          <p:cNvSpPr txBox="true"/>
          <p:nvPr/>
        </p:nvSpPr>
        <p:spPr>
          <a:xfrm rot="0">
            <a:off x="595775" y="5254352"/>
            <a:ext cx="7250302" cy="3209925"/>
          </a:xfrm>
          <a:prstGeom prst="rect">
            <a:avLst/>
          </a:prstGeom>
        </p:spPr>
        <p:txBody>
          <a:bodyPr anchor="t" rtlCol="false" tIns="0" lIns="0" bIns="0" rIns="0">
            <a:spAutoFit/>
          </a:bodyPr>
          <a:lstStyle/>
          <a:p>
            <a:pPr algn="l">
              <a:lnSpc>
                <a:spcPts val="12240"/>
              </a:lnSpc>
            </a:pPr>
            <a:r>
              <a:rPr lang="en-US" sz="10200">
                <a:solidFill>
                  <a:srgbClr val="FAF4EB"/>
                </a:solidFill>
                <a:latin typeface="Boston Angel"/>
                <a:ea typeface="Boston Angel"/>
                <a:cs typeface="Boston Angel"/>
                <a:sym typeface="Boston Angel"/>
              </a:rPr>
              <a:t>Algorithm Explanation</a:t>
            </a:r>
          </a:p>
        </p:txBody>
      </p:sp>
      <p:sp>
        <p:nvSpPr>
          <p:cNvPr name="TextBox 10" id="10"/>
          <p:cNvSpPr txBox="true"/>
          <p:nvPr/>
        </p:nvSpPr>
        <p:spPr>
          <a:xfrm rot="0">
            <a:off x="8660152" y="2279694"/>
            <a:ext cx="8599148" cy="2596133"/>
          </a:xfrm>
          <a:prstGeom prst="rect">
            <a:avLst/>
          </a:prstGeom>
        </p:spPr>
        <p:txBody>
          <a:bodyPr anchor="t" rtlCol="false" tIns="0" lIns="0" bIns="0" rIns="0">
            <a:spAutoFit/>
          </a:bodyPr>
          <a:lstStyle/>
          <a:p>
            <a:pPr algn="l">
              <a:lnSpc>
                <a:spcPts val="3498"/>
              </a:lnSpc>
            </a:pPr>
            <a:r>
              <a:rPr lang="en-US" sz="2200">
                <a:solidFill>
                  <a:srgbClr val="FFFFFF"/>
                </a:solidFill>
                <a:latin typeface="Be Vietnam"/>
                <a:ea typeface="Be Vietnam"/>
                <a:cs typeface="Be Vietnam"/>
                <a:sym typeface="Be Vietnam"/>
              </a:rPr>
              <a:t>A Multilayer Perceptron (MLP) is a type of neural network with an </a:t>
            </a:r>
            <a:r>
              <a:rPr lang="en-US" b="true" sz="2200">
                <a:solidFill>
                  <a:srgbClr val="FFFFFF"/>
                </a:solidFill>
                <a:latin typeface="Be Vietnam Ultra-Bold"/>
                <a:ea typeface="Be Vietnam Ultra-Bold"/>
                <a:cs typeface="Be Vietnam Ultra-Bold"/>
                <a:sym typeface="Be Vietnam Ultra-Bold"/>
              </a:rPr>
              <a:t>input layer, one or more hidden layers, and an output layer.</a:t>
            </a:r>
            <a:r>
              <a:rPr lang="en-US" sz="2200">
                <a:solidFill>
                  <a:srgbClr val="FFFFFF"/>
                </a:solidFill>
                <a:latin typeface="Be Vietnam"/>
                <a:ea typeface="Be Vietnam"/>
                <a:cs typeface="Be Vietnam"/>
                <a:sym typeface="Be Vietnam"/>
              </a:rPr>
              <a:t> Neurons in these layers use activation functions to model complex patterns, adjusting their connections' weights through forward and backpropagation to minimize errors. MLPs are versatile for tasks like classification and regression.</a:t>
            </a:r>
          </a:p>
        </p:txBody>
      </p:sp>
      <p:sp>
        <p:nvSpPr>
          <p:cNvPr name="TextBox 11" id="11"/>
          <p:cNvSpPr txBox="true"/>
          <p:nvPr/>
        </p:nvSpPr>
        <p:spPr>
          <a:xfrm rot="0">
            <a:off x="8660152" y="6606955"/>
            <a:ext cx="8599148" cy="2160777"/>
          </a:xfrm>
          <a:prstGeom prst="rect">
            <a:avLst/>
          </a:prstGeom>
        </p:spPr>
        <p:txBody>
          <a:bodyPr anchor="t" rtlCol="false" tIns="0" lIns="0" bIns="0" rIns="0">
            <a:spAutoFit/>
          </a:bodyPr>
          <a:lstStyle/>
          <a:p>
            <a:pPr algn="l">
              <a:lnSpc>
                <a:spcPts val="3476"/>
              </a:lnSpc>
            </a:pPr>
            <a:r>
              <a:rPr lang="en-US" sz="2200">
                <a:solidFill>
                  <a:srgbClr val="FFFFFF"/>
                </a:solidFill>
                <a:latin typeface="Be Vietnam"/>
                <a:ea typeface="Be Vietnam"/>
                <a:cs typeface="Be Vietnam"/>
                <a:sym typeface="Be Vietnam"/>
              </a:rPr>
              <a:t>The Multilayer Perceptron (MLP) algorithm is ideal for digit datasets due to its ability to recognize complex patterns. MLP uses multiple layers of neurons to learn the different shapes and orientations of handwritten digits, making it highly effective for accurate digit classification.</a:t>
            </a:r>
          </a:p>
        </p:txBody>
      </p:sp>
      <p:sp>
        <p:nvSpPr>
          <p:cNvPr name="TextBox 12" id="12"/>
          <p:cNvSpPr txBox="true"/>
          <p:nvPr/>
        </p:nvSpPr>
        <p:spPr>
          <a:xfrm rot="0">
            <a:off x="8660152" y="1505204"/>
            <a:ext cx="5177344" cy="431799"/>
          </a:xfrm>
          <a:prstGeom prst="rect">
            <a:avLst/>
          </a:prstGeom>
        </p:spPr>
        <p:txBody>
          <a:bodyPr anchor="t" rtlCol="false" tIns="0" lIns="0" bIns="0" rIns="0">
            <a:spAutoFit/>
          </a:bodyPr>
          <a:lstStyle/>
          <a:p>
            <a:pPr algn="l">
              <a:lnSpc>
                <a:spcPts val="3500"/>
              </a:lnSpc>
            </a:pPr>
            <a:r>
              <a:rPr lang="en-US" b="true" sz="2500">
                <a:solidFill>
                  <a:srgbClr val="FFFFFF"/>
                </a:solidFill>
                <a:latin typeface="Be Vietnam Ultra-Bold"/>
                <a:ea typeface="Be Vietnam Ultra-Bold"/>
                <a:cs typeface="Be Vietnam Ultra-Bold"/>
                <a:sym typeface="Be Vietnam Ultra-Bold"/>
              </a:rPr>
              <a:t>THEORY OF MLP</a:t>
            </a:r>
          </a:p>
        </p:txBody>
      </p:sp>
      <p:sp>
        <p:nvSpPr>
          <p:cNvPr name="TextBox 13" id="13"/>
          <p:cNvSpPr txBox="true"/>
          <p:nvPr/>
        </p:nvSpPr>
        <p:spPr>
          <a:xfrm rot="0">
            <a:off x="8660152" y="5641966"/>
            <a:ext cx="5177344" cy="431799"/>
          </a:xfrm>
          <a:prstGeom prst="rect">
            <a:avLst/>
          </a:prstGeom>
        </p:spPr>
        <p:txBody>
          <a:bodyPr anchor="t" rtlCol="false" tIns="0" lIns="0" bIns="0" rIns="0">
            <a:spAutoFit/>
          </a:bodyPr>
          <a:lstStyle/>
          <a:p>
            <a:pPr algn="l">
              <a:lnSpc>
                <a:spcPts val="3500"/>
              </a:lnSpc>
            </a:pPr>
            <a:r>
              <a:rPr lang="en-US" sz="2500" b="true">
                <a:solidFill>
                  <a:srgbClr val="FFFFFF"/>
                </a:solidFill>
                <a:latin typeface="Be Vietnam Ultra-Bold"/>
                <a:ea typeface="Be Vietnam Ultra-Bold"/>
                <a:cs typeface="Be Vietnam Ultra-Bold"/>
                <a:sym typeface="Be Vietnam Ultra-Bold"/>
              </a:rPr>
              <a:t>Why use this algorithm?</a:t>
            </a:r>
          </a:p>
        </p:txBody>
      </p:sp>
      <p:sp>
        <p:nvSpPr>
          <p:cNvPr name="TextBox 14" id="14"/>
          <p:cNvSpPr txBox="true"/>
          <p:nvPr/>
        </p:nvSpPr>
        <p:spPr>
          <a:xfrm rot="0">
            <a:off x="1028700" y="9600248"/>
            <a:ext cx="4689230" cy="306704"/>
          </a:xfrm>
          <a:prstGeom prst="rect">
            <a:avLst/>
          </a:prstGeom>
        </p:spPr>
        <p:txBody>
          <a:bodyPr anchor="t" rtlCol="false" tIns="0" lIns="0" bIns="0" rIns="0">
            <a:spAutoFit/>
          </a:bodyPr>
          <a:lstStyle/>
          <a:p>
            <a:pPr algn="l">
              <a:lnSpc>
                <a:spcPts val="2520"/>
              </a:lnSpc>
            </a:pPr>
            <a:r>
              <a:rPr lang="en-US" sz="1800">
                <a:solidFill>
                  <a:srgbClr val="2D3E70"/>
                </a:solidFill>
                <a:latin typeface="Be Vietnam"/>
                <a:ea typeface="Be Vietnam"/>
                <a:cs typeface="Be Vietnam"/>
                <a:sym typeface="Be Vietnam"/>
              </a:rPr>
              <a:t>Dibimbing.id</a:t>
            </a:r>
          </a:p>
        </p:txBody>
      </p:sp>
      <p:sp>
        <p:nvSpPr>
          <p:cNvPr name="TextBox 15" id="15"/>
          <p:cNvSpPr txBox="true"/>
          <p:nvPr/>
        </p:nvSpPr>
        <p:spPr>
          <a:xfrm rot="0">
            <a:off x="12570070" y="9600248"/>
            <a:ext cx="4689230" cy="306704"/>
          </a:xfrm>
          <a:prstGeom prst="rect">
            <a:avLst/>
          </a:prstGeom>
        </p:spPr>
        <p:txBody>
          <a:bodyPr anchor="t" rtlCol="false" tIns="0" lIns="0" bIns="0" rIns="0">
            <a:spAutoFit/>
          </a:bodyPr>
          <a:lstStyle/>
          <a:p>
            <a:pPr algn="r">
              <a:lnSpc>
                <a:spcPts val="2520"/>
              </a:lnSpc>
            </a:pPr>
            <a:r>
              <a:rPr lang="en-US" sz="1800">
                <a:solidFill>
                  <a:srgbClr val="2D3E70"/>
                </a:solidFill>
                <a:latin typeface="Be Vietnam"/>
                <a:ea typeface="Be Vietnam"/>
                <a:cs typeface="Be Vietnam"/>
                <a:sym typeface="Be Vietnam"/>
              </a:rPr>
              <a:t>Page 4</a:t>
            </a:r>
          </a:p>
        </p:txBody>
      </p:sp>
      <p:sp>
        <p:nvSpPr>
          <p:cNvPr name="TextBox 16" id="16"/>
          <p:cNvSpPr txBox="true"/>
          <p:nvPr/>
        </p:nvSpPr>
        <p:spPr>
          <a:xfrm rot="0">
            <a:off x="12570070" y="426146"/>
            <a:ext cx="4689230" cy="306704"/>
          </a:xfrm>
          <a:prstGeom prst="rect">
            <a:avLst/>
          </a:prstGeom>
        </p:spPr>
        <p:txBody>
          <a:bodyPr anchor="t" rtlCol="false" tIns="0" lIns="0" bIns="0" rIns="0">
            <a:spAutoFit/>
          </a:bodyPr>
          <a:lstStyle/>
          <a:p>
            <a:pPr algn="r">
              <a:lnSpc>
                <a:spcPts val="2520"/>
              </a:lnSpc>
            </a:pPr>
            <a:r>
              <a:rPr lang="en-US" sz="1800">
                <a:solidFill>
                  <a:srgbClr val="FFFFFF"/>
                </a:solidFill>
                <a:latin typeface="Be Vietnam"/>
                <a:ea typeface="Be Vietnam"/>
                <a:cs typeface="Be Vietnam"/>
                <a:sym typeface="Be Vietnam"/>
              </a:rPr>
              <a:t>February 27th, 2025</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AF4EB"/>
        </a:solidFill>
      </p:bgPr>
    </p:bg>
    <p:spTree>
      <p:nvGrpSpPr>
        <p:cNvPr id="1" name=""/>
        <p:cNvGrpSpPr/>
        <p:nvPr/>
      </p:nvGrpSpPr>
      <p:grpSpPr>
        <a:xfrm>
          <a:off x="0" y="0"/>
          <a:ext cx="0" cy="0"/>
          <a:chOff x="0" y="0"/>
          <a:chExt cx="0" cy="0"/>
        </a:xfrm>
      </p:grpSpPr>
      <p:sp>
        <p:nvSpPr>
          <p:cNvPr name="AutoShape 2" id="2"/>
          <p:cNvSpPr/>
          <p:nvPr/>
        </p:nvSpPr>
        <p:spPr>
          <a:xfrm rot="-3580">
            <a:off x="-5" y="1033462"/>
            <a:ext cx="18288010" cy="0"/>
          </a:xfrm>
          <a:prstGeom prst="line">
            <a:avLst/>
          </a:prstGeom>
          <a:ln cap="flat" w="9525">
            <a:solidFill>
              <a:srgbClr val="46558A"/>
            </a:solidFill>
            <a:prstDash val="solid"/>
            <a:headEnd type="none" len="sm" w="sm"/>
            <a:tailEnd type="none" len="sm" w="sm"/>
          </a:ln>
        </p:spPr>
      </p:sp>
      <p:grpSp>
        <p:nvGrpSpPr>
          <p:cNvPr name="Group 3" id="3"/>
          <p:cNvGrpSpPr/>
          <p:nvPr/>
        </p:nvGrpSpPr>
        <p:grpSpPr>
          <a:xfrm rot="0">
            <a:off x="-10" y="9258300"/>
            <a:ext cx="18288020" cy="1028700"/>
            <a:chOff x="0" y="0"/>
            <a:chExt cx="4816598" cy="270933"/>
          </a:xfrm>
        </p:grpSpPr>
        <p:sp>
          <p:nvSpPr>
            <p:cNvPr name="Freeform 4" id="4"/>
            <p:cNvSpPr/>
            <p:nvPr/>
          </p:nvSpPr>
          <p:spPr>
            <a:xfrm flipH="false" flipV="false" rot="0">
              <a:off x="0" y="0"/>
              <a:ext cx="4816598" cy="270933"/>
            </a:xfrm>
            <a:custGeom>
              <a:avLst/>
              <a:gdLst/>
              <a:ahLst/>
              <a:cxnLst/>
              <a:rect r="r" b="b" t="t" l="l"/>
              <a:pathLst>
                <a:path h="270933" w="4816598">
                  <a:moveTo>
                    <a:pt x="0" y="0"/>
                  </a:moveTo>
                  <a:lnTo>
                    <a:pt x="4816598" y="0"/>
                  </a:lnTo>
                  <a:lnTo>
                    <a:pt x="4816598" y="270933"/>
                  </a:lnTo>
                  <a:lnTo>
                    <a:pt x="0" y="270933"/>
                  </a:lnTo>
                  <a:close/>
                </a:path>
              </a:pathLst>
            </a:custGeom>
            <a:solidFill>
              <a:srgbClr val="46558A"/>
            </a:solidFill>
          </p:spPr>
        </p:sp>
        <p:sp>
          <p:nvSpPr>
            <p:cNvPr name="TextBox 5" id="5"/>
            <p:cNvSpPr txBox="true"/>
            <p:nvPr/>
          </p:nvSpPr>
          <p:spPr>
            <a:xfrm>
              <a:off x="0" y="-28575"/>
              <a:ext cx="4816598" cy="299508"/>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4835747" y="3200400"/>
            <a:ext cx="8616507" cy="3771900"/>
          </a:xfrm>
          <a:prstGeom prst="rect">
            <a:avLst/>
          </a:prstGeom>
        </p:spPr>
        <p:txBody>
          <a:bodyPr anchor="t" rtlCol="false" tIns="0" lIns="0" bIns="0" rIns="0">
            <a:spAutoFit/>
          </a:bodyPr>
          <a:lstStyle/>
          <a:p>
            <a:pPr algn="ctr">
              <a:lnSpc>
                <a:spcPts val="14400"/>
              </a:lnSpc>
            </a:pPr>
            <a:r>
              <a:rPr lang="en-US" sz="12000">
                <a:solidFill>
                  <a:srgbClr val="2D3E70"/>
                </a:solidFill>
                <a:latin typeface="Boston Angel"/>
                <a:ea typeface="Boston Angel"/>
                <a:cs typeface="Boston Angel"/>
                <a:sym typeface="Boston Angel"/>
              </a:rPr>
              <a:t>Hands On Session!</a:t>
            </a:r>
          </a:p>
        </p:txBody>
      </p:sp>
      <p:sp>
        <p:nvSpPr>
          <p:cNvPr name="TextBox 7" id="7"/>
          <p:cNvSpPr txBox="true"/>
          <p:nvPr/>
        </p:nvSpPr>
        <p:spPr>
          <a:xfrm rot="0">
            <a:off x="1028700" y="9600248"/>
            <a:ext cx="4689230" cy="306704"/>
          </a:xfrm>
          <a:prstGeom prst="rect">
            <a:avLst/>
          </a:prstGeom>
        </p:spPr>
        <p:txBody>
          <a:bodyPr anchor="t" rtlCol="false" tIns="0" lIns="0" bIns="0" rIns="0">
            <a:spAutoFit/>
          </a:bodyPr>
          <a:lstStyle/>
          <a:p>
            <a:pPr algn="l">
              <a:lnSpc>
                <a:spcPts val="2520"/>
              </a:lnSpc>
            </a:pPr>
            <a:r>
              <a:rPr lang="en-US" sz="1800">
                <a:solidFill>
                  <a:srgbClr val="FFFFFF"/>
                </a:solidFill>
                <a:latin typeface="Be Vietnam"/>
                <a:ea typeface="Be Vietnam"/>
                <a:cs typeface="Be Vietnam"/>
                <a:sym typeface="Be Vietnam"/>
              </a:rPr>
              <a:t>Dibimbing.id</a:t>
            </a:r>
          </a:p>
        </p:txBody>
      </p:sp>
      <p:sp>
        <p:nvSpPr>
          <p:cNvPr name="TextBox 8" id="8"/>
          <p:cNvSpPr txBox="true"/>
          <p:nvPr/>
        </p:nvSpPr>
        <p:spPr>
          <a:xfrm rot="0">
            <a:off x="12570070" y="9600248"/>
            <a:ext cx="4689230" cy="306704"/>
          </a:xfrm>
          <a:prstGeom prst="rect">
            <a:avLst/>
          </a:prstGeom>
        </p:spPr>
        <p:txBody>
          <a:bodyPr anchor="t" rtlCol="false" tIns="0" lIns="0" bIns="0" rIns="0">
            <a:spAutoFit/>
          </a:bodyPr>
          <a:lstStyle/>
          <a:p>
            <a:pPr algn="r">
              <a:lnSpc>
                <a:spcPts val="2520"/>
              </a:lnSpc>
            </a:pPr>
            <a:r>
              <a:rPr lang="en-US" sz="1800">
                <a:solidFill>
                  <a:srgbClr val="FFFFFF"/>
                </a:solidFill>
                <a:latin typeface="Be Vietnam"/>
                <a:ea typeface="Be Vietnam"/>
                <a:cs typeface="Be Vietnam"/>
                <a:sym typeface="Be Vietnam"/>
              </a:rPr>
              <a:t>Page 5</a:t>
            </a:r>
          </a:p>
        </p:txBody>
      </p:sp>
      <p:sp>
        <p:nvSpPr>
          <p:cNvPr name="TextBox 9" id="9"/>
          <p:cNvSpPr txBox="true"/>
          <p:nvPr/>
        </p:nvSpPr>
        <p:spPr>
          <a:xfrm rot="0">
            <a:off x="12570070" y="426146"/>
            <a:ext cx="4689230" cy="306704"/>
          </a:xfrm>
          <a:prstGeom prst="rect">
            <a:avLst/>
          </a:prstGeom>
        </p:spPr>
        <p:txBody>
          <a:bodyPr anchor="t" rtlCol="false" tIns="0" lIns="0" bIns="0" rIns="0">
            <a:spAutoFit/>
          </a:bodyPr>
          <a:lstStyle/>
          <a:p>
            <a:pPr algn="r">
              <a:lnSpc>
                <a:spcPts val="2520"/>
              </a:lnSpc>
            </a:pPr>
            <a:r>
              <a:rPr lang="en-US" sz="1800">
                <a:solidFill>
                  <a:srgbClr val="2D3E70"/>
                </a:solidFill>
                <a:latin typeface="Be Vietnam"/>
                <a:ea typeface="Be Vietnam"/>
                <a:cs typeface="Be Vietnam"/>
                <a:sym typeface="Be Vietnam"/>
              </a:rPr>
              <a:t>February 27th, 2025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D3E70"/>
        </a:solidFill>
      </p:bgPr>
    </p:bg>
    <p:spTree>
      <p:nvGrpSpPr>
        <p:cNvPr id="1" name=""/>
        <p:cNvGrpSpPr/>
        <p:nvPr/>
      </p:nvGrpSpPr>
      <p:grpSpPr>
        <a:xfrm>
          <a:off x="0" y="0"/>
          <a:ext cx="0" cy="0"/>
          <a:chOff x="0" y="0"/>
          <a:chExt cx="0" cy="0"/>
        </a:xfrm>
      </p:grpSpPr>
      <p:sp>
        <p:nvSpPr>
          <p:cNvPr name="AutoShape 2" id="2"/>
          <p:cNvSpPr/>
          <p:nvPr/>
        </p:nvSpPr>
        <p:spPr>
          <a:xfrm rot="-3580">
            <a:off x="-5" y="1033462"/>
            <a:ext cx="18288010" cy="0"/>
          </a:xfrm>
          <a:prstGeom prst="line">
            <a:avLst/>
          </a:prstGeom>
          <a:ln cap="flat" w="9525">
            <a:solidFill>
              <a:srgbClr val="FAF4EB"/>
            </a:solidFill>
            <a:prstDash val="solid"/>
            <a:headEnd type="none" len="sm" w="sm"/>
            <a:tailEnd type="none" len="sm" w="sm"/>
          </a:ln>
        </p:spPr>
      </p:sp>
      <p:grpSp>
        <p:nvGrpSpPr>
          <p:cNvPr name="Group 3" id="3"/>
          <p:cNvGrpSpPr/>
          <p:nvPr/>
        </p:nvGrpSpPr>
        <p:grpSpPr>
          <a:xfrm rot="0">
            <a:off x="-10" y="9258300"/>
            <a:ext cx="18288020" cy="1028700"/>
            <a:chOff x="0" y="0"/>
            <a:chExt cx="4816598" cy="270933"/>
          </a:xfrm>
        </p:grpSpPr>
        <p:sp>
          <p:nvSpPr>
            <p:cNvPr name="Freeform 4" id="4"/>
            <p:cNvSpPr/>
            <p:nvPr/>
          </p:nvSpPr>
          <p:spPr>
            <a:xfrm flipH="false" flipV="false" rot="0">
              <a:off x="0" y="0"/>
              <a:ext cx="4816598" cy="270933"/>
            </a:xfrm>
            <a:custGeom>
              <a:avLst/>
              <a:gdLst/>
              <a:ahLst/>
              <a:cxnLst/>
              <a:rect r="r" b="b" t="t" l="l"/>
              <a:pathLst>
                <a:path h="270933" w="4816598">
                  <a:moveTo>
                    <a:pt x="0" y="0"/>
                  </a:moveTo>
                  <a:lnTo>
                    <a:pt x="4816598" y="0"/>
                  </a:lnTo>
                  <a:lnTo>
                    <a:pt x="4816598" y="270933"/>
                  </a:lnTo>
                  <a:lnTo>
                    <a:pt x="0" y="270933"/>
                  </a:lnTo>
                  <a:close/>
                </a:path>
              </a:pathLst>
            </a:custGeom>
            <a:solidFill>
              <a:srgbClr val="FAF4EB"/>
            </a:solidFill>
          </p:spPr>
        </p:sp>
        <p:sp>
          <p:nvSpPr>
            <p:cNvPr name="TextBox 5" id="5"/>
            <p:cNvSpPr txBox="true"/>
            <p:nvPr/>
          </p:nvSpPr>
          <p:spPr>
            <a:xfrm>
              <a:off x="0" y="-38100"/>
              <a:ext cx="4816598" cy="309033"/>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567201" y="1290637"/>
            <a:ext cx="8072599" cy="4945262"/>
          </a:xfrm>
          <a:custGeom>
            <a:avLst/>
            <a:gdLst/>
            <a:ahLst/>
            <a:cxnLst/>
            <a:rect r="r" b="b" t="t" l="l"/>
            <a:pathLst>
              <a:path h="4945262" w="8072599">
                <a:moveTo>
                  <a:pt x="0" y="0"/>
                </a:moveTo>
                <a:lnTo>
                  <a:pt x="8072600" y="0"/>
                </a:lnTo>
                <a:lnTo>
                  <a:pt x="8072600" y="4945262"/>
                </a:lnTo>
                <a:lnTo>
                  <a:pt x="0" y="4945262"/>
                </a:lnTo>
                <a:lnTo>
                  <a:pt x="0" y="0"/>
                </a:lnTo>
                <a:close/>
              </a:path>
            </a:pathLst>
          </a:custGeom>
          <a:blipFill>
            <a:blip r:embed="rId2"/>
            <a:stretch>
              <a:fillRect l="0" t="0" r="0" b="0"/>
            </a:stretch>
          </a:blipFill>
        </p:spPr>
      </p:sp>
      <p:sp>
        <p:nvSpPr>
          <p:cNvPr name="Freeform 7" id="7"/>
          <p:cNvSpPr/>
          <p:nvPr/>
        </p:nvSpPr>
        <p:spPr>
          <a:xfrm flipH="false" flipV="false" rot="0">
            <a:off x="5958041" y="5711681"/>
            <a:ext cx="11301259" cy="3234985"/>
          </a:xfrm>
          <a:custGeom>
            <a:avLst/>
            <a:gdLst/>
            <a:ahLst/>
            <a:cxnLst/>
            <a:rect r="r" b="b" t="t" l="l"/>
            <a:pathLst>
              <a:path h="3234985" w="11301259">
                <a:moveTo>
                  <a:pt x="0" y="0"/>
                </a:moveTo>
                <a:lnTo>
                  <a:pt x="11301259" y="0"/>
                </a:lnTo>
                <a:lnTo>
                  <a:pt x="11301259" y="3234986"/>
                </a:lnTo>
                <a:lnTo>
                  <a:pt x="0" y="3234986"/>
                </a:lnTo>
                <a:lnTo>
                  <a:pt x="0" y="0"/>
                </a:lnTo>
                <a:close/>
              </a:path>
            </a:pathLst>
          </a:custGeom>
          <a:blipFill>
            <a:blip r:embed="rId3"/>
            <a:stretch>
              <a:fillRect l="0" t="0" r="0" b="0"/>
            </a:stretch>
          </a:blipFill>
        </p:spPr>
      </p:sp>
      <p:sp>
        <p:nvSpPr>
          <p:cNvPr name="TextBox 8" id="8"/>
          <p:cNvSpPr txBox="true"/>
          <p:nvPr/>
        </p:nvSpPr>
        <p:spPr>
          <a:xfrm rot="0">
            <a:off x="7675145" y="290513"/>
            <a:ext cx="2937710" cy="495300"/>
          </a:xfrm>
          <a:prstGeom prst="rect">
            <a:avLst/>
          </a:prstGeom>
        </p:spPr>
        <p:txBody>
          <a:bodyPr anchor="t" rtlCol="false" tIns="0" lIns="0" bIns="0" rIns="0">
            <a:spAutoFit/>
          </a:bodyPr>
          <a:lstStyle/>
          <a:p>
            <a:pPr algn="ctr">
              <a:lnSpc>
                <a:spcPts val="3719"/>
              </a:lnSpc>
            </a:pPr>
            <a:r>
              <a:rPr lang="en-US" sz="3099">
                <a:solidFill>
                  <a:srgbClr val="FAF4EB"/>
                </a:solidFill>
                <a:latin typeface="Boston Angel"/>
                <a:ea typeface="Boston Angel"/>
                <a:cs typeface="Boston Angel"/>
                <a:sym typeface="Boston Angel"/>
              </a:rPr>
              <a:t>Preprocessing Data</a:t>
            </a:r>
          </a:p>
        </p:txBody>
      </p:sp>
      <p:sp>
        <p:nvSpPr>
          <p:cNvPr name="TextBox 9" id="9"/>
          <p:cNvSpPr txBox="true"/>
          <p:nvPr/>
        </p:nvSpPr>
        <p:spPr>
          <a:xfrm rot="0">
            <a:off x="11195795" y="2762400"/>
            <a:ext cx="4950206" cy="843533"/>
          </a:xfrm>
          <a:prstGeom prst="rect">
            <a:avLst/>
          </a:prstGeom>
        </p:spPr>
        <p:txBody>
          <a:bodyPr anchor="t" rtlCol="false" tIns="0" lIns="0" bIns="0" rIns="0">
            <a:spAutoFit/>
          </a:bodyPr>
          <a:lstStyle/>
          <a:p>
            <a:pPr algn="l">
              <a:lnSpc>
                <a:spcPts val="3498"/>
              </a:lnSpc>
            </a:pPr>
            <a:r>
              <a:rPr lang="en-US" sz="2200">
                <a:solidFill>
                  <a:srgbClr val="FFFFFF"/>
                </a:solidFill>
                <a:latin typeface="Be Vietnam"/>
                <a:ea typeface="Be Vietnam"/>
                <a:cs typeface="Be Vietnam"/>
                <a:sym typeface="Be Vietnam"/>
              </a:rPr>
              <a:t>identify and view the content structure of the digits dataset</a:t>
            </a:r>
          </a:p>
        </p:txBody>
      </p:sp>
      <p:sp>
        <p:nvSpPr>
          <p:cNvPr name="TextBox 10" id="10"/>
          <p:cNvSpPr txBox="true"/>
          <p:nvPr/>
        </p:nvSpPr>
        <p:spPr>
          <a:xfrm rot="0">
            <a:off x="1028700" y="9600248"/>
            <a:ext cx="4689230" cy="306704"/>
          </a:xfrm>
          <a:prstGeom prst="rect">
            <a:avLst/>
          </a:prstGeom>
        </p:spPr>
        <p:txBody>
          <a:bodyPr anchor="t" rtlCol="false" tIns="0" lIns="0" bIns="0" rIns="0">
            <a:spAutoFit/>
          </a:bodyPr>
          <a:lstStyle/>
          <a:p>
            <a:pPr algn="l">
              <a:lnSpc>
                <a:spcPts val="2520"/>
              </a:lnSpc>
            </a:pPr>
            <a:r>
              <a:rPr lang="en-US" sz="1800">
                <a:solidFill>
                  <a:srgbClr val="2D3E70"/>
                </a:solidFill>
                <a:latin typeface="Be Vietnam"/>
                <a:ea typeface="Be Vietnam"/>
                <a:cs typeface="Be Vietnam"/>
                <a:sym typeface="Be Vietnam"/>
              </a:rPr>
              <a:t>Dibimbing.id</a:t>
            </a:r>
          </a:p>
        </p:txBody>
      </p:sp>
      <p:sp>
        <p:nvSpPr>
          <p:cNvPr name="TextBox 11" id="11"/>
          <p:cNvSpPr txBox="true"/>
          <p:nvPr/>
        </p:nvSpPr>
        <p:spPr>
          <a:xfrm rot="0">
            <a:off x="12570070" y="9600248"/>
            <a:ext cx="4689230" cy="306704"/>
          </a:xfrm>
          <a:prstGeom prst="rect">
            <a:avLst/>
          </a:prstGeom>
        </p:spPr>
        <p:txBody>
          <a:bodyPr anchor="t" rtlCol="false" tIns="0" lIns="0" bIns="0" rIns="0">
            <a:spAutoFit/>
          </a:bodyPr>
          <a:lstStyle/>
          <a:p>
            <a:pPr algn="r">
              <a:lnSpc>
                <a:spcPts val="2520"/>
              </a:lnSpc>
            </a:pPr>
            <a:r>
              <a:rPr lang="en-US" sz="1800">
                <a:solidFill>
                  <a:srgbClr val="2D3E70"/>
                </a:solidFill>
                <a:latin typeface="Be Vietnam"/>
                <a:ea typeface="Be Vietnam"/>
                <a:cs typeface="Be Vietnam"/>
                <a:sym typeface="Be Vietnam"/>
              </a:rPr>
              <a:t>Page 6</a:t>
            </a:r>
          </a:p>
        </p:txBody>
      </p:sp>
      <p:sp>
        <p:nvSpPr>
          <p:cNvPr name="TextBox 12" id="12"/>
          <p:cNvSpPr txBox="true"/>
          <p:nvPr/>
        </p:nvSpPr>
        <p:spPr>
          <a:xfrm rot="0">
            <a:off x="12570070" y="426146"/>
            <a:ext cx="4689230" cy="306704"/>
          </a:xfrm>
          <a:prstGeom prst="rect">
            <a:avLst/>
          </a:prstGeom>
        </p:spPr>
        <p:txBody>
          <a:bodyPr anchor="t" rtlCol="false" tIns="0" lIns="0" bIns="0" rIns="0">
            <a:spAutoFit/>
          </a:bodyPr>
          <a:lstStyle/>
          <a:p>
            <a:pPr algn="r">
              <a:lnSpc>
                <a:spcPts val="2520"/>
              </a:lnSpc>
            </a:pPr>
            <a:r>
              <a:rPr lang="en-US" sz="1800">
                <a:solidFill>
                  <a:srgbClr val="FFFFFF"/>
                </a:solidFill>
                <a:latin typeface="Be Vietnam"/>
                <a:ea typeface="Be Vietnam"/>
                <a:cs typeface="Be Vietnam"/>
                <a:sym typeface="Be Vietnam"/>
              </a:rPr>
              <a:t>February 27th, 2025</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AF4EB"/>
        </a:solidFill>
      </p:bgPr>
    </p:bg>
    <p:spTree>
      <p:nvGrpSpPr>
        <p:cNvPr id="1" name=""/>
        <p:cNvGrpSpPr/>
        <p:nvPr/>
      </p:nvGrpSpPr>
      <p:grpSpPr>
        <a:xfrm>
          <a:off x="0" y="0"/>
          <a:ext cx="0" cy="0"/>
          <a:chOff x="0" y="0"/>
          <a:chExt cx="0" cy="0"/>
        </a:xfrm>
      </p:grpSpPr>
      <p:sp>
        <p:nvSpPr>
          <p:cNvPr name="AutoShape 2" id="2"/>
          <p:cNvSpPr/>
          <p:nvPr/>
        </p:nvSpPr>
        <p:spPr>
          <a:xfrm rot="-3580">
            <a:off x="-5" y="1033462"/>
            <a:ext cx="18288010" cy="0"/>
          </a:xfrm>
          <a:prstGeom prst="line">
            <a:avLst/>
          </a:prstGeom>
          <a:ln cap="flat" w="9525">
            <a:solidFill>
              <a:srgbClr val="2D3E70"/>
            </a:solidFill>
            <a:prstDash val="solid"/>
            <a:headEnd type="none" len="sm" w="sm"/>
            <a:tailEnd type="none" len="sm" w="sm"/>
          </a:ln>
        </p:spPr>
      </p:sp>
      <p:grpSp>
        <p:nvGrpSpPr>
          <p:cNvPr name="Group 3" id="3"/>
          <p:cNvGrpSpPr/>
          <p:nvPr/>
        </p:nvGrpSpPr>
        <p:grpSpPr>
          <a:xfrm rot="0">
            <a:off x="-10" y="9258300"/>
            <a:ext cx="18288020" cy="1028700"/>
            <a:chOff x="0" y="0"/>
            <a:chExt cx="4816598" cy="270933"/>
          </a:xfrm>
        </p:grpSpPr>
        <p:sp>
          <p:nvSpPr>
            <p:cNvPr name="Freeform 4" id="4"/>
            <p:cNvSpPr/>
            <p:nvPr/>
          </p:nvSpPr>
          <p:spPr>
            <a:xfrm flipH="false" flipV="false" rot="0">
              <a:off x="0" y="0"/>
              <a:ext cx="4816598" cy="270933"/>
            </a:xfrm>
            <a:custGeom>
              <a:avLst/>
              <a:gdLst/>
              <a:ahLst/>
              <a:cxnLst/>
              <a:rect r="r" b="b" t="t" l="l"/>
              <a:pathLst>
                <a:path h="270933" w="4816598">
                  <a:moveTo>
                    <a:pt x="0" y="0"/>
                  </a:moveTo>
                  <a:lnTo>
                    <a:pt x="4816598" y="0"/>
                  </a:lnTo>
                  <a:lnTo>
                    <a:pt x="4816598" y="270933"/>
                  </a:lnTo>
                  <a:lnTo>
                    <a:pt x="0" y="270933"/>
                  </a:lnTo>
                  <a:close/>
                </a:path>
              </a:pathLst>
            </a:custGeom>
            <a:solidFill>
              <a:srgbClr val="2D3E70"/>
            </a:solidFill>
          </p:spPr>
        </p:sp>
        <p:sp>
          <p:nvSpPr>
            <p:cNvPr name="TextBox 5" id="5"/>
            <p:cNvSpPr txBox="true"/>
            <p:nvPr/>
          </p:nvSpPr>
          <p:spPr>
            <a:xfrm>
              <a:off x="0" y="-28575"/>
              <a:ext cx="4816598" cy="299508"/>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430851" y="1992483"/>
            <a:ext cx="3183181" cy="6006185"/>
          </a:xfrm>
          <a:custGeom>
            <a:avLst/>
            <a:gdLst/>
            <a:ahLst/>
            <a:cxnLst/>
            <a:rect r="r" b="b" t="t" l="l"/>
            <a:pathLst>
              <a:path h="6006185" w="3183181">
                <a:moveTo>
                  <a:pt x="0" y="0"/>
                </a:moveTo>
                <a:lnTo>
                  <a:pt x="3183181" y="0"/>
                </a:lnTo>
                <a:lnTo>
                  <a:pt x="3183181" y="6006185"/>
                </a:lnTo>
                <a:lnTo>
                  <a:pt x="0" y="6006185"/>
                </a:lnTo>
                <a:lnTo>
                  <a:pt x="0" y="0"/>
                </a:lnTo>
                <a:close/>
              </a:path>
            </a:pathLst>
          </a:custGeom>
          <a:blipFill>
            <a:blip r:embed="rId2"/>
            <a:stretch>
              <a:fillRect l="0" t="0" r="0" b="0"/>
            </a:stretch>
          </a:blipFill>
        </p:spPr>
      </p:sp>
      <p:sp>
        <p:nvSpPr>
          <p:cNvPr name="Freeform 7" id="7"/>
          <p:cNvSpPr/>
          <p:nvPr/>
        </p:nvSpPr>
        <p:spPr>
          <a:xfrm flipH="false" flipV="false" rot="0">
            <a:off x="4169929" y="4118488"/>
            <a:ext cx="13611818" cy="3880180"/>
          </a:xfrm>
          <a:custGeom>
            <a:avLst/>
            <a:gdLst/>
            <a:ahLst/>
            <a:cxnLst/>
            <a:rect r="r" b="b" t="t" l="l"/>
            <a:pathLst>
              <a:path h="3880180" w="13611818">
                <a:moveTo>
                  <a:pt x="0" y="0"/>
                </a:moveTo>
                <a:lnTo>
                  <a:pt x="13611818" y="0"/>
                </a:lnTo>
                <a:lnTo>
                  <a:pt x="13611818" y="3880180"/>
                </a:lnTo>
                <a:lnTo>
                  <a:pt x="0" y="3880180"/>
                </a:lnTo>
                <a:lnTo>
                  <a:pt x="0" y="0"/>
                </a:lnTo>
                <a:close/>
              </a:path>
            </a:pathLst>
          </a:custGeom>
          <a:blipFill>
            <a:blip r:embed="rId3"/>
            <a:stretch>
              <a:fillRect l="0" t="-18834" r="0" b="0"/>
            </a:stretch>
          </a:blipFill>
        </p:spPr>
      </p:sp>
      <p:sp>
        <p:nvSpPr>
          <p:cNvPr name="Freeform 8" id="8"/>
          <p:cNvSpPr/>
          <p:nvPr/>
        </p:nvSpPr>
        <p:spPr>
          <a:xfrm flipH="false" flipV="false" rot="0">
            <a:off x="4169929" y="1992483"/>
            <a:ext cx="7436094" cy="1775784"/>
          </a:xfrm>
          <a:custGeom>
            <a:avLst/>
            <a:gdLst/>
            <a:ahLst/>
            <a:cxnLst/>
            <a:rect r="r" b="b" t="t" l="l"/>
            <a:pathLst>
              <a:path h="1775784" w="7436094">
                <a:moveTo>
                  <a:pt x="0" y="0"/>
                </a:moveTo>
                <a:lnTo>
                  <a:pt x="7436094" y="0"/>
                </a:lnTo>
                <a:lnTo>
                  <a:pt x="7436094" y="1775783"/>
                </a:lnTo>
                <a:lnTo>
                  <a:pt x="0" y="1775783"/>
                </a:lnTo>
                <a:lnTo>
                  <a:pt x="0" y="0"/>
                </a:lnTo>
                <a:close/>
              </a:path>
            </a:pathLst>
          </a:custGeom>
          <a:blipFill>
            <a:blip r:embed="rId4"/>
            <a:stretch>
              <a:fillRect l="0" t="0" r="0" b="0"/>
            </a:stretch>
          </a:blipFill>
        </p:spPr>
      </p:sp>
      <p:sp>
        <p:nvSpPr>
          <p:cNvPr name="TextBox 9" id="9"/>
          <p:cNvSpPr txBox="true"/>
          <p:nvPr/>
        </p:nvSpPr>
        <p:spPr>
          <a:xfrm rot="0">
            <a:off x="7675145" y="290513"/>
            <a:ext cx="2937710" cy="495300"/>
          </a:xfrm>
          <a:prstGeom prst="rect">
            <a:avLst/>
          </a:prstGeom>
        </p:spPr>
        <p:txBody>
          <a:bodyPr anchor="t" rtlCol="false" tIns="0" lIns="0" bIns="0" rIns="0">
            <a:spAutoFit/>
          </a:bodyPr>
          <a:lstStyle/>
          <a:p>
            <a:pPr algn="ctr">
              <a:lnSpc>
                <a:spcPts val="3719"/>
              </a:lnSpc>
            </a:pPr>
            <a:r>
              <a:rPr lang="en-US" sz="3099">
                <a:solidFill>
                  <a:srgbClr val="2D3E70"/>
                </a:solidFill>
                <a:latin typeface="Boston Angel"/>
                <a:ea typeface="Boston Angel"/>
                <a:cs typeface="Boston Angel"/>
                <a:sym typeface="Boston Angel"/>
              </a:rPr>
              <a:t>Preprocessing Data</a:t>
            </a:r>
          </a:p>
        </p:txBody>
      </p:sp>
      <p:sp>
        <p:nvSpPr>
          <p:cNvPr name="TextBox 10" id="10"/>
          <p:cNvSpPr txBox="true"/>
          <p:nvPr/>
        </p:nvSpPr>
        <p:spPr>
          <a:xfrm rot="0">
            <a:off x="11935940" y="1916283"/>
            <a:ext cx="5323360" cy="1281683"/>
          </a:xfrm>
          <a:prstGeom prst="rect">
            <a:avLst/>
          </a:prstGeom>
        </p:spPr>
        <p:txBody>
          <a:bodyPr anchor="t" rtlCol="false" tIns="0" lIns="0" bIns="0" rIns="0">
            <a:spAutoFit/>
          </a:bodyPr>
          <a:lstStyle/>
          <a:p>
            <a:pPr algn="l">
              <a:lnSpc>
                <a:spcPts val="3498"/>
              </a:lnSpc>
            </a:pPr>
            <a:r>
              <a:rPr lang="en-US" sz="2200">
                <a:solidFill>
                  <a:srgbClr val="2D3E70"/>
                </a:solidFill>
                <a:latin typeface="Be Vietnam"/>
                <a:ea typeface="Be Vietnam"/>
                <a:cs typeface="Be Vietnam"/>
                <a:sym typeface="Be Vietnam"/>
              </a:rPr>
              <a:t>This code is used to merge the digits dataset table with the target table by df_y</a:t>
            </a:r>
          </a:p>
        </p:txBody>
      </p:sp>
      <p:sp>
        <p:nvSpPr>
          <p:cNvPr name="TextBox 11" id="11"/>
          <p:cNvSpPr txBox="true"/>
          <p:nvPr/>
        </p:nvSpPr>
        <p:spPr>
          <a:xfrm rot="0">
            <a:off x="1028700" y="9600248"/>
            <a:ext cx="4689230" cy="306704"/>
          </a:xfrm>
          <a:prstGeom prst="rect">
            <a:avLst/>
          </a:prstGeom>
        </p:spPr>
        <p:txBody>
          <a:bodyPr anchor="t" rtlCol="false" tIns="0" lIns="0" bIns="0" rIns="0">
            <a:spAutoFit/>
          </a:bodyPr>
          <a:lstStyle/>
          <a:p>
            <a:pPr algn="l">
              <a:lnSpc>
                <a:spcPts val="2520"/>
              </a:lnSpc>
            </a:pPr>
            <a:r>
              <a:rPr lang="en-US" sz="1800">
                <a:solidFill>
                  <a:srgbClr val="FFFFFF"/>
                </a:solidFill>
                <a:latin typeface="Be Vietnam"/>
                <a:ea typeface="Be Vietnam"/>
                <a:cs typeface="Be Vietnam"/>
                <a:sym typeface="Be Vietnam"/>
              </a:rPr>
              <a:t>Dibimbing.id</a:t>
            </a:r>
          </a:p>
        </p:txBody>
      </p:sp>
      <p:sp>
        <p:nvSpPr>
          <p:cNvPr name="TextBox 12" id="12"/>
          <p:cNvSpPr txBox="true"/>
          <p:nvPr/>
        </p:nvSpPr>
        <p:spPr>
          <a:xfrm rot="0">
            <a:off x="12570070" y="9600248"/>
            <a:ext cx="4689230" cy="306704"/>
          </a:xfrm>
          <a:prstGeom prst="rect">
            <a:avLst/>
          </a:prstGeom>
        </p:spPr>
        <p:txBody>
          <a:bodyPr anchor="t" rtlCol="false" tIns="0" lIns="0" bIns="0" rIns="0">
            <a:spAutoFit/>
          </a:bodyPr>
          <a:lstStyle/>
          <a:p>
            <a:pPr algn="r">
              <a:lnSpc>
                <a:spcPts val="2520"/>
              </a:lnSpc>
            </a:pPr>
            <a:r>
              <a:rPr lang="en-US" sz="1800">
                <a:solidFill>
                  <a:srgbClr val="FFFFFF"/>
                </a:solidFill>
                <a:latin typeface="Be Vietnam"/>
                <a:ea typeface="Be Vietnam"/>
                <a:cs typeface="Be Vietnam"/>
                <a:sym typeface="Be Vietnam"/>
              </a:rPr>
              <a:t>Page 7</a:t>
            </a:r>
          </a:p>
        </p:txBody>
      </p:sp>
      <p:sp>
        <p:nvSpPr>
          <p:cNvPr name="TextBox 13" id="13"/>
          <p:cNvSpPr txBox="true"/>
          <p:nvPr/>
        </p:nvSpPr>
        <p:spPr>
          <a:xfrm rot="0">
            <a:off x="12570070" y="426146"/>
            <a:ext cx="4689230" cy="306704"/>
          </a:xfrm>
          <a:prstGeom prst="rect">
            <a:avLst/>
          </a:prstGeom>
        </p:spPr>
        <p:txBody>
          <a:bodyPr anchor="t" rtlCol="false" tIns="0" lIns="0" bIns="0" rIns="0">
            <a:spAutoFit/>
          </a:bodyPr>
          <a:lstStyle/>
          <a:p>
            <a:pPr algn="r">
              <a:lnSpc>
                <a:spcPts val="2520"/>
              </a:lnSpc>
            </a:pPr>
            <a:r>
              <a:rPr lang="en-US" sz="1800">
                <a:solidFill>
                  <a:srgbClr val="2D3E70"/>
                </a:solidFill>
                <a:latin typeface="Be Vietnam"/>
                <a:ea typeface="Be Vietnam"/>
                <a:cs typeface="Be Vietnam"/>
                <a:sym typeface="Be Vietnam"/>
              </a:rPr>
              <a:t>February 27th, 2025</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D3E70"/>
        </a:solidFill>
      </p:bgPr>
    </p:bg>
    <p:spTree>
      <p:nvGrpSpPr>
        <p:cNvPr id="1" name=""/>
        <p:cNvGrpSpPr/>
        <p:nvPr/>
      </p:nvGrpSpPr>
      <p:grpSpPr>
        <a:xfrm>
          <a:off x="0" y="0"/>
          <a:ext cx="0" cy="0"/>
          <a:chOff x="0" y="0"/>
          <a:chExt cx="0" cy="0"/>
        </a:xfrm>
      </p:grpSpPr>
      <p:sp>
        <p:nvSpPr>
          <p:cNvPr name="AutoShape 2" id="2"/>
          <p:cNvSpPr/>
          <p:nvPr/>
        </p:nvSpPr>
        <p:spPr>
          <a:xfrm rot="-3580">
            <a:off x="-5" y="1033462"/>
            <a:ext cx="18288010" cy="0"/>
          </a:xfrm>
          <a:prstGeom prst="line">
            <a:avLst/>
          </a:prstGeom>
          <a:ln cap="flat" w="9525">
            <a:solidFill>
              <a:srgbClr val="FAF4EB"/>
            </a:solidFill>
            <a:prstDash val="solid"/>
            <a:headEnd type="none" len="sm" w="sm"/>
            <a:tailEnd type="none" len="sm" w="sm"/>
          </a:ln>
        </p:spPr>
      </p:sp>
      <p:grpSp>
        <p:nvGrpSpPr>
          <p:cNvPr name="Group 3" id="3"/>
          <p:cNvGrpSpPr/>
          <p:nvPr/>
        </p:nvGrpSpPr>
        <p:grpSpPr>
          <a:xfrm rot="0">
            <a:off x="-10" y="9258300"/>
            <a:ext cx="18288020" cy="1028700"/>
            <a:chOff x="0" y="0"/>
            <a:chExt cx="4816598" cy="270933"/>
          </a:xfrm>
        </p:grpSpPr>
        <p:sp>
          <p:nvSpPr>
            <p:cNvPr name="Freeform 4" id="4"/>
            <p:cNvSpPr/>
            <p:nvPr/>
          </p:nvSpPr>
          <p:spPr>
            <a:xfrm flipH="false" flipV="false" rot="0">
              <a:off x="0" y="0"/>
              <a:ext cx="4816598" cy="270933"/>
            </a:xfrm>
            <a:custGeom>
              <a:avLst/>
              <a:gdLst/>
              <a:ahLst/>
              <a:cxnLst/>
              <a:rect r="r" b="b" t="t" l="l"/>
              <a:pathLst>
                <a:path h="270933" w="4816598">
                  <a:moveTo>
                    <a:pt x="0" y="0"/>
                  </a:moveTo>
                  <a:lnTo>
                    <a:pt x="4816598" y="0"/>
                  </a:lnTo>
                  <a:lnTo>
                    <a:pt x="4816598" y="270933"/>
                  </a:lnTo>
                  <a:lnTo>
                    <a:pt x="0" y="270933"/>
                  </a:lnTo>
                  <a:close/>
                </a:path>
              </a:pathLst>
            </a:custGeom>
            <a:solidFill>
              <a:srgbClr val="FAF4EB"/>
            </a:solidFill>
          </p:spPr>
        </p:sp>
        <p:sp>
          <p:nvSpPr>
            <p:cNvPr name="TextBox 5" id="5"/>
            <p:cNvSpPr txBox="true"/>
            <p:nvPr/>
          </p:nvSpPr>
          <p:spPr>
            <a:xfrm>
              <a:off x="0" y="-38100"/>
              <a:ext cx="4816598" cy="309033"/>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485900" y="1639436"/>
            <a:ext cx="7024799" cy="1844411"/>
          </a:xfrm>
          <a:custGeom>
            <a:avLst/>
            <a:gdLst/>
            <a:ahLst/>
            <a:cxnLst/>
            <a:rect r="r" b="b" t="t" l="l"/>
            <a:pathLst>
              <a:path h="1844411" w="7024799">
                <a:moveTo>
                  <a:pt x="0" y="0"/>
                </a:moveTo>
                <a:lnTo>
                  <a:pt x="7024799" y="0"/>
                </a:lnTo>
                <a:lnTo>
                  <a:pt x="7024799" y="1844411"/>
                </a:lnTo>
                <a:lnTo>
                  <a:pt x="0" y="1844411"/>
                </a:lnTo>
                <a:lnTo>
                  <a:pt x="0" y="0"/>
                </a:lnTo>
                <a:close/>
              </a:path>
            </a:pathLst>
          </a:custGeom>
          <a:blipFill>
            <a:blip r:embed="rId2"/>
            <a:stretch>
              <a:fillRect l="0" t="0" r="0" b="0"/>
            </a:stretch>
          </a:blipFill>
        </p:spPr>
      </p:sp>
      <p:sp>
        <p:nvSpPr>
          <p:cNvPr name="Freeform 7" id="7"/>
          <p:cNvSpPr/>
          <p:nvPr/>
        </p:nvSpPr>
        <p:spPr>
          <a:xfrm flipH="false" flipV="false" rot="0">
            <a:off x="10097468" y="1639436"/>
            <a:ext cx="5725156" cy="5736769"/>
          </a:xfrm>
          <a:custGeom>
            <a:avLst/>
            <a:gdLst/>
            <a:ahLst/>
            <a:cxnLst/>
            <a:rect r="r" b="b" t="t" l="l"/>
            <a:pathLst>
              <a:path h="5736769" w="5725156">
                <a:moveTo>
                  <a:pt x="0" y="0"/>
                </a:moveTo>
                <a:lnTo>
                  <a:pt x="5725156" y="0"/>
                </a:lnTo>
                <a:lnTo>
                  <a:pt x="5725156" y="5736769"/>
                </a:lnTo>
                <a:lnTo>
                  <a:pt x="0" y="5736769"/>
                </a:lnTo>
                <a:lnTo>
                  <a:pt x="0" y="0"/>
                </a:lnTo>
                <a:close/>
              </a:path>
            </a:pathLst>
          </a:custGeom>
          <a:blipFill>
            <a:blip r:embed="rId3"/>
            <a:stretch>
              <a:fillRect l="0" t="0" r="0" b="0"/>
            </a:stretch>
          </a:blipFill>
        </p:spPr>
      </p:sp>
      <p:sp>
        <p:nvSpPr>
          <p:cNvPr name="TextBox 8" id="8"/>
          <p:cNvSpPr txBox="true"/>
          <p:nvPr/>
        </p:nvSpPr>
        <p:spPr>
          <a:xfrm rot="0">
            <a:off x="7675145" y="290513"/>
            <a:ext cx="2937710" cy="495300"/>
          </a:xfrm>
          <a:prstGeom prst="rect">
            <a:avLst/>
          </a:prstGeom>
        </p:spPr>
        <p:txBody>
          <a:bodyPr anchor="t" rtlCol="false" tIns="0" lIns="0" bIns="0" rIns="0">
            <a:spAutoFit/>
          </a:bodyPr>
          <a:lstStyle/>
          <a:p>
            <a:pPr algn="ctr">
              <a:lnSpc>
                <a:spcPts val="3719"/>
              </a:lnSpc>
            </a:pPr>
            <a:r>
              <a:rPr lang="en-US" sz="3099">
                <a:solidFill>
                  <a:srgbClr val="FAF4EB"/>
                </a:solidFill>
                <a:latin typeface="Boston Angel"/>
                <a:ea typeface="Boston Angel"/>
                <a:cs typeface="Boston Angel"/>
                <a:sym typeface="Boston Angel"/>
              </a:rPr>
              <a:t>Preprocessing Data</a:t>
            </a:r>
          </a:p>
        </p:txBody>
      </p:sp>
      <p:sp>
        <p:nvSpPr>
          <p:cNvPr name="TextBox 9" id="9"/>
          <p:cNvSpPr txBox="true"/>
          <p:nvPr/>
        </p:nvSpPr>
        <p:spPr>
          <a:xfrm rot="0">
            <a:off x="1485900" y="3723990"/>
            <a:ext cx="7320988" cy="843533"/>
          </a:xfrm>
          <a:prstGeom prst="rect">
            <a:avLst/>
          </a:prstGeom>
        </p:spPr>
        <p:txBody>
          <a:bodyPr anchor="t" rtlCol="false" tIns="0" lIns="0" bIns="0" rIns="0">
            <a:spAutoFit/>
          </a:bodyPr>
          <a:lstStyle/>
          <a:p>
            <a:pPr algn="l">
              <a:lnSpc>
                <a:spcPts val="3498"/>
              </a:lnSpc>
            </a:pPr>
            <a:r>
              <a:rPr lang="en-US" sz="2200">
                <a:solidFill>
                  <a:srgbClr val="FFFFFF"/>
                </a:solidFill>
                <a:latin typeface="Be Vietnam"/>
                <a:ea typeface="Be Vietnam"/>
                <a:cs typeface="Be Vietnam"/>
                <a:sym typeface="Be Vietnam"/>
              </a:rPr>
              <a:t>This code is used to find the target number, namely number 0-9.</a:t>
            </a:r>
          </a:p>
        </p:txBody>
      </p:sp>
      <p:sp>
        <p:nvSpPr>
          <p:cNvPr name="TextBox 10" id="10"/>
          <p:cNvSpPr txBox="true"/>
          <p:nvPr/>
        </p:nvSpPr>
        <p:spPr>
          <a:xfrm rot="0">
            <a:off x="10097468" y="7595280"/>
            <a:ext cx="7023932" cy="843533"/>
          </a:xfrm>
          <a:prstGeom prst="rect">
            <a:avLst/>
          </a:prstGeom>
        </p:spPr>
        <p:txBody>
          <a:bodyPr anchor="t" rtlCol="false" tIns="0" lIns="0" bIns="0" rIns="0">
            <a:spAutoFit/>
          </a:bodyPr>
          <a:lstStyle/>
          <a:p>
            <a:pPr algn="l">
              <a:lnSpc>
                <a:spcPts val="3498"/>
              </a:lnSpc>
            </a:pPr>
            <a:r>
              <a:rPr lang="en-US" sz="2200">
                <a:solidFill>
                  <a:srgbClr val="FFFFFF"/>
                </a:solidFill>
                <a:latin typeface="Be Vietnam"/>
                <a:ea typeface="Be Vietnam"/>
                <a:cs typeface="Be Vietnam"/>
                <a:sym typeface="Be Vietnam"/>
              </a:rPr>
              <a:t>Identifies whether there is any empty data in the digits dataset, and the result is that it is all filled.</a:t>
            </a:r>
          </a:p>
        </p:txBody>
      </p:sp>
      <p:sp>
        <p:nvSpPr>
          <p:cNvPr name="TextBox 11" id="11"/>
          <p:cNvSpPr txBox="true"/>
          <p:nvPr/>
        </p:nvSpPr>
        <p:spPr>
          <a:xfrm rot="0">
            <a:off x="1028700" y="9600248"/>
            <a:ext cx="4689230" cy="306704"/>
          </a:xfrm>
          <a:prstGeom prst="rect">
            <a:avLst/>
          </a:prstGeom>
        </p:spPr>
        <p:txBody>
          <a:bodyPr anchor="t" rtlCol="false" tIns="0" lIns="0" bIns="0" rIns="0">
            <a:spAutoFit/>
          </a:bodyPr>
          <a:lstStyle/>
          <a:p>
            <a:pPr algn="l">
              <a:lnSpc>
                <a:spcPts val="2520"/>
              </a:lnSpc>
            </a:pPr>
            <a:r>
              <a:rPr lang="en-US" sz="1800">
                <a:solidFill>
                  <a:srgbClr val="2D3E70"/>
                </a:solidFill>
                <a:latin typeface="Be Vietnam"/>
                <a:ea typeface="Be Vietnam"/>
                <a:cs typeface="Be Vietnam"/>
                <a:sym typeface="Be Vietnam"/>
              </a:rPr>
              <a:t>Dibimbing.id</a:t>
            </a:r>
          </a:p>
        </p:txBody>
      </p:sp>
      <p:sp>
        <p:nvSpPr>
          <p:cNvPr name="TextBox 12" id="12"/>
          <p:cNvSpPr txBox="true"/>
          <p:nvPr/>
        </p:nvSpPr>
        <p:spPr>
          <a:xfrm rot="0">
            <a:off x="12570070" y="9600248"/>
            <a:ext cx="4689230" cy="306704"/>
          </a:xfrm>
          <a:prstGeom prst="rect">
            <a:avLst/>
          </a:prstGeom>
        </p:spPr>
        <p:txBody>
          <a:bodyPr anchor="t" rtlCol="false" tIns="0" lIns="0" bIns="0" rIns="0">
            <a:spAutoFit/>
          </a:bodyPr>
          <a:lstStyle/>
          <a:p>
            <a:pPr algn="r">
              <a:lnSpc>
                <a:spcPts val="2520"/>
              </a:lnSpc>
            </a:pPr>
            <a:r>
              <a:rPr lang="en-US" sz="1800">
                <a:solidFill>
                  <a:srgbClr val="2D3E70"/>
                </a:solidFill>
                <a:latin typeface="Be Vietnam"/>
                <a:ea typeface="Be Vietnam"/>
                <a:cs typeface="Be Vietnam"/>
                <a:sym typeface="Be Vietnam"/>
              </a:rPr>
              <a:t>Page 8</a:t>
            </a:r>
          </a:p>
        </p:txBody>
      </p:sp>
      <p:sp>
        <p:nvSpPr>
          <p:cNvPr name="TextBox 13" id="13"/>
          <p:cNvSpPr txBox="true"/>
          <p:nvPr/>
        </p:nvSpPr>
        <p:spPr>
          <a:xfrm rot="0">
            <a:off x="12570070" y="426146"/>
            <a:ext cx="4689230" cy="306704"/>
          </a:xfrm>
          <a:prstGeom prst="rect">
            <a:avLst/>
          </a:prstGeom>
        </p:spPr>
        <p:txBody>
          <a:bodyPr anchor="t" rtlCol="false" tIns="0" lIns="0" bIns="0" rIns="0">
            <a:spAutoFit/>
          </a:bodyPr>
          <a:lstStyle/>
          <a:p>
            <a:pPr algn="r">
              <a:lnSpc>
                <a:spcPts val="2520"/>
              </a:lnSpc>
            </a:pPr>
            <a:r>
              <a:rPr lang="en-US" sz="1800">
                <a:solidFill>
                  <a:srgbClr val="FFFFFF"/>
                </a:solidFill>
                <a:latin typeface="Be Vietnam"/>
                <a:ea typeface="Be Vietnam"/>
                <a:cs typeface="Be Vietnam"/>
                <a:sym typeface="Be Vietnam"/>
              </a:rPr>
              <a:t>February 27th, 2025</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AF4EB"/>
        </a:solidFill>
      </p:bgPr>
    </p:bg>
    <p:spTree>
      <p:nvGrpSpPr>
        <p:cNvPr id="1" name=""/>
        <p:cNvGrpSpPr/>
        <p:nvPr/>
      </p:nvGrpSpPr>
      <p:grpSpPr>
        <a:xfrm>
          <a:off x="0" y="0"/>
          <a:ext cx="0" cy="0"/>
          <a:chOff x="0" y="0"/>
          <a:chExt cx="0" cy="0"/>
        </a:xfrm>
      </p:grpSpPr>
      <p:sp>
        <p:nvSpPr>
          <p:cNvPr name="AutoShape 2" id="2"/>
          <p:cNvSpPr/>
          <p:nvPr/>
        </p:nvSpPr>
        <p:spPr>
          <a:xfrm rot="-3580">
            <a:off x="-5" y="1033462"/>
            <a:ext cx="18288010" cy="0"/>
          </a:xfrm>
          <a:prstGeom prst="line">
            <a:avLst/>
          </a:prstGeom>
          <a:ln cap="flat" w="9525">
            <a:solidFill>
              <a:srgbClr val="2D3E70"/>
            </a:solidFill>
            <a:prstDash val="solid"/>
            <a:headEnd type="none" len="sm" w="sm"/>
            <a:tailEnd type="none" len="sm" w="sm"/>
          </a:ln>
        </p:spPr>
      </p:sp>
      <p:grpSp>
        <p:nvGrpSpPr>
          <p:cNvPr name="Group 3" id="3"/>
          <p:cNvGrpSpPr/>
          <p:nvPr/>
        </p:nvGrpSpPr>
        <p:grpSpPr>
          <a:xfrm rot="0">
            <a:off x="-10" y="9258300"/>
            <a:ext cx="18288020" cy="1028700"/>
            <a:chOff x="0" y="0"/>
            <a:chExt cx="4816598" cy="270933"/>
          </a:xfrm>
        </p:grpSpPr>
        <p:sp>
          <p:nvSpPr>
            <p:cNvPr name="Freeform 4" id="4"/>
            <p:cNvSpPr/>
            <p:nvPr/>
          </p:nvSpPr>
          <p:spPr>
            <a:xfrm flipH="false" flipV="false" rot="0">
              <a:off x="0" y="0"/>
              <a:ext cx="4816598" cy="270933"/>
            </a:xfrm>
            <a:custGeom>
              <a:avLst/>
              <a:gdLst/>
              <a:ahLst/>
              <a:cxnLst/>
              <a:rect r="r" b="b" t="t" l="l"/>
              <a:pathLst>
                <a:path h="270933" w="4816598">
                  <a:moveTo>
                    <a:pt x="0" y="0"/>
                  </a:moveTo>
                  <a:lnTo>
                    <a:pt x="4816598" y="0"/>
                  </a:lnTo>
                  <a:lnTo>
                    <a:pt x="4816598" y="270933"/>
                  </a:lnTo>
                  <a:lnTo>
                    <a:pt x="0" y="270933"/>
                  </a:lnTo>
                  <a:close/>
                </a:path>
              </a:pathLst>
            </a:custGeom>
            <a:solidFill>
              <a:srgbClr val="2D3E70"/>
            </a:solidFill>
          </p:spPr>
        </p:sp>
        <p:sp>
          <p:nvSpPr>
            <p:cNvPr name="TextBox 5" id="5"/>
            <p:cNvSpPr txBox="true"/>
            <p:nvPr/>
          </p:nvSpPr>
          <p:spPr>
            <a:xfrm>
              <a:off x="0" y="-28575"/>
              <a:ext cx="4816598" cy="299508"/>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028700" y="1638805"/>
            <a:ext cx="15846192" cy="2139236"/>
          </a:xfrm>
          <a:custGeom>
            <a:avLst/>
            <a:gdLst/>
            <a:ahLst/>
            <a:cxnLst/>
            <a:rect r="r" b="b" t="t" l="l"/>
            <a:pathLst>
              <a:path h="2139236" w="15846192">
                <a:moveTo>
                  <a:pt x="0" y="0"/>
                </a:moveTo>
                <a:lnTo>
                  <a:pt x="15846192" y="0"/>
                </a:lnTo>
                <a:lnTo>
                  <a:pt x="15846192" y="2139236"/>
                </a:lnTo>
                <a:lnTo>
                  <a:pt x="0" y="2139236"/>
                </a:lnTo>
                <a:lnTo>
                  <a:pt x="0" y="0"/>
                </a:lnTo>
                <a:close/>
              </a:path>
            </a:pathLst>
          </a:custGeom>
          <a:blipFill>
            <a:blip r:embed="rId2"/>
            <a:stretch>
              <a:fillRect l="0" t="0" r="0" b="0"/>
            </a:stretch>
          </a:blipFill>
        </p:spPr>
      </p:sp>
      <p:sp>
        <p:nvSpPr>
          <p:cNvPr name="TextBox 7" id="7"/>
          <p:cNvSpPr txBox="true"/>
          <p:nvPr/>
        </p:nvSpPr>
        <p:spPr>
          <a:xfrm rot="0">
            <a:off x="7675145" y="290513"/>
            <a:ext cx="2937710" cy="495300"/>
          </a:xfrm>
          <a:prstGeom prst="rect">
            <a:avLst/>
          </a:prstGeom>
        </p:spPr>
        <p:txBody>
          <a:bodyPr anchor="t" rtlCol="false" tIns="0" lIns="0" bIns="0" rIns="0">
            <a:spAutoFit/>
          </a:bodyPr>
          <a:lstStyle/>
          <a:p>
            <a:pPr algn="ctr">
              <a:lnSpc>
                <a:spcPts val="3719"/>
              </a:lnSpc>
            </a:pPr>
            <a:r>
              <a:rPr lang="en-US" sz="3099">
                <a:solidFill>
                  <a:srgbClr val="202020"/>
                </a:solidFill>
                <a:latin typeface="Boston Angel"/>
                <a:ea typeface="Boston Angel"/>
                <a:cs typeface="Boston Angel"/>
                <a:sym typeface="Boston Angel"/>
              </a:rPr>
              <a:t>Splitting Data</a:t>
            </a:r>
          </a:p>
        </p:txBody>
      </p:sp>
      <p:sp>
        <p:nvSpPr>
          <p:cNvPr name="TextBox 8" id="8"/>
          <p:cNvSpPr txBox="true"/>
          <p:nvPr/>
        </p:nvSpPr>
        <p:spPr>
          <a:xfrm rot="0">
            <a:off x="1232808" y="4229504"/>
            <a:ext cx="15373204" cy="3151629"/>
          </a:xfrm>
          <a:prstGeom prst="rect">
            <a:avLst/>
          </a:prstGeom>
        </p:spPr>
        <p:txBody>
          <a:bodyPr anchor="t" rtlCol="false" tIns="0" lIns="0" bIns="0" rIns="0">
            <a:spAutoFit/>
          </a:bodyPr>
          <a:lstStyle/>
          <a:p>
            <a:pPr algn="l" marL="474986" indent="-237493" lvl="1">
              <a:lnSpc>
                <a:spcPts val="4224"/>
              </a:lnSpc>
              <a:buFont typeface="Arial"/>
              <a:buChar char="•"/>
            </a:pPr>
            <a:r>
              <a:rPr lang="en-US" sz="2200">
                <a:solidFill>
                  <a:srgbClr val="202020"/>
                </a:solidFill>
                <a:latin typeface="Be Vietnam"/>
                <a:ea typeface="Be Vietnam"/>
                <a:cs typeface="Be Vietnam"/>
                <a:sym typeface="Be Vietnam"/>
              </a:rPr>
              <a:t>Import train_test_split from sklearn.model_selection.</a:t>
            </a:r>
          </a:p>
          <a:p>
            <a:pPr algn="l" marL="474986" indent="-237493" lvl="1">
              <a:lnSpc>
                <a:spcPts val="4224"/>
              </a:lnSpc>
              <a:buFont typeface="Arial"/>
              <a:buChar char="•"/>
            </a:pPr>
            <a:r>
              <a:rPr lang="en-US" sz="2200">
                <a:solidFill>
                  <a:srgbClr val="202020"/>
                </a:solidFill>
                <a:latin typeface="Be Vietnam"/>
                <a:ea typeface="Be Vietnam"/>
                <a:cs typeface="Be Vietnam"/>
                <a:sym typeface="Be Vietnam"/>
              </a:rPr>
              <a:t>Use train_test_split to split the dataset df_X (features) and df_y (targets/labels) into X_train, X_test, y_train, and y_test.</a:t>
            </a:r>
          </a:p>
          <a:p>
            <a:pPr algn="l" marL="474986" indent="-237493" lvl="1">
              <a:lnSpc>
                <a:spcPts val="4224"/>
              </a:lnSpc>
              <a:buFont typeface="Arial"/>
              <a:buChar char="•"/>
            </a:pPr>
            <a:r>
              <a:rPr lang="en-US" sz="2200">
                <a:solidFill>
                  <a:srgbClr val="202020"/>
                </a:solidFill>
                <a:latin typeface="Be Vietnam"/>
                <a:ea typeface="Be Vietnam"/>
                <a:cs typeface="Be Vietnam"/>
                <a:sym typeface="Be Vietnam"/>
              </a:rPr>
              <a:t>The parameter test_size=0.2 indicates that 20% of the data will be used for testing.</a:t>
            </a:r>
          </a:p>
          <a:p>
            <a:pPr algn="l" marL="474986" indent="-237493" lvl="1">
              <a:lnSpc>
                <a:spcPts val="4224"/>
              </a:lnSpc>
              <a:buFont typeface="Arial"/>
              <a:buChar char="•"/>
            </a:pPr>
            <a:r>
              <a:rPr lang="en-US" sz="2200">
                <a:solidFill>
                  <a:srgbClr val="202020"/>
                </a:solidFill>
                <a:latin typeface="Be Vietnam"/>
                <a:ea typeface="Be Vietnam"/>
                <a:cs typeface="Be Vietnam"/>
                <a:sym typeface="Be Vietnam"/>
              </a:rPr>
              <a:t>The parameter random_state=42 ensures reproducibility of the data split.</a:t>
            </a:r>
          </a:p>
          <a:p>
            <a:pPr algn="l">
              <a:lnSpc>
                <a:spcPts val="4224"/>
              </a:lnSpc>
            </a:pPr>
          </a:p>
        </p:txBody>
      </p:sp>
      <p:sp>
        <p:nvSpPr>
          <p:cNvPr name="TextBox 9" id="9"/>
          <p:cNvSpPr txBox="true"/>
          <p:nvPr/>
        </p:nvSpPr>
        <p:spPr>
          <a:xfrm rot="0">
            <a:off x="1028700" y="9600248"/>
            <a:ext cx="4689230" cy="306704"/>
          </a:xfrm>
          <a:prstGeom prst="rect">
            <a:avLst/>
          </a:prstGeom>
        </p:spPr>
        <p:txBody>
          <a:bodyPr anchor="t" rtlCol="false" tIns="0" lIns="0" bIns="0" rIns="0">
            <a:spAutoFit/>
          </a:bodyPr>
          <a:lstStyle/>
          <a:p>
            <a:pPr algn="l">
              <a:lnSpc>
                <a:spcPts val="2520"/>
              </a:lnSpc>
            </a:pPr>
            <a:r>
              <a:rPr lang="en-US" sz="1800">
                <a:solidFill>
                  <a:srgbClr val="FFFFFF"/>
                </a:solidFill>
                <a:latin typeface="Be Vietnam"/>
                <a:ea typeface="Be Vietnam"/>
                <a:cs typeface="Be Vietnam"/>
                <a:sym typeface="Be Vietnam"/>
              </a:rPr>
              <a:t>Dibimbing.id</a:t>
            </a:r>
          </a:p>
        </p:txBody>
      </p:sp>
      <p:sp>
        <p:nvSpPr>
          <p:cNvPr name="TextBox 10" id="10"/>
          <p:cNvSpPr txBox="true"/>
          <p:nvPr/>
        </p:nvSpPr>
        <p:spPr>
          <a:xfrm rot="0">
            <a:off x="12570070" y="9600248"/>
            <a:ext cx="4689230" cy="306704"/>
          </a:xfrm>
          <a:prstGeom prst="rect">
            <a:avLst/>
          </a:prstGeom>
        </p:spPr>
        <p:txBody>
          <a:bodyPr anchor="t" rtlCol="false" tIns="0" lIns="0" bIns="0" rIns="0">
            <a:spAutoFit/>
          </a:bodyPr>
          <a:lstStyle/>
          <a:p>
            <a:pPr algn="r">
              <a:lnSpc>
                <a:spcPts val="2520"/>
              </a:lnSpc>
            </a:pPr>
            <a:r>
              <a:rPr lang="en-US" sz="1800">
                <a:solidFill>
                  <a:srgbClr val="FFFFFF"/>
                </a:solidFill>
                <a:latin typeface="Be Vietnam"/>
                <a:ea typeface="Be Vietnam"/>
                <a:cs typeface="Be Vietnam"/>
                <a:sym typeface="Be Vietnam"/>
              </a:rPr>
              <a:t>Page 9</a:t>
            </a:r>
          </a:p>
        </p:txBody>
      </p:sp>
      <p:sp>
        <p:nvSpPr>
          <p:cNvPr name="TextBox 11" id="11"/>
          <p:cNvSpPr txBox="true"/>
          <p:nvPr/>
        </p:nvSpPr>
        <p:spPr>
          <a:xfrm rot="0">
            <a:off x="12570070" y="426146"/>
            <a:ext cx="4689230" cy="306704"/>
          </a:xfrm>
          <a:prstGeom prst="rect">
            <a:avLst/>
          </a:prstGeom>
        </p:spPr>
        <p:txBody>
          <a:bodyPr anchor="t" rtlCol="false" tIns="0" lIns="0" bIns="0" rIns="0">
            <a:spAutoFit/>
          </a:bodyPr>
          <a:lstStyle/>
          <a:p>
            <a:pPr algn="r">
              <a:lnSpc>
                <a:spcPts val="2520"/>
              </a:lnSpc>
            </a:pPr>
            <a:r>
              <a:rPr lang="en-US" sz="1800">
                <a:solidFill>
                  <a:srgbClr val="2D3E70"/>
                </a:solidFill>
                <a:latin typeface="Be Vietnam"/>
                <a:ea typeface="Be Vietnam"/>
                <a:cs typeface="Be Vietnam"/>
                <a:sym typeface="Be Vietnam"/>
              </a:rPr>
              <a:t>February 27th, 2025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DAGgEQcHtPM</dc:identifier>
  <dcterms:modified xsi:type="dcterms:W3CDTF">2011-08-01T06:04:30Z</dcterms:modified>
  <cp:revision>1</cp:revision>
  <dc:title>Comparison of Machine Learning Algorithms: Digits Dataset</dc:title>
</cp:coreProperties>
</file>