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FD7D73D2-BF5D-498E-BABC-C2D692A31061}" type="datetimeFigureOut">
              <a:rPr lang="en-US" smtClean="0"/>
              <a:pPr/>
              <a:t>11/7/2017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A44465D-5AE5-4759-921B-5AFAFE9959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D7D73D2-BF5D-498E-BABC-C2D692A31061}" type="datetimeFigureOut">
              <a:rPr lang="en-US" smtClean="0"/>
              <a:pPr/>
              <a:t>11/7/2017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A44465D-5AE5-4759-921B-5AFAFE9959FB}" type="slidenum">
              <a:rPr lang="en-US" smtClean="0"/>
              <a:pPr/>
              <a:t>‹#›</a:t>
            </a:fld>
            <a:endParaRPr 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D7D73D2-BF5D-498E-BABC-C2D692A31061}" type="datetimeFigureOut">
              <a:rPr lang="en-US" smtClean="0"/>
              <a:pPr/>
              <a:t>11/7/2017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A44465D-5AE5-4759-921B-5AFAFE9959FB}" type="slidenum">
              <a:rPr lang="en-US" smtClean="0"/>
              <a:pPr/>
              <a:t>‹#›</a:t>
            </a:fld>
            <a:endParaRPr 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D7D73D2-BF5D-498E-BABC-C2D692A31061}" type="datetimeFigureOut">
              <a:rPr lang="en-US" smtClean="0"/>
              <a:pPr/>
              <a:t>11/7/2017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A44465D-5AE5-4759-921B-5AFAFE9959FB}" type="slidenum">
              <a:rPr lang="en-US" smtClean="0"/>
              <a:pPr/>
              <a:t>‹#›</a:t>
            </a:fld>
            <a:endParaRPr 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D7D73D2-BF5D-498E-BABC-C2D692A31061}" type="datetimeFigureOut">
              <a:rPr lang="en-US" smtClean="0"/>
              <a:pPr/>
              <a:t>11/7/2017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A44465D-5AE5-4759-921B-5AFAFE9959FB}" type="slidenum">
              <a:rPr lang="en-US" smtClean="0"/>
              <a:pPr/>
              <a:t>‹#›</a:t>
            </a:fld>
            <a:endParaRPr 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D7D73D2-BF5D-498E-BABC-C2D692A31061}" type="datetimeFigureOut">
              <a:rPr lang="en-US" smtClean="0"/>
              <a:pPr/>
              <a:t>11/7/2017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A44465D-5AE5-4759-921B-5AFAFE9959FB}" type="slidenum">
              <a:rPr lang="en-US" smtClean="0"/>
              <a:pPr/>
              <a:t>‹#›</a:t>
            </a:fld>
            <a:endParaRPr 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D7D73D2-BF5D-498E-BABC-C2D692A31061}" type="datetimeFigureOut">
              <a:rPr lang="en-US" smtClean="0"/>
              <a:pPr/>
              <a:t>11/7/2017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A44465D-5AE5-4759-921B-5AFAFE9959FB}" type="slidenum">
              <a:rPr lang="en-US" smtClean="0"/>
              <a:pPr/>
              <a:t>‹#›</a:t>
            </a:fld>
            <a:endParaRPr 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D7D73D2-BF5D-498E-BABC-C2D692A31061}" type="datetimeFigureOut">
              <a:rPr lang="en-US" smtClean="0"/>
              <a:pPr/>
              <a:t>11/7/2017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A44465D-5AE5-4759-921B-5AFAFE9959FB}" type="slidenum">
              <a:rPr lang="en-US" smtClean="0"/>
              <a:pPr/>
              <a:t>‹#›</a:t>
            </a:fld>
            <a:endParaRPr lang="en-US"/>
          </a:p>
        </p:txBody>
      </p:sp>
      <p:pic>
        <p:nvPicPr>
          <p:cNvPr id="7" name="图片 6"/>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FD7D73D2-BF5D-498E-BABC-C2D692A31061}" type="datetimeFigureOut">
              <a:rPr lang="en-US" smtClean="0"/>
              <a:pPr/>
              <a:t>11/7/2017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A44465D-5AE5-4759-921B-5AFAFE9959FB}" type="slidenum">
              <a:rPr lang="en-US" smtClean="0"/>
              <a:pPr/>
              <a:t>‹#›</a:t>
            </a:fld>
            <a:endParaRPr 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D7D73D2-BF5D-498E-BABC-C2D692A31061}" type="datetimeFigureOut">
              <a:rPr lang="en-US" smtClean="0"/>
              <a:pPr/>
              <a:t>11/7/2017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A44465D-5AE5-4759-921B-5AFAFE9959FB}" type="slidenum">
              <a:rPr lang="en-US" smtClean="0"/>
              <a:pPr/>
              <a:t>‹#›</a:t>
            </a:fld>
            <a:endParaRPr 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FD7D73D2-BF5D-498E-BABC-C2D692A31061}" type="datetimeFigureOut">
              <a:rPr lang="en-US" smtClean="0"/>
              <a:pPr/>
              <a:t>11/7/2017</a:t>
            </a:fld>
            <a:endParaRPr lang="en-US"/>
          </a:p>
        </p:txBody>
      </p:sp>
      <p:sp>
        <p:nvSpPr>
          <p:cNvPr id="6" name="页脚占位符 5"/>
          <p:cNvSpPr>
            <a:spLocks noGrp="1"/>
          </p:cNvSpPr>
          <p:nvPr>
            <p:ph type="ftr" sz="quarter" idx="11"/>
          </p:nvPr>
        </p:nvSpPr>
        <p:spPr>
          <a:xfrm>
            <a:off x="2285984" y="6492876"/>
            <a:ext cx="2643206" cy="365125"/>
          </a:xfrm>
        </p:spPr>
        <p:txBody>
          <a:bodyPr/>
          <a:lstStyle/>
          <a:p>
            <a:endParaRPr 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2A44465D-5AE5-4759-921B-5AFAFE9959FB}" type="slidenum">
              <a:rPr lang="en-US" smtClean="0"/>
              <a:pPr/>
              <a:t>‹#›</a:t>
            </a:fld>
            <a:endParaRPr 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FD7D73D2-BF5D-498E-BABC-C2D692A31061}" type="datetimeFigureOut">
              <a:rPr lang="en-US" smtClean="0"/>
              <a:pPr/>
              <a:t>11/7/2017</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2A44465D-5AE5-4759-921B-5AFAFE9959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Optical Components of Sensors</a:t>
            </a:r>
            <a:endParaRPr lang="en-US" dirty="0"/>
          </a:p>
        </p:txBody>
      </p:sp>
      <p:sp>
        <p:nvSpPr>
          <p:cNvPr id="3" name="Subtitle 2"/>
          <p:cNvSpPr>
            <a:spLocks noGrp="1"/>
          </p:cNvSpPr>
          <p:nvPr>
            <p:ph type="subTitle" idx="1"/>
          </p:nvPr>
        </p:nvSpPr>
        <p:spPr/>
        <p:txBody>
          <a:bodyPr/>
          <a:lstStyle/>
          <a:p>
            <a:r>
              <a:rPr lang="en-US" dirty="0" smtClean="0"/>
              <a:t>Presented by: Muhammad </a:t>
            </a:r>
            <a:r>
              <a:rPr lang="en-US" dirty="0" err="1" smtClean="0"/>
              <a:t>Umar</a:t>
            </a:r>
            <a:r>
              <a:rPr lang="en-US" dirty="0" smtClean="0"/>
              <a:t> </a:t>
            </a:r>
            <a:r>
              <a:rPr lang="en-US" dirty="0" err="1" smtClean="0"/>
              <a:t>Zeshan</a:t>
            </a:r>
            <a:endParaRPr lang="en-US" dirty="0" smtClean="0"/>
          </a:p>
          <a:p>
            <a:r>
              <a:rPr lang="en-US" dirty="0" smtClean="0"/>
              <a:t>Student ID: 6217000118</a:t>
            </a:r>
            <a:endParaRPr lang="en-US" dirty="0"/>
          </a:p>
        </p:txBody>
      </p:sp>
    </p:spTree>
    <p:extLst>
      <p:ext uri="{BB962C8B-B14F-4D97-AF65-F5344CB8AC3E}">
        <p14:creationId xmlns="" xmlns:p14="http://schemas.microsoft.com/office/powerpoint/2010/main" val="389951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bioconvex</a:t>
            </a:r>
            <a:r>
              <a:rPr lang="en-US" dirty="0" smtClean="0"/>
              <a:t> lens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266950" y="1977231"/>
            <a:ext cx="4610100" cy="3771900"/>
          </a:xfrm>
        </p:spPr>
      </p:pic>
    </p:spTree>
    <p:extLst>
      <p:ext uri="{BB962C8B-B14F-4D97-AF65-F5344CB8AC3E}">
        <p14:creationId xmlns="" xmlns:p14="http://schemas.microsoft.com/office/powerpoint/2010/main" val="126524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Fresnel Lens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Fresnel lens</a:t>
            </a:r>
            <a:r>
              <a:rPr lang="en-US" sz="2800" dirty="0"/>
              <a:t> </a:t>
            </a:r>
            <a:r>
              <a:rPr lang="en-US" sz="2800" dirty="0" smtClean="0"/>
              <a:t>is </a:t>
            </a:r>
            <a:r>
              <a:rPr lang="en-US" sz="2800" dirty="0"/>
              <a:t>a type of </a:t>
            </a:r>
            <a:r>
              <a:rPr lang="en-US" sz="2800" dirty="0" smtClean="0"/>
              <a:t>compact lens</a:t>
            </a:r>
            <a:r>
              <a:rPr lang="en-US" sz="2800" dirty="0"/>
              <a:t> originally developed by </a:t>
            </a:r>
            <a:r>
              <a:rPr lang="en-US" sz="2800" dirty="0" smtClean="0"/>
              <a:t>French scientist</a:t>
            </a:r>
            <a:r>
              <a:rPr lang="en-US" sz="2800" dirty="0"/>
              <a:t> </a:t>
            </a:r>
            <a:r>
              <a:rPr lang="en-US" sz="2800" dirty="0" err="1" smtClean="0"/>
              <a:t>Augustin</a:t>
            </a:r>
            <a:r>
              <a:rPr lang="en-US" sz="2800" dirty="0" smtClean="0"/>
              <a:t>-Jean Fresnel</a:t>
            </a:r>
            <a:r>
              <a:rPr lang="en-US" sz="2800" dirty="0"/>
              <a:t> for </a:t>
            </a:r>
            <a:r>
              <a:rPr lang="en-US" sz="2800" dirty="0" smtClean="0"/>
              <a:t>lighthouses.</a:t>
            </a:r>
            <a:r>
              <a:rPr lang="en-US" sz="2800" baseline="30000" dirty="0" smtClean="0"/>
              <a:t> </a:t>
            </a:r>
            <a:r>
              <a:rPr lang="en-US" sz="2800" dirty="0" smtClean="0"/>
              <a:t>The </a:t>
            </a:r>
            <a:r>
              <a:rPr lang="en-US" sz="2800" dirty="0"/>
              <a:t>design allows the construction of lenses of large </a:t>
            </a:r>
            <a:r>
              <a:rPr lang="en-US" sz="2800" dirty="0" smtClean="0"/>
              <a:t>aperture</a:t>
            </a:r>
            <a:r>
              <a:rPr lang="en-US" sz="2800" dirty="0"/>
              <a:t> and short </a:t>
            </a:r>
            <a:r>
              <a:rPr lang="en-US" sz="2800" dirty="0" smtClean="0"/>
              <a:t>focal length</a:t>
            </a:r>
            <a:r>
              <a:rPr lang="en-US" sz="2800" dirty="0"/>
              <a:t> without the mass and volume of material that would be required by a lens of conventional design. A Fresnel lens can be made much thinner than a comparable conventional lens, in some cases taking the form of a flat sheet. A Fresnel lens can capture more oblique light from a light source, thus allowing the light from a lighthouse equipped with one to be visible over greater distances.</a:t>
            </a:r>
          </a:p>
          <a:p>
            <a:endParaRPr lang="en-US" dirty="0"/>
          </a:p>
        </p:txBody>
      </p:sp>
    </p:spTree>
    <p:extLst>
      <p:ext uri="{BB962C8B-B14F-4D97-AF65-F5344CB8AC3E}">
        <p14:creationId xmlns="" xmlns:p14="http://schemas.microsoft.com/office/powerpoint/2010/main" val="347792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Optics and Waveguides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t>
            </a:r>
            <a:r>
              <a:rPr lang="en-US" b="1" dirty="0"/>
              <a:t>optical waveguide</a:t>
            </a:r>
            <a:r>
              <a:rPr lang="en-US" dirty="0"/>
              <a:t> is a physical structure that guides </a:t>
            </a:r>
            <a:r>
              <a:rPr lang="en-US" dirty="0" smtClean="0"/>
              <a:t>electromagnetic waves</a:t>
            </a:r>
            <a:r>
              <a:rPr lang="en-US" dirty="0"/>
              <a:t> in the </a:t>
            </a:r>
            <a:r>
              <a:rPr lang="en-US" dirty="0" smtClean="0"/>
              <a:t>optical spectrum. </a:t>
            </a:r>
            <a:r>
              <a:rPr lang="en-US" dirty="0"/>
              <a:t>Common types of </a:t>
            </a:r>
            <a:r>
              <a:rPr lang="en-US" dirty="0" smtClean="0"/>
              <a:t>optical</a:t>
            </a:r>
            <a:r>
              <a:rPr lang="en-US" dirty="0"/>
              <a:t> waveguides include </a:t>
            </a:r>
            <a:r>
              <a:rPr lang="en-US" dirty="0" smtClean="0"/>
              <a:t>optical fiber</a:t>
            </a:r>
            <a:r>
              <a:rPr lang="en-US" dirty="0"/>
              <a:t> and rectangular waveguides.</a:t>
            </a:r>
          </a:p>
          <a:p>
            <a:pPr marL="0" indent="0">
              <a:buNone/>
            </a:pPr>
            <a:r>
              <a:rPr lang="en-US" dirty="0"/>
              <a:t>Optical waveguides are used as components in </a:t>
            </a:r>
            <a:r>
              <a:rPr lang="en-US" dirty="0" smtClean="0"/>
              <a:t>integrated optical circuits</a:t>
            </a:r>
            <a:r>
              <a:rPr lang="en-US" dirty="0"/>
              <a:t> or as the transmission medium in local and long haul </a:t>
            </a:r>
            <a:r>
              <a:rPr lang="en-US" dirty="0" smtClean="0"/>
              <a:t>optical communication</a:t>
            </a:r>
            <a:r>
              <a:rPr lang="en-US" dirty="0"/>
              <a:t> systems.</a:t>
            </a:r>
          </a:p>
          <a:p>
            <a:pPr marL="0" indent="0">
              <a:buNone/>
            </a:pPr>
            <a:r>
              <a:rPr lang="en-US" dirty="0"/>
              <a:t>Optical waveguides can be classified according to their geometry (planar, strip, or fiber waveguides), mode structure </a:t>
            </a:r>
            <a:r>
              <a:rPr lang="en-US" dirty="0" smtClean="0"/>
              <a:t>(single-mode,</a:t>
            </a:r>
            <a:r>
              <a:rPr lang="en-US" dirty="0"/>
              <a:t> </a:t>
            </a:r>
            <a:r>
              <a:rPr lang="en-US" dirty="0" smtClean="0"/>
              <a:t>multi-mode),</a:t>
            </a:r>
            <a:r>
              <a:rPr lang="en-US" dirty="0"/>
              <a:t> </a:t>
            </a:r>
            <a:r>
              <a:rPr lang="en-US" dirty="0" smtClean="0"/>
              <a:t>refractive index</a:t>
            </a:r>
            <a:r>
              <a:rPr lang="en-US" dirty="0"/>
              <a:t> distribution (step or gradient index) and material </a:t>
            </a:r>
            <a:r>
              <a:rPr lang="en-US" dirty="0" smtClean="0"/>
              <a:t>(glass, polymer etc.)</a:t>
            </a:r>
            <a:endParaRPr lang="en-US" dirty="0"/>
          </a:p>
          <a:p>
            <a:endParaRPr lang="en-US" dirty="0"/>
          </a:p>
        </p:txBody>
      </p:sp>
    </p:spTree>
    <p:extLst>
      <p:ext uri="{BB962C8B-B14F-4D97-AF65-F5344CB8AC3E}">
        <p14:creationId xmlns="" xmlns:p14="http://schemas.microsoft.com/office/powerpoint/2010/main" val="415298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Concentrators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In </a:t>
            </a:r>
            <a:r>
              <a:rPr lang="en-US" sz="2800" dirty="0" smtClean="0"/>
              <a:t>fiber-optic </a:t>
            </a:r>
            <a:r>
              <a:rPr lang="en-US" sz="2800" dirty="0"/>
              <a:t>distribution systems which offer </a:t>
            </a:r>
            <a:r>
              <a:rPr lang="en-US" sz="2800" dirty="0" smtClean="0"/>
              <a:t>triple-play</a:t>
            </a:r>
            <a:r>
              <a:rPr lang="en-US" sz="2800" dirty="0"/>
              <a:t> services (voice, television, internet) the digitization has arrived at the customer premises and signals are digitized at the source and combined using customer edge routers. This traffic enters the distribution network at an Optical Network Termination and is carried to the central office using </a:t>
            </a:r>
            <a:r>
              <a:rPr lang="en-US" sz="2800" dirty="0" smtClean="0"/>
              <a:t>Wavelength division multiplexing</a:t>
            </a:r>
            <a:r>
              <a:rPr lang="en-US" sz="2800" dirty="0"/>
              <a:t> and </a:t>
            </a:r>
            <a:r>
              <a:rPr lang="en-US" sz="2800" dirty="0" smtClean="0"/>
              <a:t>Passive optical networking.</a:t>
            </a:r>
            <a:endParaRPr lang="en-US" sz="2800" dirty="0"/>
          </a:p>
        </p:txBody>
      </p:sp>
    </p:spTree>
    <p:extLst>
      <p:ext uri="{BB962C8B-B14F-4D97-AF65-F5344CB8AC3E}">
        <p14:creationId xmlns="" xmlns:p14="http://schemas.microsoft.com/office/powerpoint/2010/main" val="417298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 Optics</a:t>
            </a:r>
            <a:endParaRPr lang="en-US" dirty="0"/>
          </a:p>
        </p:txBody>
      </p:sp>
      <p:sp>
        <p:nvSpPr>
          <p:cNvPr id="3" name="Content Placeholder 2"/>
          <p:cNvSpPr>
            <a:spLocks noGrp="1"/>
          </p:cNvSpPr>
          <p:nvPr>
            <p:ph idx="1"/>
          </p:nvPr>
        </p:nvSpPr>
        <p:spPr/>
        <p:txBody>
          <a:bodyPr/>
          <a:lstStyle/>
          <a:p>
            <a:pPr marL="0" indent="0">
              <a:buNone/>
            </a:pPr>
            <a:r>
              <a:rPr lang="en-US" dirty="0" smtClean="0"/>
              <a:t>Nano-optics deals with the interaction of light with particles or substances, at deeply </a:t>
            </a:r>
            <a:r>
              <a:rPr lang="en-US" dirty="0" err="1" smtClean="0"/>
              <a:t>subwavelength</a:t>
            </a:r>
            <a:r>
              <a:rPr lang="en-US" dirty="0" smtClean="0"/>
              <a:t> scales. Nano-structure-based optics, or </a:t>
            </a:r>
            <a:r>
              <a:rPr lang="en-US" dirty="0" err="1" smtClean="0"/>
              <a:t>nano</a:t>
            </a:r>
            <a:r>
              <a:rPr lang="en-US" dirty="0" smtClean="0"/>
              <a:t>-optics, is a class of optical devices based on finely patterned materials with critical dimensions several times smaller than the wavelength of light at which they are applied. </a:t>
            </a:r>
            <a:endParaRPr lang="en-US" dirty="0"/>
          </a:p>
        </p:txBody>
      </p:sp>
    </p:spTree>
    <p:extLst>
      <p:ext uri="{BB962C8B-B14F-4D97-AF65-F5344CB8AC3E}">
        <p14:creationId xmlns="" xmlns:p14="http://schemas.microsoft.com/office/powerpoint/2010/main" val="167417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8000" dirty="0" smtClean="0"/>
              <a:t>Thank You</a:t>
            </a:r>
            <a:endParaRPr lang="en-US" sz="8000" dirty="0"/>
          </a:p>
        </p:txBody>
      </p:sp>
    </p:spTree>
    <p:extLst>
      <p:ext uri="{BB962C8B-B14F-4D97-AF65-F5344CB8AC3E}">
        <p14:creationId xmlns="" xmlns:p14="http://schemas.microsoft.com/office/powerpoint/2010/main" val="36032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components</a:t>
            </a:r>
            <a:endParaRPr lang="en-US" dirty="0"/>
          </a:p>
        </p:txBody>
      </p:sp>
      <p:sp>
        <p:nvSpPr>
          <p:cNvPr id="3" name="Content Placeholder 2"/>
          <p:cNvSpPr>
            <a:spLocks noGrp="1"/>
          </p:cNvSpPr>
          <p:nvPr>
            <p:ph idx="1"/>
          </p:nvPr>
        </p:nvSpPr>
        <p:spPr/>
        <p:txBody>
          <a:bodyPr/>
          <a:lstStyle/>
          <a:p>
            <a:r>
              <a:rPr lang="en-US" dirty="0" smtClean="0"/>
              <a:t>Light phenomena such as reflection, refraction, absorption, interference, polarization, and speed are the powerful utensils in a sensor designer’s toolbox. Optical components help to manipulate light in many ways. The same phenomenon used in optical components of sensors.</a:t>
            </a:r>
            <a:endParaRPr lang="en-US" dirty="0"/>
          </a:p>
        </p:txBody>
      </p:sp>
    </p:spTree>
    <p:extLst>
      <p:ext uri="{BB962C8B-B14F-4D97-AF65-F5344CB8AC3E}">
        <p14:creationId xmlns="" xmlns:p14="http://schemas.microsoft.com/office/powerpoint/2010/main" val="2955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Components</a:t>
            </a:r>
            <a:endParaRPr lang="en-US" dirty="0"/>
          </a:p>
        </p:txBody>
      </p:sp>
      <p:sp>
        <p:nvSpPr>
          <p:cNvPr id="3" name="Content Placeholder 2"/>
          <p:cNvSpPr>
            <a:spLocks noGrp="1"/>
          </p:cNvSpPr>
          <p:nvPr>
            <p:ph idx="1"/>
          </p:nvPr>
        </p:nvSpPr>
        <p:spPr/>
        <p:txBody>
          <a:bodyPr/>
          <a:lstStyle/>
          <a:p>
            <a:r>
              <a:rPr lang="en-US" sz="2400" dirty="0" smtClean="0"/>
              <a:t>Radiometry</a:t>
            </a:r>
          </a:p>
          <a:p>
            <a:r>
              <a:rPr lang="en-US" sz="2400" dirty="0" smtClean="0"/>
              <a:t>Photometry</a:t>
            </a:r>
          </a:p>
          <a:p>
            <a:r>
              <a:rPr lang="en-US" sz="2400" dirty="0" smtClean="0"/>
              <a:t>Windows</a:t>
            </a:r>
          </a:p>
          <a:p>
            <a:r>
              <a:rPr lang="en-US" sz="2400" dirty="0" smtClean="0"/>
              <a:t>Mirrors</a:t>
            </a:r>
          </a:p>
          <a:p>
            <a:r>
              <a:rPr lang="en-US" sz="2400" dirty="0" smtClean="0"/>
              <a:t>Lenses</a:t>
            </a:r>
          </a:p>
          <a:p>
            <a:r>
              <a:rPr lang="en-US" sz="2400" dirty="0" smtClean="0"/>
              <a:t>Fresnel Lenses</a:t>
            </a:r>
          </a:p>
          <a:p>
            <a:r>
              <a:rPr lang="en-US" sz="2400" dirty="0" smtClean="0"/>
              <a:t>Fiber Optics and Waveguides</a:t>
            </a:r>
          </a:p>
          <a:p>
            <a:r>
              <a:rPr lang="en-US" sz="2400" dirty="0" smtClean="0"/>
              <a:t>Concentrators</a:t>
            </a:r>
          </a:p>
          <a:p>
            <a:r>
              <a:rPr lang="en-US" sz="2400" dirty="0" smtClean="0"/>
              <a:t>Coatings for thermal absorption</a:t>
            </a:r>
          </a:p>
          <a:p>
            <a:r>
              <a:rPr lang="en-US" sz="2400" dirty="0" smtClean="0"/>
              <a:t>Nano Optics</a:t>
            </a:r>
          </a:p>
          <a:p>
            <a:endParaRPr lang="en-US" dirty="0"/>
          </a:p>
        </p:txBody>
      </p:sp>
    </p:spTree>
    <p:extLst>
      <p:ext uri="{BB962C8B-B14F-4D97-AF65-F5344CB8AC3E}">
        <p14:creationId xmlns="" xmlns:p14="http://schemas.microsoft.com/office/powerpoint/2010/main" val="352383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Radiometry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Radiometry</a:t>
            </a:r>
            <a:r>
              <a:rPr lang="en-US" dirty="0"/>
              <a:t> is a set of techniques for </a:t>
            </a:r>
            <a:r>
              <a:rPr lang="en-US" dirty="0" smtClean="0"/>
              <a:t>measuring</a:t>
            </a:r>
            <a:r>
              <a:rPr lang="en-US" dirty="0"/>
              <a:t> </a:t>
            </a:r>
            <a:r>
              <a:rPr lang="en-US" dirty="0" smtClean="0"/>
              <a:t>electromagnetic radiation, </a:t>
            </a:r>
            <a:r>
              <a:rPr lang="en-US" dirty="0"/>
              <a:t>including </a:t>
            </a:r>
            <a:r>
              <a:rPr lang="en-US" dirty="0" smtClean="0">
                <a:solidFill>
                  <a:schemeClr val="tx1">
                    <a:lumMod val="95000"/>
                    <a:lumOff val="5000"/>
                  </a:schemeClr>
                </a:solidFill>
              </a:rPr>
              <a:t>visible light</a:t>
            </a:r>
            <a:r>
              <a:rPr lang="en-US" dirty="0" smtClean="0"/>
              <a:t>. </a:t>
            </a:r>
            <a:r>
              <a:rPr lang="en-US" dirty="0"/>
              <a:t>Radiometric techniques in </a:t>
            </a:r>
            <a:r>
              <a:rPr lang="en-US" dirty="0" smtClean="0"/>
              <a:t>optics</a:t>
            </a:r>
            <a:r>
              <a:rPr lang="en-US" dirty="0"/>
              <a:t> characterize the distribution of the radiation's </a:t>
            </a:r>
            <a:r>
              <a:rPr lang="en-US" dirty="0" smtClean="0"/>
              <a:t>power</a:t>
            </a:r>
            <a:r>
              <a:rPr lang="en-US" dirty="0"/>
              <a:t> in space, as opposed to </a:t>
            </a:r>
            <a:r>
              <a:rPr lang="en-US" dirty="0" smtClean="0"/>
              <a:t>photometric techniques</a:t>
            </a:r>
            <a:r>
              <a:rPr lang="en-US" dirty="0"/>
              <a:t>, which characterize the light's interaction with the human eye. Radiometry is distinct from </a:t>
            </a:r>
            <a:r>
              <a:rPr lang="en-US" dirty="0" smtClean="0"/>
              <a:t>quantum</a:t>
            </a:r>
            <a:r>
              <a:rPr lang="en-US" dirty="0"/>
              <a:t> techniques such as </a:t>
            </a:r>
            <a:r>
              <a:rPr lang="en-US" dirty="0" smtClean="0"/>
              <a:t>photon counting</a:t>
            </a:r>
            <a:r>
              <a:rPr lang="en-US" dirty="0"/>
              <a:t>.</a:t>
            </a:r>
          </a:p>
          <a:p>
            <a:pPr marL="0" indent="0">
              <a:buNone/>
            </a:pPr>
            <a:r>
              <a:rPr lang="en-US" dirty="0"/>
              <a:t>The use of radiometers to determine the temperature of objects and gasses by measuring radiation flux is called </a:t>
            </a:r>
            <a:r>
              <a:rPr lang="en-US" dirty="0" err="1" smtClean="0"/>
              <a:t>pyrometry</a:t>
            </a:r>
            <a:r>
              <a:rPr lang="en-US" dirty="0" smtClean="0"/>
              <a:t>. </a:t>
            </a:r>
            <a:r>
              <a:rPr lang="en-US" dirty="0"/>
              <a:t>Handheld pyrometer devices are often marketed as </a:t>
            </a:r>
            <a:r>
              <a:rPr lang="en-US" dirty="0" smtClean="0"/>
              <a:t>infrared thermometers.</a:t>
            </a:r>
            <a:endParaRPr lang="en-US" dirty="0"/>
          </a:p>
          <a:p>
            <a:pPr marL="0" indent="0">
              <a:buNone/>
            </a:pPr>
            <a:r>
              <a:rPr lang="en-US" dirty="0"/>
              <a:t>Radiometry is important in </a:t>
            </a:r>
            <a:r>
              <a:rPr lang="en-US" dirty="0" smtClean="0"/>
              <a:t>astronomy especially</a:t>
            </a:r>
            <a:r>
              <a:rPr lang="en-US" dirty="0"/>
              <a:t> </a:t>
            </a:r>
            <a:r>
              <a:rPr lang="en-US" dirty="0" smtClean="0"/>
              <a:t>radio astronomy, </a:t>
            </a:r>
            <a:r>
              <a:rPr lang="en-US" dirty="0"/>
              <a:t>and plays a significant role in </a:t>
            </a:r>
            <a:r>
              <a:rPr lang="en-US" dirty="0" smtClean="0"/>
              <a:t>Earth remote sensing. </a:t>
            </a:r>
            <a:endParaRPr lang="en-US" dirty="0"/>
          </a:p>
        </p:txBody>
      </p:sp>
    </p:spTree>
    <p:extLst>
      <p:ext uri="{BB962C8B-B14F-4D97-AF65-F5344CB8AC3E}">
        <p14:creationId xmlns="" xmlns:p14="http://schemas.microsoft.com/office/powerpoint/2010/main" val="129179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Photometry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Photometry</a:t>
            </a:r>
            <a:r>
              <a:rPr lang="en-US" dirty="0"/>
              <a:t> is the science of the </a:t>
            </a:r>
            <a:r>
              <a:rPr lang="en-US" dirty="0" smtClean="0"/>
              <a:t>measurement</a:t>
            </a:r>
            <a:r>
              <a:rPr lang="en-US" dirty="0"/>
              <a:t> </a:t>
            </a:r>
            <a:r>
              <a:rPr lang="en-US" dirty="0" smtClean="0"/>
              <a:t>of light, </a:t>
            </a:r>
            <a:r>
              <a:rPr lang="en-US" dirty="0"/>
              <a:t>in terms of its </a:t>
            </a:r>
            <a:r>
              <a:rPr lang="en-US" i="1" dirty="0"/>
              <a:t>perceived</a:t>
            </a:r>
            <a:r>
              <a:rPr lang="en-US" dirty="0"/>
              <a:t> brightness to the human eye</a:t>
            </a:r>
            <a:r>
              <a:rPr lang="en-US" dirty="0" smtClean="0"/>
              <a:t>.</a:t>
            </a:r>
            <a:r>
              <a:rPr lang="en-US" baseline="30000" dirty="0" smtClean="0"/>
              <a:t> </a:t>
            </a:r>
            <a:r>
              <a:rPr lang="en-US" dirty="0"/>
              <a:t> It is distinct from </a:t>
            </a:r>
            <a:r>
              <a:rPr lang="en-US" dirty="0" smtClean="0"/>
              <a:t>radiometry, </a:t>
            </a:r>
            <a:r>
              <a:rPr lang="en-US" dirty="0"/>
              <a:t>which is the science of measurement of </a:t>
            </a:r>
            <a:r>
              <a:rPr lang="en-US" dirty="0" smtClean="0"/>
              <a:t>radiant energy(including </a:t>
            </a:r>
            <a:r>
              <a:rPr lang="en-US" dirty="0"/>
              <a:t>light) in terms of absolute power. In modern photometry, the radiant power at each wavelength is weighted by </a:t>
            </a:r>
            <a:r>
              <a:rPr lang="en-US" dirty="0" smtClean="0"/>
              <a:t>luminosity function</a:t>
            </a:r>
            <a:r>
              <a:rPr lang="en-US" dirty="0"/>
              <a:t> that models human brightness sensitivity. Typically, this weighting function is the </a:t>
            </a:r>
            <a:r>
              <a:rPr lang="en-US" dirty="0" err="1" smtClean="0"/>
              <a:t>photopic</a:t>
            </a:r>
            <a:r>
              <a:rPr lang="en-US" dirty="0"/>
              <a:t> sensitivity function, although the </a:t>
            </a:r>
            <a:r>
              <a:rPr lang="en-US" dirty="0" err="1" smtClean="0"/>
              <a:t>scotopic</a:t>
            </a:r>
            <a:r>
              <a:rPr lang="en-US" dirty="0"/>
              <a:t> function or other functions may also be applied in the same way.</a:t>
            </a:r>
          </a:p>
        </p:txBody>
      </p:sp>
    </p:spTree>
    <p:extLst>
      <p:ext uri="{BB962C8B-B14F-4D97-AF65-F5344CB8AC3E}">
        <p14:creationId xmlns="" xmlns:p14="http://schemas.microsoft.com/office/powerpoint/2010/main" val="143823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Photometry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64565" y="1600200"/>
            <a:ext cx="6614869" cy="4525963"/>
          </a:xfrm>
        </p:spPr>
      </p:pic>
    </p:spTree>
    <p:extLst>
      <p:ext uri="{BB962C8B-B14F-4D97-AF65-F5344CB8AC3E}">
        <p14:creationId xmlns="" xmlns:p14="http://schemas.microsoft.com/office/powerpoint/2010/main" val="350470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a:t>In optics, it means a (usually at least </a:t>
            </a:r>
            <a:r>
              <a:rPr lang="en-US" sz="2600" dirty="0" smtClean="0"/>
              <a:t>mechanically flat, </a:t>
            </a:r>
            <a:r>
              <a:rPr lang="en-US" sz="2600" dirty="0"/>
              <a:t>sometimes </a:t>
            </a:r>
            <a:r>
              <a:rPr lang="en-US" sz="2600" dirty="0" smtClean="0"/>
              <a:t>optically flat, </a:t>
            </a:r>
            <a:r>
              <a:rPr lang="en-US" sz="2600" dirty="0"/>
              <a:t>depending on resolution requirements) piece of transparent (for a wavelength range of interest, not necessarily for visible light) optical material that allows light into an </a:t>
            </a:r>
            <a:r>
              <a:rPr lang="en-US" sz="2600" dirty="0" smtClean="0"/>
              <a:t>optical instrument. </a:t>
            </a:r>
            <a:r>
              <a:rPr lang="en-US" sz="2600" dirty="0"/>
              <a:t>A window is usually parallel and is likely to be </a:t>
            </a:r>
            <a:r>
              <a:rPr lang="en-US" sz="2600" dirty="0" smtClean="0"/>
              <a:t>anti reflection coated, </a:t>
            </a:r>
            <a:r>
              <a:rPr lang="en-US" sz="2600" dirty="0"/>
              <a:t>at least if it is designed for visible light. An optical window may be built into a piece of equipment (such as a </a:t>
            </a:r>
            <a:r>
              <a:rPr lang="en-US" sz="2600" dirty="0" smtClean="0"/>
              <a:t>vacuum chamber) </a:t>
            </a:r>
            <a:r>
              <a:rPr lang="en-US" sz="2600" dirty="0"/>
              <a:t>to allow optical instruments to view inside that equipment.</a:t>
            </a:r>
          </a:p>
          <a:p>
            <a:pPr marL="0" indent="0">
              <a:buNone/>
            </a:pPr>
            <a:endParaRPr lang="en-US" dirty="0"/>
          </a:p>
        </p:txBody>
      </p:sp>
    </p:spTree>
    <p:extLst>
      <p:ext uri="{BB962C8B-B14F-4D97-AF65-F5344CB8AC3E}">
        <p14:creationId xmlns="" xmlns:p14="http://schemas.microsoft.com/office/powerpoint/2010/main" val="257267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Mirrors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a:t>
            </a:r>
            <a:r>
              <a:rPr lang="en-US" b="1" dirty="0"/>
              <a:t>mirror</a:t>
            </a:r>
            <a:r>
              <a:rPr lang="en-US" dirty="0"/>
              <a:t> is an object that </a:t>
            </a:r>
            <a:r>
              <a:rPr lang="en-US" dirty="0" smtClean="0"/>
              <a:t>reflects</a:t>
            </a:r>
            <a:r>
              <a:rPr lang="en-US" dirty="0"/>
              <a:t> light in such a way that, for incident light in some range of wavelengths, the reflected light preserves many or most of the detailed physical characteristics of the original light, called </a:t>
            </a:r>
            <a:r>
              <a:rPr lang="en-US" dirty="0" err="1" smtClean="0"/>
              <a:t>specular</a:t>
            </a:r>
            <a:r>
              <a:rPr lang="en-US" dirty="0" smtClean="0"/>
              <a:t> reflection. </a:t>
            </a:r>
            <a:r>
              <a:rPr lang="en-US" dirty="0"/>
              <a:t>This is different from other light-reflecting objects that do not preserve much of the original wave signal other than color and diffuse reflected light, such as flat-white paint.</a:t>
            </a:r>
          </a:p>
          <a:p>
            <a:pPr marL="0" indent="0">
              <a:buNone/>
            </a:pPr>
            <a:r>
              <a:rPr lang="en-US" dirty="0"/>
              <a:t>The most familiar type of mirror is the </a:t>
            </a:r>
            <a:r>
              <a:rPr lang="en-US" dirty="0" smtClean="0"/>
              <a:t>plane mirror, </a:t>
            </a:r>
            <a:r>
              <a:rPr lang="en-US" dirty="0"/>
              <a:t>which has a flat surface. </a:t>
            </a:r>
            <a:r>
              <a:rPr lang="en-US" dirty="0" smtClean="0"/>
              <a:t>Curved mirrors</a:t>
            </a:r>
            <a:r>
              <a:rPr lang="en-US" dirty="0"/>
              <a:t> are also used, to produce </a:t>
            </a:r>
            <a:r>
              <a:rPr lang="en-US" dirty="0" smtClean="0"/>
              <a:t>magnified</a:t>
            </a:r>
            <a:r>
              <a:rPr lang="en-US" dirty="0"/>
              <a:t> or diminished images or focus light or simply distort the reflected image.</a:t>
            </a:r>
          </a:p>
          <a:p>
            <a:endParaRPr lang="en-US" dirty="0"/>
          </a:p>
        </p:txBody>
      </p:sp>
    </p:spTree>
    <p:extLst>
      <p:ext uri="{BB962C8B-B14F-4D97-AF65-F5344CB8AC3E}">
        <p14:creationId xmlns="" xmlns:p14="http://schemas.microsoft.com/office/powerpoint/2010/main" val="324320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a:t>
            </a:r>
            <a:r>
              <a:rPr lang="en-US" b="1" dirty="0"/>
              <a:t>lens</a:t>
            </a:r>
            <a:r>
              <a:rPr lang="en-US" dirty="0"/>
              <a:t> is a </a:t>
            </a:r>
            <a:r>
              <a:rPr lang="en-US" dirty="0" err="1"/>
              <a:t>transmissive</a:t>
            </a:r>
            <a:r>
              <a:rPr lang="en-US" dirty="0"/>
              <a:t> </a:t>
            </a:r>
            <a:r>
              <a:rPr lang="en-US" dirty="0" smtClean="0"/>
              <a:t>optical</a:t>
            </a:r>
            <a:r>
              <a:rPr lang="en-US" dirty="0"/>
              <a:t> device that focuses or disperses a </a:t>
            </a:r>
            <a:r>
              <a:rPr lang="en-US" dirty="0" smtClean="0"/>
              <a:t>light beam</a:t>
            </a:r>
            <a:r>
              <a:rPr lang="en-US" dirty="0"/>
              <a:t> by means of </a:t>
            </a:r>
            <a:r>
              <a:rPr lang="en-US" dirty="0" smtClean="0"/>
              <a:t>refraction. </a:t>
            </a:r>
            <a:r>
              <a:rPr lang="en-US" dirty="0"/>
              <a:t>A </a:t>
            </a:r>
            <a:r>
              <a:rPr lang="en-US" dirty="0" smtClean="0"/>
              <a:t>simple lens</a:t>
            </a:r>
            <a:r>
              <a:rPr lang="en-US" dirty="0"/>
              <a:t> consists of a single piece of </a:t>
            </a:r>
            <a:r>
              <a:rPr lang="en-US" dirty="0" smtClean="0"/>
              <a:t>transparent material, </a:t>
            </a:r>
            <a:r>
              <a:rPr lang="en-US" dirty="0"/>
              <a:t>while a </a:t>
            </a:r>
            <a:r>
              <a:rPr lang="en-US" dirty="0" smtClean="0"/>
              <a:t>compound lens</a:t>
            </a:r>
            <a:r>
              <a:rPr lang="en-US" dirty="0"/>
              <a:t> consists of several simple lenses (</a:t>
            </a:r>
            <a:r>
              <a:rPr lang="en-US" i="1" dirty="0"/>
              <a:t>elements</a:t>
            </a:r>
            <a:r>
              <a:rPr lang="en-US" dirty="0"/>
              <a:t>), usually arranged along a common </a:t>
            </a:r>
            <a:r>
              <a:rPr lang="en-US" dirty="0" smtClean="0"/>
              <a:t>axis. </a:t>
            </a:r>
            <a:r>
              <a:rPr lang="en-US" dirty="0"/>
              <a:t>Lenses are made from materials such as </a:t>
            </a:r>
            <a:r>
              <a:rPr lang="en-US" dirty="0" smtClean="0"/>
              <a:t>glass</a:t>
            </a:r>
            <a:r>
              <a:rPr lang="en-US" dirty="0"/>
              <a:t> or </a:t>
            </a:r>
            <a:r>
              <a:rPr lang="en-US" dirty="0" smtClean="0"/>
              <a:t>plastic, </a:t>
            </a:r>
            <a:r>
              <a:rPr lang="en-US" dirty="0"/>
              <a:t>and are </a:t>
            </a:r>
            <a:r>
              <a:rPr lang="en-US" dirty="0" smtClean="0"/>
              <a:t>ground and</a:t>
            </a:r>
            <a:r>
              <a:rPr lang="en-US" dirty="0"/>
              <a:t> </a:t>
            </a:r>
            <a:r>
              <a:rPr lang="en-US" dirty="0" smtClean="0"/>
              <a:t>polished</a:t>
            </a:r>
            <a:r>
              <a:rPr lang="en-US" dirty="0"/>
              <a:t> or </a:t>
            </a:r>
            <a:r>
              <a:rPr lang="en-US" dirty="0" err="1" smtClean="0"/>
              <a:t>moulded</a:t>
            </a:r>
            <a:r>
              <a:rPr lang="en-US" dirty="0"/>
              <a:t> to a desired shape. A lens can focus light to form an </a:t>
            </a:r>
            <a:r>
              <a:rPr lang="en-US" dirty="0" smtClean="0"/>
              <a:t>image, </a:t>
            </a:r>
            <a:r>
              <a:rPr lang="en-US" dirty="0"/>
              <a:t>unlike a </a:t>
            </a:r>
            <a:r>
              <a:rPr lang="en-US" dirty="0" smtClean="0"/>
              <a:t>prism, </a:t>
            </a:r>
            <a:r>
              <a:rPr lang="en-US" dirty="0"/>
              <a:t>which refracts light without focusing. </a:t>
            </a:r>
          </a:p>
        </p:txBody>
      </p:sp>
    </p:spTree>
    <p:extLst>
      <p:ext uri="{BB962C8B-B14F-4D97-AF65-F5344CB8AC3E}">
        <p14:creationId xmlns="" xmlns:p14="http://schemas.microsoft.com/office/powerpoint/2010/main" val="99872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54</TotalTime>
  <Words>176</Words>
  <Application>Microsoft Office PowerPoint</Application>
  <PresentationFormat>全屏显示(4:3)</PresentationFormat>
  <Paragraphs>42</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凤舞九天</vt:lpstr>
      <vt:lpstr>Optical Components of Sensors</vt:lpstr>
      <vt:lpstr>Optical components</vt:lpstr>
      <vt:lpstr>Optical Components</vt:lpstr>
      <vt:lpstr>Radiometry</vt:lpstr>
      <vt:lpstr>Photometry</vt:lpstr>
      <vt:lpstr>Photometry </vt:lpstr>
      <vt:lpstr>Windows</vt:lpstr>
      <vt:lpstr>Mirrors</vt:lpstr>
      <vt:lpstr>Lenses</vt:lpstr>
      <vt:lpstr>A bioconvex lens</vt:lpstr>
      <vt:lpstr>Fresnel Lens</vt:lpstr>
      <vt:lpstr>Fiber Optics and Waveguides</vt:lpstr>
      <vt:lpstr>Concentrators</vt:lpstr>
      <vt:lpstr>Nano Optics</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Qamar</dc:creator>
  <cp:lastModifiedBy>Administrator</cp:lastModifiedBy>
  <cp:revision>6</cp:revision>
  <dcterms:created xsi:type="dcterms:W3CDTF">2017-11-07T09:42:49Z</dcterms:created>
  <dcterms:modified xsi:type="dcterms:W3CDTF">2017-11-07T15:10:29Z</dcterms:modified>
</cp:coreProperties>
</file>