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5" r:id="rId39"/>
    <p:sldId id="296" r:id="rId40"/>
    <p:sldId id="293" r:id="rId41"/>
    <p:sldId id="294" r:id="rId4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17503-11CD-4D44-8EA4-71FBCD6ED896}" type="datetimeFigureOut">
              <a:rPr lang="tr-TR" smtClean="0"/>
              <a:t>9.08.2018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CE2D-2965-4B96-BFB3-F20AEBBAD8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49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CE2D-2965-4B96-BFB3-F20AEBBAD8B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881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99F7-F843-4CDF-94D2-99D7C2082E9C}" type="datetime1">
              <a:rPr lang="tr-TR" smtClean="0"/>
              <a:t>9.08.2018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159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EC62-3224-4E4E-A86D-86762CF81FFB}" type="datetime1">
              <a:rPr lang="tr-TR" smtClean="0"/>
              <a:t>9.08.2018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21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BF1A-C2C0-4991-93F2-4398776E899E}" type="datetime1">
              <a:rPr lang="tr-TR" smtClean="0"/>
              <a:t>9.08.2018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271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C4CF-3C79-4D70-8CC2-9ED393D41475}" type="datetime1">
              <a:rPr lang="tr-TR" smtClean="0"/>
              <a:t>9.08.2018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8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EC5E-4B20-49F9-AB96-0B24AE723DBD}" type="datetime1">
              <a:rPr lang="tr-TR" smtClean="0"/>
              <a:t>9.08.2018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011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FA-0394-46F8-9004-ED2DE86B2DB8}" type="datetime1">
              <a:rPr lang="tr-TR" smtClean="0"/>
              <a:t>9.08.2018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609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91A-1B4E-4947-A276-10FD994ACF14}" type="datetime1">
              <a:rPr lang="tr-TR" smtClean="0"/>
              <a:t>9.08.2018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74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CE57-0DC3-4838-A6CD-42BFC19C0503}" type="datetime1">
              <a:rPr lang="tr-TR" smtClean="0"/>
              <a:t>9.08.2018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29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024-BCB9-486A-844C-2ADEB119C031}" type="datetime1">
              <a:rPr lang="tr-TR" smtClean="0"/>
              <a:t>9.08.2018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80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2C88-5C40-40FE-A78A-37F5D422A6C3}" type="datetime1">
              <a:rPr lang="tr-TR" smtClean="0"/>
              <a:t>9.08.2018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13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A31C-74B0-4C0D-99BD-5EEDDDFDA86E}" type="datetime1">
              <a:rPr lang="tr-TR" smtClean="0"/>
              <a:t>9.08.2018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949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26035-9398-4F60-B224-CDD990736D59}" type="datetime1">
              <a:rPr lang="tr-TR" smtClean="0"/>
              <a:t>9.08.2018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8AB64-2854-4233-90B6-0DA090825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300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748425" y="414025"/>
            <a:ext cx="6695150" cy="1595079"/>
          </a:xfrm>
        </p:spPr>
        <p:txBody>
          <a:bodyPr>
            <a:normAutofit/>
          </a:bodyPr>
          <a:lstStyle/>
          <a:p>
            <a:r>
              <a:rPr lang="tr-TR" sz="4800" dirty="0" smtClean="0"/>
              <a:t>TÜRKİYE BİLİŞİM DERNEĞİ</a:t>
            </a:r>
            <a:br>
              <a:rPr lang="tr-TR" sz="4800" dirty="0" smtClean="0"/>
            </a:br>
            <a:r>
              <a:rPr lang="tr-TR" sz="4800" dirty="0" smtClean="0"/>
              <a:t>2. BİLİŞİM YAZ KAMPI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584720" y="2407623"/>
            <a:ext cx="3022560" cy="679352"/>
          </a:xfrm>
        </p:spPr>
        <p:txBody>
          <a:bodyPr>
            <a:normAutofit lnSpcReduction="10000"/>
          </a:bodyPr>
          <a:lstStyle/>
          <a:p>
            <a:r>
              <a:rPr lang="tr-TR" sz="4400" dirty="0" smtClean="0"/>
              <a:t>JAVA KURSU</a:t>
            </a:r>
            <a:endParaRPr lang="tr-TR" sz="44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88467" y="6310648"/>
            <a:ext cx="141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Ankara, 2018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5303949" y="5409127"/>
            <a:ext cx="158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Mustafa Şenel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1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2748425" y="4069646"/>
            <a:ext cx="645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/>
              <a:t>3-JAVA PRENSİPLERİ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4347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L</a:t>
            </a:r>
            <a:r>
              <a:rPr lang="tr-TR" dirty="0" err="1" smtClean="0">
                <a:solidFill>
                  <a:srgbClr val="FF0000"/>
                </a:solidFill>
              </a:rPr>
              <a:t>ocal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Variable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Bir </a:t>
            </a:r>
            <a:r>
              <a:rPr lang="tr-TR" dirty="0" err="1" smtClean="0"/>
              <a:t>method</a:t>
            </a:r>
            <a:r>
              <a:rPr lang="tr-TR" dirty="0" smtClean="0"/>
              <a:t> gövdesi içerisinde tanımlanmış değişkenlerdir. Başka bir </a:t>
            </a:r>
            <a:r>
              <a:rPr lang="tr-TR" dirty="0" err="1" smtClean="0"/>
              <a:t>method</a:t>
            </a:r>
            <a:r>
              <a:rPr lang="tr-TR" dirty="0" smtClean="0"/>
              <a:t> tarafından kullanılamazlar.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Bu tipteki değişenler «</a:t>
            </a:r>
            <a:r>
              <a:rPr lang="tr-TR" dirty="0" err="1" smtClean="0"/>
              <a:t>static</a:t>
            </a:r>
            <a:r>
              <a:rPr lang="tr-TR" dirty="0" smtClean="0"/>
              <a:t>» olarak tanımlanamazlar.</a:t>
            </a:r>
            <a:endParaRPr lang="tr-TR" dirty="0"/>
          </a:p>
          <a:p>
            <a:r>
              <a:rPr lang="tr-TR" dirty="0" err="1" smtClean="0">
                <a:solidFill>
                  <a:srgbClr val="FF0000"/>
                </a:solidFill>
              </a:rPr>
              <a:t>Instance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Variable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Method</a:t>
            </a:r>
            <a:r>
              <a:rPr lang="tr-TR" dirty="0" smtClean="0"/>
              <a:t> gövdeleri dışında, sınıf gövdesi içinde tanımlanan değişkenlerdir. «</a:t>
            </a:r>
            <a:r>
              <a:rPr lang="tr-TR" dirty="0" err="1" smtClean="0"/>
              <a:t>static</a:t>
            </a:r>
            <a:r>
              <a:rPr lang="tr-TR" dirty="0" smtClean="0"/>
              <a:t>» olarak tanımlanmazlar.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Bu değişkenlerin değeri ‘örneğe’(</a:t>
            </a:r>
            <a:r>
              <a:rPr lang="tr-TR" dirty="0" err="1" smtClean="0"/>
              <a:t>instance</a:t>
            </a:r>
            <a:r>
              <a:rPr lang="tr-TR" dirty="0" smtClean="0"/>
              <a:t>) özeldir.  </a:t>
            </a:r>
            <a:endParaRPr lang="tr-TR" dirty="0"/>
          </a:p>
          <a:p>
            <a:r>
              <a:rPr lang="tr-TR" dirty="0" err="1" smtClean="0">
                <a:solidFill>
                  <a:srgbClr val="FF0000"/>
                </a:solidFill>
              </a:rPr>
              <a:t>Static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Variable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«</a:t>
            </a:r>
            <a:r>
              <a:rPr lang="tr-TR" dirty="0" err="1" smtClean="0"/>
              <a:t>statatic</a:t>
            </a:r>
            <a:r>
              <a:rPr lang="tr-TR" dirty="0" smtClean="0"/>
              <a:t>» bildirimi ile tanımlanan değişkenlerdir. </a:t>
            </a:r>
            <a:r>
              <a:rPr lang="tr-TR" dirty="0" err="1" smtClean="0"/>
              <a:t>Local</a:t>
            </a:r>
            <a:r>
              <a:rPr lang="tr-TR" dirty="0" smtClean="0"/>
              <a:t> olarak tanımlanamazlar. Bütün örnekler için tek bir değer taşırlar.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10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/>
              <a:t>Java </a:t>
            </a:r>
            <a:r>
              <a:rPr lang="tr-TR" b="1" dirty="0" err="1" smtClean="0"/>
              <a:t>Variable</a:t>
            </a:r>
            <a:r>
              <a:rPr lang="tr-TR" b="1" dirty="0" smtClean="0"/>
              <a:t> </a:t>
            </a:r>
            <a:r>
              <a:rPr lang="tr-TR" b="1" dirty="0" err="1" smtClean="0"/>
              <a:t>Types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584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11" y="1352931"/>
            <a:ext cx="5950038" cy="4868212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11</a:t>
            </a:fld>
            <a:endParaRPr lang="tr-TR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/>
              <a:t>Java </a:t>
            </a:r>
            <a:r>
              <a:rPr lang="tr-TR" b="1" dirty="0" err="1" smtClean="0"/>
              <a:t>Variable</a:t>
            </a:r>
            <a:r>
              <a:rPr lang="tr-TR" b="1" dirty="0" smtClean="0"/>
              <a:t> </a:t>
            </a:r>
            <a:r>
              <a:rPr lang="tr-TR" b="1" dirty="0" err="1" smtClean="0"/>
              <a:t>Types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043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1316820"/>
          </a:xfrm>
        </p:spPr>
        <p:txBody>
          <a:bodyPr>
            <a:normAutofit/>
          </a:bodyPr>
          <a:lstStyle/>
          <a:p>
            <a:r>
              <a:rPr lang="tr-TR" sz="3600" dirty="0" err="1" smtClean="0"/>
              <a:t>Primitive</a:t>
            </a:r>
            <a:r>
              <a:rPr lang="tr-TR" sz="3600" dirty="0" smtClean="0"/>
              <a:t> Data </a:t>
            </a:r>
            <a:r>
              <a:rPr lang="tr-TR" sz="3600" dirty="0" err="1" smtClean="0"/>
              <a:t>Types</a:t>
            </a:r>
            <a:endParaRPr lang="tr-TR" sz="3600" dirty="0" smtClean="0"/>
          </a:p>
          <a:p>
            <a:r>
              <a:rPr lang="tr-TR" sz="3600" dirty="0" smtClean="0"/>
              <a:t>Reference/Object (</a:t>
            </a:r>
            <a:r>
              <a:rPr lang="tr-TR" sz="3600" dirty="0" err="1" smtClean="0"/>
              <a:t>Non-Primitive</a:t>
            </a:r>
            <a:r>
              <a:rPr lang="tr-TR" sz="3600" dirty="0" smtClean="0"/>
              <a:t>) Data </a:t>
            </a:r>
            <a:r>
              <a:rPr lang="tr-TR" sz="3600" dirty="0" err="1" smtClean="0"/>
              <a:t>Types</a:t>
            </a:r>
            <a:endParaRPr lang="tr-TR" sz="3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12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/>
              <a:t>Data </a:t>
            </a:r>
            <a:r>
              <a:rPr lang="tr-TR" b="1" dirty="0" err="1"/>
              <a:t>Types</a:t>
            </a:r>
            <a:r>
              <a:rPr lang="tr-TR" b="1" dirty="0"/>
              <a:t> in Java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83" y="2525838"/>
            <a:ext cx="7296499" cy="401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 smtClean="0"/>
              <a:t>Primitive</a:t>
            </a:r>
            <a:r>
              <a:rPr lang="tr-TR" dirty="0" smtClean="0"/>
              <a:t>(ilkel) veri tipleri dil tarafından önceden tanımlanır ve bir anahtar kelime ile adlandırılırlar. Java’da 8 adet ilkel veri tipi vardır:</a:t>
            </a:r>
          </a:p>
          <a:p>
            <a:r>
              <a:rPr lang="tr-TR" dirty="0" err="1" smtClean="0"/>
              <a:t>byte</a:t>
            </a:r>
            <a:endParaRPr lang="tr-TR" dirty="0" smtClean="0"/>
          </a:p>
          <a:p>
            <a:r>
              <a:rPr lang="tr-TR" dirty="0" err="1" smtClean="0"/>
              <a:t>short</a:t>
            </a:r>
            <a:endParaRPr lang="tr-TR" dirty="0" smtClean="0"/>
          </a:p>
          <a:p>
            <a:r>
              <a:rPr lang="tr-TR" dirty="0" err="1" smtClean="0"/>
              <a:t>int</a:t>
            </a:r>
            <a:endParaRPr lang="tr-TR" dirty="0" smtClean="0"/>
          </a:p>
          <a:p>
            <a:r>
              <a:rPr lang="tr-TR" dirty="0" err="1" smtClean="0"/>
              <a:t>long</a:t>
            </a:r>
            <a:endParaRPr lang="tr-TR" dirty="0" smtClean="0"/>
          </a:p>
          <a:p>
            <a:r>
              <a:rPr lang="tr-TR" dirty="0" err="1" smtClean="0"/>
              <a:t>float</a:t>
            </a:r>
            <a:endParaRPr lang="tr-TR" dirty="0" smtClean="0"/>
          </a:p>
          <a:p>
            <a:r>
              <a:rPr lang="tr-TR" dirty="0" err="1" smtClean="0"/>
              <a:t>double</a:t>
            </a:r>
            <a:endParaRPr lang="tr-TR" dirty="0" smtClean="0"/>
          </a:p>
          <a:p>
            <a:r>
              <a:rPr lang="tr-TR" dirty="0" err="1" smtClean="0"/>
              <a:t>boolean</a:t>
            </a:r>
            <a:endParaRPr lang="tr-TR" dirty="0" smtClean="0"/>
          </a:p>
          <a:p>
            <a:r>
              <a:rPr lang="tr-TR" dirty="0" err="1" smtClean="0"/>
              <a:t>char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13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 smtClean="0"/>
              <a:t>Primitive</a:t>
            </a:r>
            <a:r>
              <a:rPr lang="tr-TR" b="1" dirty="0" smtClean="0"/>
              <a:t> Data </a:t>
            </a:r>
            <a:r>
              <a:rPr lang="tr-TR" b="1" dirty="0" err="1" smtClean="0"/>
              <a:t>Types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138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tr-TR" dirty="0" smtClean="0"/>
              <a:t>8 bit işaretli tamsayı veri tipidir.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İkiye </a:t>
            </a:r>
            <a:r>
              <a:rPr lang="tr-TR" dirty="0" err="1" smtClean="0"/>
              <a:t>tümleme</a:t>
            </a:r>
            <a:r>
              <a:rPr lang="tr-TR" dirty="0" smtClean="0"/>
              <a:t> yöntemi ile hesaplanır.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Minimum değeri -128’dir.(1000 0000)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Maximum değeri 27’dir.(0111 1111)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Varsayılan değeri 0’dır.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Geniş dizilerde için alan kazanmak için kullanılır. </a:t>
            </a:r>
            <a:r>
              <a:rPr lang="tr-TR" dirty="0" err="1" smtClean="0"/>
              <a:t>int</a:t>
            </a:r>
            <a:r>
              <a:rPr lang="tr-TR" dirty="0" smtClean="0"/>
              <a:t> veri tipinden 4 kat daha az alan kaplar.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14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 smtClean="0"/>
              <a:t>byte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200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16 bit işaretli tamsayı veri tipidir. (</a:t>
            </a:r>
            <a:r>
              <a:rPr lang="tr-TR" dirty="0" err="1" smtClean="0"/>
              <a:t>Two’s</a:t>
            </a:r>
            <a:r>
              <a:rPr lang="tr-TR" dirty="0" smtClean="0"/>
              <a:t> </a:t>
            </a:r>
            <a:r>
              <a:rPr lang="tr-TR" dirty="0" err="1" smtClean="0"/>
              <a:t>complement</a:t>
            </a:r>
            <a:r>
              <a:rPr lang="tr-T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tr-TR" dirty="0"/>
              <a:t>Minimum değeri : -32,768 </a:t>
            </a:r>
            <a:r>
              <a:rPr lang="tr-TR" dirty="0" smtClean="0"/>
              <a:t>(-2</a:t>
            </a:r>
            <a:r>
              <a:rPr lang="tr-TR" baseline="30000" dirty="0" smtClean="0"/>
              <a:t>15</a:t>
            </a:r>
            <a:r>
              <a:rPr lang="tr-T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Maksimum değeri : </a:t>
            </a:r>
            <a:r>
              <a:rPr lang="en-US" dirty="0" smtClean="0"/>
              <a:t>32,767 (2</a:t>
            </a:r>
            <a:r>
              <a:rPr lang="en-US" baseline="30000" dirty="0" smtClean="0"/>
              <a:t>15</a:t>
            </a:r>
            <a:r>
              <a:rPr lang="en-US" dirty="0" smtClean="0"/>
              <a:t> </a:t>
            </a:r>
            <a:r>
              <a:rPr lang="en-US" dirty="0"/>
              <a:t>-1</a:t>
            </a:r>
            <a:r>
              <a:rPr lang="en-US" dirty="0" smtClean="0"/>
              <a:t>)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Varsayılan değeri 0’dır.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15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 smtClean="0"/>
              <a:t>short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2987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r-TR" dirty="0" smtClean="0"/>
              <a:t>32 bitlik işaretli tamsayı veri tipidir.(</a:t>
            </a:r>
            <a:r>
              <a:rPr lang="tr-TR" dirty="0" err="1" smtClean="0"/>
              <a:t>Two’s</a:t>
            </a:r>
            <a:r>
              <a:rPr lang="tr-TR" dirty="0" smtClean="0"/>
              <a:t> </a:t>
            </a:r>
            <a:r>
              <a:rPr lang="tr-TR" dirty="0" err="1" smtClean="0"/>
              <a:t>complement</a:t>
            </a:r>
            <a:r>
              <a:rPr lang="tr-T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tr-TR" dirty="0"/>
              <a:t>Minimum değeri : - 2,147,483,648 (-</a:t>
            </a:r>
            <a:r>
              <a:rPr lang="tr-TR" dirty="0" smtClean="0"/>
              <a:t>2</a:t>
            </a:r>
            <a:r>
              <a:rPr lang="tr-TR" baseline="30000" dirty="0" smtClean="0"/>
              <a:t>31</a:t>
            </a:r>
            <a:r>
              <a:rPr lang="tr-T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tr-TR" dirty="0"/>
              <a:t>Maksimum değeri : </a:t>
            </a:r>
            <a:r>
              <a:rPr lang="tr-TR" dirty="0" smtClean="0"/>
              <a:t>2,147,483,647(2</a:t>
            </a:r>
            <a:r>
              <a:rPr lang="tr-TR" baseline="30000" dirty="0" smtClean="0"/>
              <a:t>31</a:t>
            </a:r>
            <a:r>
              <a:rPr lang="tr-TR" dirty="0" smtClean="0"/>
              <a:t> </a:t>
            </a:r>
            <a:r>
              <a:rPr lang="tr-TR" dirty="0"/>
              <a:t>-1</a:t>
            </a:r>
            <a:r>
              <a:rPr lang="tr-T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Varsayılan değeri 0’dır.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Bellekle alakalı bir endişe duyulmadıkça genellikle tamsayıları tutmak için kullanılan veri tipidir.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16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 smtClean="0"/>
              <a:t>int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6052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64 bitlik işaretli tamsayı veri tipidir.</a:t>
            </a:r>
          </a:p>
          <a:p>
            <a:pPr>
              <a:lnSpc>
                <a:spcPct val="150000"/>
              </a:lnSpc>
            </a:pPr>
            <a:r>
              <a:rPr lang="tr-TR" dirty="0"/>
              <a:t>Minimum değeri : -9,223,372,036,854,775,808(-</a:t>
            </a:r>
            <a:r>
              <a:rPr lang="tr-TR" dirty="0" smtClean="0"/>
              <a:t>2</a:t>
            </a:r>
            <a:r>
              <a:rPr lang="tr-TR" baseline="30000" dirty="0" smtClean="0"/>
              <a:t>63</a:t>
            </a:r>
            <a:r>
              <a:rPr lang="tr-T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tr-TR" dirty="0"/>
              <a:t>Maksimum değeri : </a:t>
            </a:r>
            <a:r>
              <a:rPr lang="tr-TR" dirty="0" smtClean="0"/>
              <a:t>9,223,372,036,854,775,807(2</a:t>
            </a:r>
            <a:r>
              <a:rPr lang="tr-TR" baseline="30000" dirty="0" smtClean="0"/>
              <a:t>63</a:t>
            </a:r>
            <a:r>
              <a:rPr lang="tr-TR" dirty="0" smtClean="0"/>
              <a:t> </a:t>
            </a:r>
            <a:r>
              <a:rPr lang="tr-TR" dirty="0"/>
              <a:t>-1</a:t>
            </a:r>
            <a:r>
              <a:rPr lang="tr-T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Varsayılan değeri 0L’dir.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17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78004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 smtClean="0"/>
              <a:t>long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9930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32 bit IEEE 754 standardındaki </a:t>
            </a:r>
            <a:r>
              <a:rPr lang="tr-TR" dirty="0" err="1" smtClean="0"/>
              <a:t>ondalıklı</a:t>
            </a:r>
            <a:r>
              <a:rPr lang="tr-TR" dirty="0" smtClean="0"/>
              <a:t> sayıları ifade etmek için kullanılır.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Varsayılan değeri 0.0f’dir.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Para birimi gibi kesin ifadeler için kullanılmamalıdır.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18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 smtClean="0"/>
              <a:t>float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2828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64 </a:t>
            </a:r>
            <a:r>
              <a:rPr lang="tr-TR" dirty="0"/>
              <a:t>bit IEEE 754 standardındaki </a:t>
            </a:r>
            <a:r>
              <a:rPr lang="tr-TR" dirty="0" err="1"/>
              <a:t>ondalıklı</a:t>
            </a:r>
            <a:r>
              <a:rPr lang="tr-TR" dirty="0"/>
              <a:t> sayıları ifade etmek için kullanılır.</a:t>
            </a:r>
          </a:p>
          <a:p>
            <a:pPr>
              <a:lnSpc>
                <a:spcPct val="150000"/>
              </a:lnSpc>
            </a:pPr>
            <a:r>
              <a:rPr lang="tr-TR" dirty="0"/>
              <a:t>Varsayılan değeri </a:t>
            </a:r>
            <a:r>
              <a:rPr lang="tr-TR" dirty="0" smtClean="0"/>
              <a:t>0.0d’dir</a:t>
            </a:r>
            <a:r>
              <a:rPr lang="tr-TR" dirty="0"/>
              <a:t>.</a:t>
            </a:r>
          </a:p>
          <a:p>
            <a:pPr>
              <a:lnSpc>
                <a:spcPct val="150000"/>
              </a:lnSpc>
            </a:pPr>
            <a:r>
              <a:rPr lang="tr-TR" dirty="0"/>
              <a:t>Para birimi gibi kesin ifadeler için kullanılmamalıdır.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19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 smtClean="0"/>
              <a:t>double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056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smtClean="0"/>
              <a:t>Java Derlenir Mi, Yorumlanır mı?</a:t>
            </a:r>
            <a:endParaRPr lang="tr-TR" b="1" dirty="0"/>
          </a:p>
        </p:txBody>
      </p:sp>
      <p:sp>
        <p:nvSpPr>
          <p:cNvPr id="5" name="Metin kutusu 4"/>
          <p:cNvSpPr txBox="1"/>
          <p:nvPr/>
        </p:nvSpPr>
        <p:spPr>
          <a:xfrm>
            <a:off x="1262129" y="1867437"/>
            <a:ext cx="3709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/>
              <a:t>JAVA</a:t>
            </a:r>
            <a:r>
              <a:rPr lang="tr-TR" sz="4000" dirty="0" smtClean="0">
                <a:solidFill>
                  <a:srgbClr val="FF0000"/>
                </a:solidFill>
              </a:rPr>
              <a:t>C</a:t>
            </a:r>
            <a:endParaRPr lang="tr-TR" sz="4000" dirty="0">
              <a:solidFill>
                <a:srgbClr val="FF0000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7644684" y="2814487"/>
            <a:ext cx="3709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/>
              <a:t>JIT Compiler</a:t>
            </a:r>
            <a:endParaRPr lang="tr-TR" sz="4000" dirty="0">
              <a:solidFill>
                <a:srgbClr val="FF0000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1839532" y="4677404"/>
            <a:ext cx="3709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/>
              <a:t>BYTECODE</a:t>
            </a:r>
            <a:endParaRPr lang="tr-TR" sz="4000" dirty="0">
              <a:solidFill>
                <a:srgbClr val="FF0000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5123645" y="3601792"/>
            <a:ext cx="3709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/>
              <a:t>JVM</a:t>
            </a:r>
            <a:endParaRPr lang="tr-TR" sz="4000" dirty="0">
              <a:solidFill>
                <a:srgbClr val="FF000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3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Bize tek bitlik bilgi sunar.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2 mümkün değer alabilir : </a:t>
            </a:r>
            <a:r>
              <a:rPr lang="tr-TR" dirty="0" err="1" smtClean="0"/>
              <a:t>true</a:t>
            </a:r>
            <a:r>
              <a:rPr lang="tr-TR" dirty="0" smtClean="0"/>
              <a:t> ve </a:t>
            </a:r>
            <a:r>
              <a:rPr lang="tr-TR" dirty="0" err="1" smtClean="0"/>
              <a:t>false</a:t>
            </a:r>
            <a:r>
              <a:rPr lang="tr-T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Varsayılan değeri : </a:t>
            </a:r>
            <a:r>
              <a:rPr lang="tr-TR" dirty="0" err="1" smtClean="0"/>
              <a:t>false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20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 smtClean="0"/>
              <a:t>boolean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3886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16 bitlik Unicode tek bir karakteri ifade eder.</a:t>
            </a:r>
          </a:p>
          <a:p>
            <a:pPr>
              <a:lnSpc>
                <a:spcPct val="150000"/>
              </a:lnSpc>
            </a:pPr>
            <a:r>
              <a:rPr lang="tr-TR" dirty="0"/>
              <a:t>Minimum değeri : '\u0000' </a:t>
            </a:r>
            <a:r>
              <a:rPr lang="tr-TR" dirty="0" smtClean="0"/>
              <a:t>(0)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</a:t>
            </a:r>
            <a:r>
              <a:rPr lang="tr-TR" dirty="0" err="1" smtClean="0"/>
              <a:t>ksimum</a:t>
            </a:r>
            <a:r>
              <a:rPr lang="en-US" dirty="0" smtClean="0"/>
              <a:t> </a:t>
            </a:r>
            <a:r>
              <a:rPr lang="tr-TR" dirty="0" smtClean="0"/>
              <a:t>değeri :</a:t>
            </a:r>
            <a:r>
              <a:rPr lang="en-US" dirty="0" smtClean="0"/>
              <a:t> </a:t>
            </a:r>
            <a:r>
              <a:rPr lang="en-US" dirty="0"/>
              <a:t>'\</a:t>
            </a:r>
            <a:r>
              <a:rPr lang="en-US" dirty="0" err="1"/>
              <a:t>uffff</a:t>
            </a:r>
            <a:r>
              <a:rPr lang="en-US" dirty="0"/>
              <a:t>' </a:t>
            </a:r>
            <a:r>
              <a:rPr lang="en-US" dirty="0" smtClean="0"/>
              <a:t>(65,535)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21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 smtClean="0"/>
              <a:t>char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8073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Referans tipler sınıflar içinde tanımlanmış kurucu </a:t>
            </a:r>
            <a:r>
              <a:rPr lang="tr-TR" dirty="0" err="1" smtClean="0"/>
              <a:t>methodlar</a:t>
            </a:r>
            <a:r>
              <a:rPr lang="tr-TR" dirty="0" smtClean="0"/>
              <a:t> kullanılarak oluşturulurlar.</a:t>
            </a:r>
          </a:p>
          <a:p>
            <a:r>
              <a:rPr lang="tr-TR" dirty="0" smtClean="0"/>
              <a:t>Nesnelere erişmek için kullanılırlar.</a:t>
            </a:r>
          </a:p>
          <a:p>
            <a:r>
              <a:rPr lang="tr-TR" dirty="0" smtClean="0"/>
              <a:t>Bu değişkenler tek bir türü ifade etmek için tanımlanırlar. Sonradan değiştirilemezler. (Örnek; Personel, Öğrenci, Kitap vs.)</a:t>
            </a:r>
          </a:p>
          <a:p>
            <a:r>
              <a:rPr lang="tr-TR" dirty="0" smtClean="0"/>
              <a:t>Sınıf nesneleri ve dizi çeşitleri referans veri tipi altında yer alır.</a:t>
            </a:r>
          </a:p>
          <a:p>
            <a:r>
              <a:rPr lang="tr-TR" dirty="0" smtClean="0"/>
              <a:t>Referans değişkenlerin varsayılan değerleri </a:t>
            </a:r>
            <a:r>
              <a:rPr lang="tr-TR" dirty="0" err="1" smtClean="0"/>
              <a:t>null’dür</a:t>
            </a:r>
            <a:r>
              <a:rPr lang="tr-TR" dirty="0" smtClean="0"/>
              <a:t>.</a:t>
            </a:r>
          </a:p>
          <a:p>
            <a:r>
              <a:rPr lang="tr-TR" dirty="0" smtClean="0"/>
              <a:t>Referans değişkenler, tanımlanan tipte veya uyumlu başka bir tipte nesneyi temsil etmek için kullanılırlar.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22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Reference Data </a:t>
            </a:r>
            <a:r>
              <a:rPr lang="tr-TR" b="1" dirty="0" err="1" smtClean="0"/>
              <a:t>Types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9398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Literal</a:t>
            </a:r>
            <a:r>
              <a:rPr lang="tr-TR" dirty="0" smtClean="0"/>
              <a:t>, kesin bir değerin kaynak kod ile temsilidir.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Literaller</a:t>
            </a:r>
            <a:r>
              <a:rPr lang="tr-TR" dirty="0" smtClean="0"/>
              <a:t> herhangi bir </a:t>
            </a:r>
            <a:r>
              <a:rPr lang="tr-TR" dirty="0" err="1" smtClean="0"/>
              <a:t>primitive</a:t>
            </a:r>
            <a:r>
              <a:rPr lang="tr-TR" dirty="0" smtClean="0"/>
              <a:t> tipteki değişkene atanabilirler.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 a = 68; </a:t>
            </a:r>
            <a:r>
              <a:rPr lang="tr-TR" dirty="0" err="1" smtClean="0"/>
              <a:t>char</a:t>
            </a:r>
            <a:r>
              <a:rPr lang="tr-TR" dirty="0" smtClean="0"/>
              <a:t> s = ‘A’;)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0 (sıfır) öneki </a:t>
            </a:r>
            <a:r>
              <a:rPr lang="tr-TR" dirty="0" err="1" smtClean="0"/>
              <a:t>octal</a:t>
            </a:r>
            <a:r>
              <a:rPr lang="tr-TR" dirty="0" smtClean="0"/>
              <a:t>, 0x öneki </a:t>
            </a:r>
            <a:r>
              <a:rPr lang="tr-TR" dirty="0" err="1" smtClean="0"/>
              <a:t>hexadecimal</a:t>
            </a:r>
            <a:r>
              <a:rPr lang="tr-TR" dirty="0" smtClean="0"/>
              <a:t> sayıları belirtmek için kullanılır.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decimal</a:t>
            </a:r>
            <a:r>
              <a:rPr lang="tr-TR" dirty="0" smtClean="0"/>
              <a:t> = 100;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octal</a:t>
            </a:r>
            <a:r>
              <a:rPr lang="tr-TR" dirty="0" smtClean="0"/>
              <a:t> = 0144;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hexa</a:t>
            </a:r>
            <a:r>
              <a:rPr lang="tr-TR" dirty="0" smtClean="0"/>
              <a:t> = 0x64;)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23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Java </a:t>
            </a:r>
            <a:r>
              <a:rPr lang="tr-TR" b="1" dirty="0" err="1" smtClean="0"/>
              <a:t>Literals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6488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literalleri</a:t>
            </a:r>
            <a:r>
              <a:rPr lang="tr-TR" dirty="0" smtClean="0"/>
              <a:t> diğer birçok dilde olduğu gibi çift tırnak içinde belirtilir.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	(«</a:t>
            </a:r>
            <a:r>
              <a:rPr lang="tr-TR" dirty="0" err="1" smtClean="0"/>
              <a:t>Hello</a:t>
            </a:r>
            <a:r>
              <a:rPr lang="tr-TR" dirty="0" smtClean="0"/>
              <a:t> World» , «</a:t>
            </a:r>
            <a:r>
              <a:rPr lang="tr-TR" dirty="0" err="1" smtClean="0"/>
              <a:t>two</a:t>
            </a:r>
            <a:r>
              <a:rPr lang="tr-TR" dirty="0" smtClean="0"/>
              <a:t>\</a:t>
            </a:r>
            <a:r>
              <a:rPr lang="tr-TR" dirty="0" err="1" smtClean="0"/>
              <a:t>nlines</a:t>
            </a:r>
            <a:r>
              <a:rPr lang="tr-TR" dirty="0" smtClean="0"/>
              <a:t>» )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String</a:t>
            </a:r>
            <a:r>
              <a:rPr lang="tr-TR" dirty="0" smtClean="0"/>
              <a:t> ve </a:t>
            </a:r>
            <a:r>
              <a:rPr lang="tr-TR" dirty="0" err="1" smtClean="0"/>
              <a:t>char</a:t>
            </a:r>
            <a:r>
              <a:rPr lang="tr-TR" dirty="0" smtClean="0"/>
              <a:t> tipleri Unicode karakterler içerebilir.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(</a:t>
            </a:r>
            <a:r>
              <a:rPr lang="tr-TR" dirty="0" err="1" smtClean="0"/>
              <a:t>char</a:t>
            </a:r>
            <a:r>
              <a:rPr lang="tr-TR" dirty="0" smtClean="0"/>
              <a:t> a = ‘\u0001’; </a:t>
            </a:r>
            <a:r>
              <a:rPr lang="tr-TR" dirty="0" err="1" smtClean="0"/>
              <a:t>String</a:t>
            </a:r>
            <a:r>
              <a:rPr lang="tr-TR" dirty="0" smtClean="0"/>
              <a:t> a = «\u0001»;)</a:t>
            </a:r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24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Java </a:t>
            </a:r>
            <a:r>
              <a:rPr lang="tr-TR" b="1" dirty="0" err="1" smtClean="0"/>
              <a:t>Literals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075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353365"/>
              </p:ext>
            </p:extLst>
          </p:nvPr>
        </p:nvGraphicFramePr>
        <p:xfrm>
          <a:off x="3121517" y="1825621"/>
          <a:ext cx="5948966" cy="4420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286"/>
                <a:gridCol w="4754680"/>
              </a:tblGrid>
              <a:tr h="36838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Gösterim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Görevi</a:t>
                      </a:r>
                      <a:endParaRPr lang="tr-TR" dirty="0"/>
                    </a:p>
                  </a:txBody>
                  <a:tcPr/>
                </a:tc>
              </a:tr>
              <a:tr h="36838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\n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Yeni</a:t>
                      </a:r>
                      <a:r>
                        <a:rPr lang="tr-TR" baseline="0" dirty="0" smtClean="0"/>
                        <a:t> Satır</a:t>
                      </a:r>
                      <a:endParaRPr lang="tr-TR" dirty="0"/>
                    </a:p>
                  </a:txBody>
                  <a:tcPr/>
                </a:tc>
              </a:tr>
              <a:tr h="36838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\r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Satır Başı</a:t>
                      </a:r>
                      <a:endParaRPr lang="tr-TR" dirty="0"/>
                    </a:p>
                  </a:txBody>
                  <a:tcPr/>
                </a:tc>
              </a:tr>
              <a:tr h="36838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\f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Sonraki</a:t>
                      </a:r>
                      <a:r>
                        <a:rPr lang="tr-TR" baseline="0" dirty="0" smtClean="0"/>
                        <a:t> Sayfa</a:t>
                      </a:r>
                      <a:endParaRPr lang="tr-TR" dirty="0"/>
                    </a:p>
                  </a:txBody>
                  <a:tcPr/>
                </a:tc>
              </a:tr>
              <a:tr h="36838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\b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Backspace</a:t>
                      </a:r>
                      <a:endParaRPr lang="tr-TR" dirty="0"/>
                    </a:p>
                  </a:txBody>
                  <a:tcPr/>
                </a:tc>
              </a:tr>
              <a:tr h="36838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\s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Boşluk</a:t>
                      </a:r>
                      <a:endParaRPr lang="tr-TR" dirty="0"/>
                    </a:p>
                  </a:txBody>
                  <a:tcPr/>
                </a:tc>
              </a:tr>
              <a:tr h="36838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\t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Tab</a:t>
                      </a:r>
                      <a:endParaRPr lang="tr-TR" dirty="0"/>
                    </a:p>
                  </a:txBody>
                  <a:tcPr/>
                </a:tc>
              </a:tr>
              <a:tr h="36838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\»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Çift Tırnak</a:t>
                      </a:r>
                      <a:endParaRPr lang="tr-TR" dirty="0"/>
                    </a:p>
                  </a:txBody>
                  <a:tcPr/>
                </a:tc>
              </a:tr>
              <a:tr h="36838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\’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Tek Tırnak</a:t>
                      </a:r>
                      <a:endParaRPr lang="tr-TR" dirty="0"/>
                    </a:p>
                  </a:txBody>
                  <a:tcPr/>
                </a:tc>
              </a:tr>
              <a:tr h="36838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\\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 </a:t>
                      </a:r>
                      <a:r>
                        <a:rPr lang="tr-TR" baseline="0" dirty="0" smtClean="0"/>
                        <a:t> Ters </a:t>
                      </a:r>
                      <a:r>
                        <a:rPr lang="tr-TR" dirty="0" err="1" smtClean="0"/>
                        <a:t>Slash</a:t>
                      </a:r>
                      <a:endParaRPr lang="tr-TR" dirty="0"/>
                    </a:p>
                  </a:txBody>
                  <a:tcPr/>
                </a:tc>
              </a:tr>
              <a:tr h="36838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\</a:t>
                      </a:r>
                      <a:r>
                        <a:rPr lang="tr-TR" dirty="0" err="1" smtClean="0"/>
                        <a:t>ddd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Octal</a:t>
                      </a:r>
                      <a:r>
                        <a:rPr lang="tr-TR" dirty="0" smtClean="0"/>
                        <a:t> karakter</a:t>
                      </a:r>
                      <a:endParaRPr lang="tr-TR" dirty="0"/>
                    </a:p>
                  </a:txBody>
                  <a:tcPr/>
                </a:tc>
              </a:tr>
              <a:tr h="36838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\</a:t>
                      </a:r>
                      <a:r>
                        <a:rPr lang="tr-TR" dirty="0" err="1" smtClean="0"/>
                        <a:t>uxxx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Hexadecimal</a:t>
                      </a:r>
                      <a:r>
                        <a:rPr lang="tr-TR" dirty="0" smtClean="0"/>
                        <a:t> Unicode karakter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25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Java’da Bazı Özel Karakterler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5361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Belirteçler tanımlamalara eklediğimiz, onların anlamlarını değiştiren anahtar kelimelerdir.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Access </a:t>
            </a:r>
            <a:r>
              <a:rPr lang="tr-TR" dirty="0" err="1" smtClean="0"/>
              <a:t>Modifiers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Non</a:t>
            </a:r>
            <a:r>
              <a:rPr lang="tr-TR" dirty="0" smtClean="0"/>
              <a:t>-Access </a:t>
            </a:r>
            <a:r>
              <a:rPr lang="tr-TR" dirty="0" err="1" smtClean="0"/>
              <a:t>Modifiers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26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Java </a:t>
            </a:r>
            <a:r>
              <a:rPr lang="tr-TR" b="1" dirty="0" err="1" smtClean="0"/>
              <a:t>Modifiers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9484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Tanımlanan bileşenlerin erişim seviyelerini belirtmek için kullanılan belirteçlerdir.</a:t>
            </a:r>
          </a:p>
          <a:p>
            <a:r>
              <a:rPr lang="tr-TR" dirty="0" err="1" smtClean="0"/>
              <a:t>default</a:t>
            </a:r>
            <a:r>
              <a:rPr lang="tr-TR" dirty="0" smtClean="0"/>
              <a:t> : Paket içerisinde erişilebilirdir. Herhangi bir anahtar kelimeye gerek duymaz.</a:t>
            </a:r>
          </a:p>
          <a:p>
            <a:r>
              <a:rPr lang="tr-TR" dirty="0" err="1" smtClean="0"/>
              <a:t>private</a:t>
            </a:r>
            <a:r>
              <a:rPr lang="tr-TR" dirty="0" smtClean="0"/>
              <a:t> : Sadece sınıf içinden erişilebilir.</a:t>
            </a:r>
          </a:p>
          <a:p>
            <a:r>
              <a:rPr lang="tr-TR" dirty="0" err="1" smtClean="0"/>
              <a:t>public</a:t>
            </a:r>
            <a:r>
              <a:rPr lang="tr-TR" dirty="0" smtClean="0"/>
              <a:t> : Tüm dünyaya açıktır.</a:t>
            </a:r>
          </a:p>
          <a:p>
            <a:r>
              <a:rPr lang="tr-TR" dirty="0" err="1" smtClean="0"/>
              <a:t>protected</a:t>
            </a:r>
            <a:r>
              <a:rPr lang="tr-TR" dirty="0" smtClean="0"/>
              <a:t> : paket ve altsınıflar </a:t>
            </a:r>
            <a:r>
              <a:rPr lang="tr-TR" smtClean="0"/>
              <a:t>için erişilebilir.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27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Access </a:t>
            </a:r>
            <a:r>
              <a:rPr lang="tr-TR" b="1" dirty="0" err="1" smtClean="0"/>
              <a:t>Modifiers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1231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Static</a:t>
            </a:r>
            <a:r>
              <a:rPr lang="tr-TR" dirty="0" smtClean="0">
                <a:solidFill>
                  <a:srgbClr val="FF0000"/>
                </a:solidFill>
              </a:rPr>
              <a:t> Değişkenler:</a:t>
            </a:r>
          </a:p>
          <a:p>
            <a:pPr marL="0" indent="0">
              <a:buNone/>
            </a:pPr>
            <a:r>
              <a:rPr lang="tr-TR" dirty="0" smtClean="0"/>
              <a:t>	- </a:t>
            </a:r>
            <a:r>
              <a:rPr lang="tr-TR" dirty="0" err="1" smtClean="0"/>
              <a:t>static</a:t>
            </a:r>
            <a:r>
              <a:rPr lang="tr-TR" dirty="0" smtClean="0"/>
              <a:t> değişkenler sınıf için oluşturulan örneklerden 	bağımsızdırlar.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	- Sınıfın örnek sayısına bakılmaksızın </a:t>
            </a:r>
            <a:r>
              <a:rPr lang="tr-TR" dirty="0" err="1" smtClean="0"/>
              <a:t>static</a:t>
            </a:r>
            <a:r>
              <a:rPr lang="tr-TR" dirty="0" smtClean="0"/>
              <a:t> değişkenlerin yalnızca 	tek kopyası vardır ve biri için değer değiştiğinde diğer tüm 	kopyalarda da değişir.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-Sınıf değişkenleri olarak da bilinirler. </a:t>
            </a:r>
            <a:r>
              <a:rPr lang="tr-TR" dirty="0" err="1" smtClean="0"/>
              <a:t>Local</a:t>
            </a:r>
            <a:r>
              <a:rPr lang="tr-TR" dirty="0" smtClean="0"/>
              <a:t> değişkenler </a:t>
            </a:r>
            <a:r>
              <a:rPr lang="tr-TR" dirty="0" err="1" smtClean="0"/>
              <a:t>static</a:t>
            </a:r>
            <a:r>
              <a:rPr lang="tr-TR" dirty="0" smtClean="0"/>
              <a:t> 	olamazlar.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28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 smtClean="0"/>
              <a:t>Non</a:t>
            </a:r>
            <a:r>
              <a:rPr lang="tr-TR" b="1" dirty="0" smtClean="0"/>
              <a:t>-Access </a:t>
            </a:r>
            <a:r>
              <a:rPr lang="tr-TR" b="1" dirty="0" err="1" smtClean="0"/>
              <a:t>Modifiers</a:t>
            </a:r>
            <a:r>
              <a:rPr lang="tr-TR" b="1" dirty="0"/>
              <a:t> </a:t>
            </a:r>
            <a:r>
              <a:rPr lang="tr-TR" b="1" dirty="0" smtClean="0"/>
              <a:t>– </a:t>
            </a:r>
            <a:r>
              <a:rPr lang="tr-TR" b="1" dirty="0" err="1" smtClean="0"/>
              <a:t>static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205113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Static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Methodlar</a:t>
            </a:r>
            <a:r>
              <a:rPr lang="tr-TR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 Sınıf için oluşturulan örneklerden bağımsız </a:t>
            </a:r>
            <a:r>
              <a:rPr lang="tr-TR" dirty="0" err="1" smtClean="0"/>
              <a:t>methodlardır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methodlar</a:t>
            </a:r>
            <a:r>
              <a:rPr lang="tr-TR" dirty="0" smtClean="0"/>
              <a:t> tanımlandıkları sınıfların bir nesneye ait 	örnek(</a:t>
            </a:r>
            <a:r>
              <a:rPr lang="tr-TR" dirty="0" err="1" smtClean="0"/>
              <a:t>instance</a:t>
            </a:r>
            <a:r>
              <a:rPr lang="tr-TR" dirty="0" smtClean="0"/>
              <a:t>) değişkenlerini kullanmazlar.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methodlar</a:t>
            </a:r>
            <a:r>
              <a:rPr lang="tr-TR" dirty="0" smtClean="0"/>
              <a:t> bütün veriyi </a:t>
            </a:r>
            <a:r>
              <a:rPr lang="tr-TR" dirty="0" err="1" smtClean="0"/>
              <a:t>parmetrelerinden</a:t>
            </a:r>
            <a:r>
              <a:rPr lang="tr-TR" dirty="0" smtClean="0"/>
              <a:t> alır ve bunları 	kullanarak </a:t>
            </a:r>
            <a:r>
              <a:rPr lang="tr-TR" dirty="0" err="1" smtClean="0"/>
              <a:t>birşeyler</a:t>
            </a:r>
            <a:r>
              <a:rPr lang="tr-TR" dirty="0" smtClean="0"/>
              <a:t> hesaplarlar ve herhangi bir değişkene 	referans vermezler.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methodlar</a:t>
            </a:r>
            <a:r>
              <a:rPr lang="tr-TR" dirty="0" smtClean="0"/>
              <a:t> sınıftan nesne oluşturmadan doğrudan sınıf 	ismi ile çağırılabilirler. ( </a:t>
            </a:r>
            <a:r>
              <a:rPr lang="tr-TR" dirty="0" err="1" smtClean="0"/>
              <a:t>Employee.getName</a:t>
            </a:r>
            <a:r>
              <a:rPr lang="tr-TR" dirty="0" smtClean="0"/>
              <a:t>() 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29</a:t>
            </a:fld>
            <a:endParaRPr lang="tr-TR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 smtClean="0"/>
              <a:t>Non</a:t>
            </a:r>
            <a:r>
              <a:rPr lang="tr-TR" b="1" dirty="0" smtClean="0"/>
              <a:t>-Access </a:t>
            </a:r>
            <a:r>
              <a:rPr lang="tr-TR" b="1" dirty="0" err="1" smtClean="0"/>
              <a:t>Modifiers</a:t>
            </a:r>
            <a:r>
              <a:rPr lang="tr-TR" b="1" dirty="0"/>
              <a:t> </a:t>
            </a:r>
            <a:r>
              <a:rPr lang="tr-TR" b="1" dirty="0" smtClean="0"/>
              <a:t>– </a:t>
            </a:r>
            <a:r>
              <a:rPr lang="tr-TR" b="1" dirty="0" err="1" smtClean="0"/>
              <a:t>static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92177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75" y="1236543"/>
            <a:ext cx="4906851" cy="5476794"/>
          </a:xfrm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smtClean="0"/>
              <a:t>Java Life </a:t>
            </a:r>
            <a:r>
              <a:rPr lang="tr-TR" b="1" dirty="0" err="1" smtClean="0"/>
              <a:t>Cycle</a:t>
            </a:r>
            <a:r>
              <a:rPr lang="tr-TR" b="1" dirty="0" smtClean="0"/>
              <a:t>(Java Yaşam Döngüsü)</a:t>
            </a:r>
            <a:endParaRPr lang="tr-TR" b="1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72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Final Değişkenler: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 Bir final değişkene sadece bir kez atama yapılabilir. Daha 	sonradan değişiklik yapılamaz.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Final </a:t>
            </a:r>
            <a:r>
              <a:rPr lang="tr-TR" dirty="0" err="1" smtClean="0">
                <a:solidFill>
                  <a:srgbClr val="FF0000"/>
                </a:solidFill>
              </a:rPr>
              <a:t>Methodlar</a:t>
            </a:r>
            <a:r>
              <a:rPr lang="tr-TR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	</a:t>
            </a:r>
            <a:r>
              <a:rPr lang="tr-TR" dirty="0" smtClean="0"/>
              <a:t>- Final </a:t>
            </a:r>
            <a:r>
              <a:rPr lang="tr-TR" dirty="0" err="1" smtClean="0"/>
              <a:t>methodlar</a:t>
            </a:r>
            <a:r>
              <a:rPr lang="tr-TR" dirty="0" smtClean="0"/>
              <a:t> alt sınıflarda </a:t>
            </a:r>
            <a:r>
              <a:rPr lang="tr-TR" dirty="0" err="1" smtClean="0"/>
              <a:t>override</a:t>
            </a:r>
            <a:r>
              <a:rPr lang="tr-TR" dirty="0" smtClean="0"/>
              <a:t> edilemezler.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Final Sınıflar: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	</a:t>
            </a:r>
            <a:r>
              <a:rPr lang="tr-TR" dirty="0" smtClean="0"/>
              <a:t>- Final sınıflar kalıtım ile türetilemezler.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30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 smtClean="0"/>
              <a:t>Non</a:t>
            </a:r>
            <a:r>
              <a:rPr lang="tr-TR" b="1" dirty="0" smtClean="0"/>
              <a:t>-Access </a:t>
            </a:r>
            <a:r>
              <a:rPr lang="tr-TR" b="1" dirty="0" err="1" smtClean="0"/>
              <a:t>Modifiers</a:t>
            </a:r>
            <a:r>
              <a:rPr lang="tr-TR" b="1" dirty="0"/>
              <a:t> </a:t>
            </a:r>
            <a:r>
              <a:rPr lang="tr-TR" b="1" dirty="0" smtClean="0"/>
              <a:t>– final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669868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Abstract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Synchronized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Volatile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Transient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31</a:t>
            </a:fld>
            <a:endParaRPr lang="tr-TR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 smtClean="0"/>
              <a:t>Non</a:t>
            </a:r>
            <a:r>
              <a:rPr lang="tr-TR" b="1" dirty="0" smtClean="0"/>
              <a:t>-Access </a:t>
            </a:r>
            <a:r>
              <a:rPr lang="tr-TR" b="1" dirty="0" err="1" smtClean="0"/>
              <a:t>Modifiers</a:t>
            </a:r>
            <a:r>
              <a:rPr lang="tr-TR" b="1" dirty="0"/>
              <a:t> </a:t>
            </a:r>
            <a:r>
              <a:rPr lang="tr-TR" b="1" dirty="0" smtClean="0"/>
              <a:t>– </a:t>
            </a:r>
            <a:r>
              <a:rPr lang="tr-TR" b="1" dirty="0" err="1" smtClean="0"/>
              <a:t>others</a:t>
            </a:r>
            <a:r>
              <a:rPr lang="tr-TR" b="1" dirty="0" smtClean="0"/>
              <a:t>..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123596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r-TR" dirty="0" smtClean="0"/>
              <a:t>Aritmetik Operatörler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İlişkisel Operatörler</a:t>
            </a:r>
          </a:p>
          <a:p>
            <a:pPr>
              <a:lnSpc>
                <a:spcPct val="150000"/>
              </a:lnSpc>
            </a:pPr>
            <a:r>
              <a:rPr lang="tr-TR" dirty="0" err="1" smtClean="0"/>
              <a:t>Bitsel</a:t>
            </a:r>
            <a:r>
              <a:rPr lang="tr-TR" dirty="0" smtClean="0"/>
              <a:t> </a:t>
            </a:r>
            <a:r>
              <a:rPr lang="tr-TR" dirty="0" err="1" smtClean="0"/>
              <a:t>Opertörler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Mantıksal Operatörler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Atama Operatörleri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Çeşitli Operatörler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32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Basit Operatörler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057938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( + ) : Toplama</a:t>
            </a:r>
          </a:p>
          <a:p>
            <a:r>
              <a:rPr lang="tr-TR" dirty="0" smtClean="0"/>
              <a:t>( - ) : Çıkarma</a:t>
            </a:r>
          </a:p>
          <a:p>
            <a:r>
              <a:rPr lang="tr-TR" dirty="0" smtClean="0"/>
              <a:t>( / ) : Bölme</a:t>
            </a:r>
          </a:p>
          <a:p>
            <a:r>
              <a:rPr lang="tr-TR" dirty="0" smtClean="0"/>
              <a:t>( * ) : Çarpma</a:t>
            </a:r>
          </a:p>
          <a:p>
            <a:r>
              <a:rPr lang="tr-TR" dirty="0" smtClean="0"/>
              <a:t>( % ) : </a:t>
            </a:r>
            <a:r>
              <a:rPr lang="tr-TR" dirty="0" err="1" smtClean="0"/>
              <a:t>Mod</a:t>
            </a:r>
            <a:r>
              <a:rPr lang="tr-TR" dirty="0" smtClean="0"/>
              <a:t> Alma</a:t>
            </a:r>
          </a:p>
          <a:p>
            <a:r>
              <a:rPr lang="tr-TR" dirty="0" smtClean="0"/>
              <a:t>( ++ ) : Artırma</a:t>
            </a:r>
          </a:p>
          <a:p>
            <a:r>
              <a:rPr lang="tr-TR" dirty="0" smtClean="0"/>
              <a:t>( -- ) : Azaltma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33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Aritmetik Operatörler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939371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r-TR" dirty="0" smtClean="0"/>
              <a:t>( == ) : Eşittir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( != ) : Eşit Değildir.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( &gt; ) : Büyüktür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( &lt; ) : Küçüktür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( &gt;= ) : Büyük veya Eşit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( &lt;= ) : Küçük veya Eşit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34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İlişkisel Operatörler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445729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( &amp; ) : AND</a:t>
            </a:r>
          </a:p>
          <a:p>
            <a:r>
              <a:rPr lang="tr-TR" dirty="0" smtClean="0"/>
              <a:t>( | ) : OR</a:t>
            </a:r>
          </a:p>
          <a:p>
            <a:r>
              <a:rPr lang="tr-TR" dirty="0" smtClean="0"/>
              <a:t>( ^ ) : XOR</a:t>
            </a:r>
          </a:p>
          <a:p>
            <a:r>
              <a:rPr lang="tr-TR" dirty="0" smtClean="0"/>
              <a:t>( ~ ) : </a:t>
            </a:r>
            <a:r>
              <a:rPr lang="tr-TR" dirty="0" err="1" smtClean="0"/>
              <a:t>Bitsel</a:t>
            </a:r>
            <a:r>
              <a:rPr lang="tr-TR" dirty="0" smtClean="0"/>
              <a:t> </a:t>
            </a:r>
            <a:r>
              <a:rPr lang="tr-TR" dirty="0" err="1" smtClean="0"/>
              <a:t>Tümleme</a:t>
            </a:r>
            <a:r>
              <a:rPr lang="tr-TR" dirty="0" smtClean="0"/>
              <a:t>(</a:t>
            </a:r>
            <a:r>
              <a:rPr lang="tr-TR" dirty="0" err="1" smtClean="0"/>
              <a:t>Değili</a:t>
            </a:r>
            <a:r>
              <a:rPr lang="tr-TR" dirty="0" smtClean="0"/>
              <a:t>)</a:t>
            </a:r>
          </a:p>
          <a:p>
            <a:r>
              <a:rPr lang="tr-TR" dirty="0" smtClean="0"/>
              <a:t>( &lt;&lt; ) : Sola Kaydırma</a:t>
            </a:r>
          </a:p>
          <a:p>
            <a:r>
              <a:rPr lang="tr-TR" dirty="0" smtClean="0"/>
              <a:t>( &gt;&gt; ) : Sağa Kaydırma</a:t>
            </a:r>
          </a:p>
          <a:p>
            <a:r>
              <a:rPr lang="tr-TR" dirty="0" smtClean="0"/>
              <a:t>( &gt;&gt;&gt; ) : Sağa Kaydırma, Sıfır ile doldurma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35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 smtClean="0"/>
              <a:t>Bitsel</a:t>
            </a:r>
            <a:r>
              <a:rPr lang="tr-TR" b="1" dirty="0" smtClean="0"/>
              <a:t> Operatörler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612316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( &amp;&amp; ) : AND</a:t>
            </a:r>
          </a:p>
          <a:p>
            <a:endParaRPr lang="tr-TR" dirty="0" smtClean="0"/>
          </a:p>
          <a:p>
            <a:r>
              <a:rPr lang="tr-TR" dirty="0" smtClean="0"/>
              <a:t>( || ) </a:t>
            </a:r>
            <a:r>
              <a:rPr lang="tr-TR" smtClean="0"/>
              <a:t>: OR</a:t>
            </a:r>
          </a:p>
          <a:p>
            <a:endParaRPr lang="tr-TR" dirty="0" smtClean="0"/>
          </a:p>
          <a:p>
            <a:r>
              <a:rPr lang="tr-TR" dirty="0" smtClean="0"/>
              <a:t>( ! ) : NOT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36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Mantıksal Operatörler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91585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( = ) : Temel Atama operatörü</a:t>
            </a:r>
          </a:p>
          <a:p>
            <a:r>
              <a:rPr lang="tr-TR" dirty="0"/>
              <a:t>( </a:t>
            </a:r>
            <a:r>
              <a:rPr lang="tr-TR" dirty="0" smtClean="0"/>
              <a:t>+= </a:t>
            </a:r>
            <a:r>
              <a:rPr lang="tr-TR" dirty="0"/>
              <a:t>) </a:t>
            </a:r>
            <a:r>
              <a:rPr lang="tr-TR" dirty="0" smtClean="0"/>
              <a:t>: Topla ve Ata</a:t>
            </a:r>
          </a:p>
          <a:p>
            <a:r>
              <a:rPr lang="tr-TR" dirty="0"/>
              <a:t>( </a:t>
            </a:r>
            <a:r>
              <a:rPr lang="tr-TR" dirty="0" smtClean="0"/>
              <a:t>-= </a:t>
            </a:r>
            <a:r>
              <a:rPr lang="tr-TR" dirty="0"/>
              <a:t>) </a:t>
            </a:r>
            <a:r>
              <a:rPr lang="tr-TR" dirty="0" smtClean="0"/>
              <a:t>: Çıkar ve Ata</a:t>
            </a:r>
          </a:p>
          <a:p>
            <a:r>
              <a:rPr lang="tr-TR" dirty="0"/>
              <a:t>( </a:t>
            </a:r>
            <a:r>
              <a:rPr lang="tr-TR" dirty="0" smtClean="0"/>
              <a:t>*= </a:t>
            </a:r>
            <a:r>
              <a:rPr lang="tr-TR" dirty="0"/>
              <a:t>) </a:t>
            </a:r>
            <a:r>
              <a:rPr lang="tr-TR" dirty="0" smtClean="0"/>
              <a:t>: Çarp ve Ata</a:t>
            </a:r>
          </a:p>
          <a:p>
            <a:r>
              <a:rPr lang="tr-TR" dirty="0"/>
              <a:t>( </a:t>
            </a:r>
            <a:r>
              <a:rPr lang="tr-TR" dirty="0" smtClean="0"/>
              <a:t>/= </a:t>
            </a:r>
            <a:r>
              <a:rPr lang="tr-TR" dirty="0"/>
              <a:t>) </a:t>
            </a:r>
            <a:r>
              <a:rPr lang="tr-TR" dirty="0" smtClean="0"/>
              <a:t>: Böl ve Ata</a:t>
            </a:r>
          </a:p>
          <a:p>
            <a:r>
              <a:rPr lang="tr-TR" dirty="0"/>
              <a:t>( </a:t>
            </a:r>
            <a:r>
              <a:rPr lang="tr-TR" dirty="0" smtClean="0"/>
              <a:t>%= </a:t>
            </a:r>
            <a:r>
              <a:rPr lang="tr-TR" dirty="0"/>
              <a:t>) </a:t>
            </a:r>
            <a:r>
              <a:rPr lang="tr-TR" dirty="0" smtClean="0"/>
              <a:t>: </a:t>
            </a:r>
            <a:r>
              <a:rPr lang="tr-TR" dirty="0" err="1" smtClean="0"/>
              <a:t>Mod</a:t>
            </a:r>
            <a:r>
              <a:rPr lang="tr-TR" dirty="0" smtClean="0"/>
              <a:t> al ve Ata</a:t>
            </a:r>
          </a:p>
          <a:p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37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Atama Operatörleri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094139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17" y="1659467"/>
            <a:ext cx="6787166" cy="4498698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38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Atama Operatörleri - ?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068793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19" y="1678325"/>
            <a:ext cx="7276563" cy="4837141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39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Atama Operatörleri - ?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50270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İçerik Yer Tutucusu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58" y="1893194"/>
            <a:ext cx="7964751" cy="4320274"/>
          </a:xfrm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Java Source </a:t>
            </a:r>
            <a:r>
              <a:rPr lang="tr-TR" b="1" dirty="0" err="1" smtClean="0"/>
              <a:t>Code</a:t>
            </a:r>
            <a:endParaRPr lang="tr-TR" b="1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07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Üçlü operatör olarak da bilinir.</a:t>
            </a:r>
          </a:p>
          <a:p>
            <a:endParaRPr lang="tr-TR" dirty="0" smtClean="0"/>
          </a:p>
          <a:p>
            <a:r>
              <a:rPr lang="tr-TR" dirty="0" err="1" smtClean="0"/>
              <a:t>İf-else’in</a:t>
            </a:r>
            <a:r>
              <a:rPr lang="tr-TR" dirty="0" smtClean="0"/>
              <a:t> kısa kullanımıdır.</a:t>
            </a:r>
          </a:p>
          <a:p>
            <a:endParaRPr lang="tr-TR" dirty="0" smtClean="0"/>
          </a:p>
          <a:p>
            <a:r>
              <a:rPr lang="tr-TR" dirty="0" err="1" smtClean="0"/>
              <a:t>Variable</a:t>
            </a:r>
            <a:r>
              <a:rPr lang="tr-TR" dirty="0" smtClean="0"/>
              <a:t> a = </a:t>
            </a:r>
            <a:r>
              <a:rPr lang="tr-TR" dirty="0" smtClean="0">
                <a:solidFill>
                  <a:srgbClr val="FF0000"/>
                </a:solidFill>
              </a:rPr>
              <a:t>(koşul) </a:t>
            </a:r>
            <a:r>
              <a:rPr lang="tr-TR" dirty="0" smtClean="0"/>
              <a:t>? </a:t>
            </a:r>
            <a:r>
              <a:rPr lang="tr-TR" dirty="0" smtClean="0">
                <a:solidFill>
                  <a:srgbClr val="002060"/>
                </a:solidFill>
              </a:rPr>
              <a:t>«doğru ise değer» </a:t>
            </a:r>
            <a:r>
              <a:rPr lang="tr-TR" dirty="0" smtClean="0"/>
              <a:t>: 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</a:rPr>
              <a:t>«yanlış ise değer»</a:t>
            </a:r>
            <a:endParaRPr lang="tr-T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40</a:t>
            </a:fld>
            <a:endParaRPr lang="tr-TR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Çeşitli Operatörler – Koşul Operatörü ( :?)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256062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Yalnızca referans veri tipleri için kullanılır.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Bu operatör nesnenin sorulan tipte olup olmadığını kontrol eder.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Sonuç olarak </a:t>
            </a:r>
            <a:r>
              <a:rPr lang="tr-TR" dirty="0" err="1" smtClean="0"/>
              <a:t>true</a:t>
            </a:r>
            <a:r>
              <a:rPr lang="tr-TR" dirty="0" smtClean="0"/>
              <a:t> veya </a:t>
            </a:r>
            <a:r>
              <a:rPr lang="tr-TR" dirty="0" err="1" smtClean="0"/>
              <a:t>false</a:t>
            </a:r>
            <a:r>
              <a:rPr lang="tr-TR" dirty="0" smtClean="0"/>
              <a:t> döner.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 smtClean="0"/>
              <a:t>( Ör. (employee1 </a:t>
            </a:r>
            <a:r>
              <a:rPr lang="tr-TR" dirty="0" err="1" smtClean="0"/>
              <a:t>instance</a:t>
            </a:r>
            <a:r>
              <a:rPr lang="tr-TR" dirty="0" smtClean="0"/>
              <a:t> of </a:t>
            </a:r>
            <a:r>
              <a:rPr lang="tr-TR" dirty="0" err="1" smtClean="0"/>
              <a:t>Employee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41</a:t>
            </a:fld>
            <a:endParaRPr lang="tr-TR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Çeşitli Operatörler – </a:t>
            </a:r>
            <a:r>
              <a:rPr lang="tr-TR" b="1" dirty="0" err="1" smtClean="0"/>
              <a:t>instanceof</a:t>
            </a:r>
            <a:r>
              <a:rPr lang="tr-TR" b="1" dirty="0" smtClean="0"/>
              <a:t> Operatörü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5777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38" y="1215164"/>
            <a:ext cx="5100034" cy="5373249"/>
          </a:xfrm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Java </a:t>
            </a:r>
            <a:r>
              <a:rPr lang="tr-TR" b="1" dirty="0" err="1" smtClean="0"/>
              <a:t>Byte</a:t>
            </a:r>
            <a:r>
              <a:rPr lang="tr-TR" b="1" dirty="0" smtClean="0"/>
              <a:t> </a:t>
            </a:r>
            <a:r>
              <a:rPr lang="tr-TR" b="1" dirty="0" err="1" smtClean="0"/>
              <a:t>Code</a:t>
            </a:r>
            <a:endParaRPr lang="tr-TR" b="1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42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Java sınıf dosyalarını yükler.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Kodları doğrular.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Kodları yorumlar/derler.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İşletim sistemi üzerinde kodları çalıştırır ve çıktıları alır.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6</a:t>
            </a:fld>
            <a:endParaRPr lang="tr-TR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Java Virtual Machine (JVM)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948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Case </a:t>
            </a:r>
            <a:r>
              <a:rPr lang="tr-TR" dirty="0" err="1" smtClean="0"/>
              <a:t>Sensitive</a:t>
            </a:r>
            <a:r>
              <a:rPr lang="tr-TR" dirty="0" smtClean="0"/>
              <a:t> : Java dili büyük küçük harf duyarlıdır. (</a:t>
            </a:r>
            <a:r>
              <a:rPr lang="tr-TR" dirty="0" err="1" smtClean="0"/>
              <a:t>Hello</a:t>
            </a:r>
            <a:r>
              <a:rPr lang="tr-TR" dirty="0" smtClean="0"/>
              <a:t> ≠ </a:t>
            </a:r>
            <a:r>
              <a:rPr lang="tr-TR" dirty="0" err="1" smtClean="0"/>
              <a:t>hello</a:t>
            </a:r>
            <a:r>
              <a:rPr lang="tr-T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Sınıf İsimleri : Sınıf isimleri büyük harf ile başlar. Eğer isim birkaç kelimeden oluşuyorsa kelimelerin ilk harfleri büyük harfle yazılır.(</a:t>
            </a:r>
            <a:r>
              <a:rPr lang="tr-TR" dirty="0" err="1" smtClean="0"/>
              <a:t>HelloWorld.class</a:t>
            </a:r>
            <a:r>
              <a:rPr lang="tr-T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tr-TR" dirty="0" err="1" smtClean="0"/>
              <a:t>Method</a:t>
            </a:r>
            <a:r>
              <a:rPr lang="tr-TR" dirty="0" smtClean="0"/>
              <a:t> İsimleri : </a:t>
            </a:r>
            <a:r>
              <a:rPr lang="tr-TR" dirty="0" err="1" smtClean="0"/>
              <a:t>Method</a:t>
            </a:r>
            <a:r>
              <a:rPr lang="tr-TR" dirty="0" smtClean="0"/>
              <a:t> isimleri küçük harfle başlar. Sonraki kelimelerin baş harfleri büyük yazılır. ( </a:t>
            </a:r>
            <a:r>
              <a:rPr lang="tr-TR" dirty="0" err="1" smtClean="0"/>
              <a:t>getItemCount</a:t>
            </a:r>
            <a:r>
              <a:rPr lang="tr-TR" dirty="0" smtClean="0"/>
              <a:t>() )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7</a:t>
            </a:fld>
            <a:endParaRPr lang="tr-TR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Java İsimlendirme Kuralları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7401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Değişken isimleri sadece harfle, $ (dolar simgesi) ve _(alttan tire) ile başlayabilir.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( </a:t>
            </a:r>
            <a:r>
              <a:rPr lang="tr-TR" dirty="0" err="1" smtClean="0"/>
              <a:t>int</a:t>
            </a:r>
            <a:r>
              <a:rPr lang="tr-TR" dirty="0" smtClean="0"/>
              <a:t> a; </a:t>
            </a:r>
            <a:r>
              <a:rPr lang="tr-TR" dirty="0" err="1" smtClean="0"/>
              <a:t>int</a:t>
            </a:r>
            <a:r>
              <a:rPr lang="tr-TR" dirty="0" smtClean="0"/>
              <a:t> $1 = 5; </a:t>
            </a:r>
            <a:r>
              <a:rPr lang="tr-TR" dirty="0" err="1" smtClean="0"/>
              <a:t>int</a:t>
            </a:r>
            <a:r>
              <a:rPr lang="tr-TR" dirty="0" smtClean="0"/>
              <a:t> _</a:t>
            </a:r>
            <a:r>
              <a:rPr lang="tr-TR" dirty="0" err="1" smtClean="0"/>
              <a:t>mounth</a:t>
            </a:r>
            <a:r>
              <a:rPr lang="tr-TR" dirty="0" smtClean="0"/>
              <a:t> = 7; )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Anahtar kelimeler değişken ismi olarak kullanılamazlar.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(</a:t>
            </a:r>
            <a:r>
              <a:rPr lang="tr-TR" dirty="0" err="1" smtClean="0"/>
              <a:t>String</a:t>
            </a:r>
            <a:r>
              <a:rPr lang="tr-TR" dirty="0" smtClean="0"/>
              <a:t> final = </a:t>
            </a:r>
            <a:r>
              <a:rPr lang="tr-TR" dirty="0" err="1" smtClean="0"/>
              <a:t>null</a:t>
            </a:r>
            <a:r>
              <a:rPr lang="tr-TR" dirty="0" smtClean="0"/>
              <a:t>; //Hatalı Kullanım)</a:t>
            </a:r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8</a:t>
            </a:fld>
            <a:endParaRPr lang="tr-TR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smtClean="0"/>
              <a:t>Java İsimlendirme Kuralları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8846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Access </a:t>
            </a:r>
            <a:r>
              <a:rPr lang="tr-TR" dirty="0" err="1" smtClean="0"/>
              <a:t>Modifiers</a:t>
            </a:r>
            <a:r>
              <a:rPr lang="tr-TR" dirty="0" smtClean="0"/>
              <a:t> :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default</a:t>
            </a:r>
            <a:r>
              <a:rPr lang="tr-TR" dirty="0" smtClean="0"/>
              <a:t>, </a:t>
            </a:r>
            <a:r>
              <a:rPr lang="tr-TR" dirty="0" err="1" smtClean="0"/>
              <a:t>public</a:t>
            </a:r>
            <a:r>
              <a:rPr lang="tr-TR" dirty="0" smtClean="0"/>
              <a:t>, </a:t>
            </a:r>
            <a:r>
              <a:rPr lang="tr-TR" dirty="0" err="1" smtClean="0"/>
              <a:t>protected</a:t>
            </a:r>
            <a:r>
              <a:rPr lang="tr-TR" dirty="0" smtClean="0"/>
              <a:t>, </a:t>
            </a:r>
            <a:r>
              <a:rPr lang="tr-TR" dirty="0" err="1" smtClean="0"/>
              <a:t>private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Non</a:t>
            </a:r>
            <a:r>
              <a:rPr lang="tr-TR" dirty="0" smtClean="0"/>
              <a:t>-Access </a:t>
            </a:r>
            <a:r>
              <a:rPr lang="tr-TR" dirty="0" err="1" smtClean="0"/>
              <a:t>Modifiers</a:t>
            </a:r>
            <a:r>
              <a:rPr lang="tr-TR" dirty="0" smtClean="0"/>
              <a:t> :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final, </a:t>
            </a:r>
            <a:r>
              <a:rPr lang="tr-TR" dirty="0" err="1" smtClean="0"/>
              <a:t>abstract</a:t>
            </a:r>
            <a:r>
              <a:rPr lang="tr-TR" dirty="0" smtClean="0"/>
              <a:t>, </a:t>
            </a:r>
            <a:r>
              <a:rPr lang="tr-TR" dirty="0" err="1" smtClean="0"/>
              <a:t>static</a:t>
            </a:r>
            <a:r>
              <a:rPr lang="tr-TR" dirty="0" smtClean="0"/>
              <a:t>, </a:t>
            </a:r>
            <a:r>
              <a:rPr lang="tr-TR" dirty="0" err="1" smtClean="0"/>
              <a:t>strictfp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AB64-2854-4233-90B6-0DA090825284}" type="slidenum">
              <a:rPr lang="tr-TR" smtClean="0"/>
              <a:t>9</a:t>
            </a:fld>
            <a:endParaRPr lang="tr-TR"/>
          </a:p>
        </p:txBody>
      </p:sp>
      <p:sp>
        <p:nvSpPr>
          <p:cNvPr id="7" name="Unvan 1"/>
          <p:cNvSpPr txBox="1">
            <a:spLocks/>
          </p:cNvSpPr>
          <p:nvPr/>
        </p:nvSpPr>
        <p:spPr>
          <a:xfrm>
            <a:off x="838200" y="36512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/>
              <a:t>Java </a:t>
            </a:r>
            <a:r>
              <a:rPr lang="tr-TR" b="1" dirty="0" err="1"/>
              <a:t>Modifiers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0433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1062</Words>
  <Application>Microsoft Office PowerPoint</Application>
  <PresentationFormat>Geniş ekran</PresentationFormat>
  <Paragraphs>279</Paragraphs>
  <Slides>41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Teması</vt:lpstr>
      <vt:lpstr>TÜRKİYE BİLİŞİM DERNEĞİ 2. BİLİŞİM YAZ KAMPI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TÜRKİYE BİLİŞİM DERNEĞİ 2. BİLİŞİM YAZ KAMPI</dc:title>
  <dc:creator>senel</dc:creator>
  <cp:lastModifiedBy>senel</cp:lastModifiedBy>
  <cp:revision>84</cp:revision>
  <dcterms:created xsi:type="dcterms:W3CDTF">2018-08-01T15:01:30Z</dcterms:created>
  <dcterms:modified xsi:type="dcterms:W3CDTF">2018-08-09T16:09:14Z</dcterms:modified>
</cp:coreProperties>
</file>