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"/>
            <a:ext cx="9144000" cy="6856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74959" y="2509480"/>
            <a:ext cx="5783239" cy="1839037"/>
          </a:xfrm>
        </p:spPr>
        <p:txBody>
          <a:bodyPr anchor="b">
            <a:normAutofit/>
          </a:bodyPr>
          <a:lstStyle>
            <a:lvl1pPr algn="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4959" y="4708478"/>
            <a:ext cx="5783239" cy="1187355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718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2"/>
            <a:ext cx="9144000" cy="68526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59489"/>
            <a:ext cx="7886699" cy="6698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158949"/>
            <a:ext cx="7886700" cy="5018014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7534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735" y="365127"/>
            <a:ext cx="6250614" cy="11659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221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97024"/>
            <a:ext cx="7886700" cy="11128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2422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8B0F-BBD0-4B95-98B7-8E152C9DE90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EDDC-D89C-4925-B9D8-F5BE1196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959" y="846935"/>
            <a:ext cx="5783239" cy="1839037"/>
          </a:xfrm>
        </p:spPr>
        <p:txBody>
          <a:bodyPr/>
          <a:lstStyle/>
          <a:p>
            <a:r>
              <a:rPr lang="en-US" b="1" dirty="0">
                <a:latin typeface="Gama-Serif" panose="00000500000000000000" pitchFamily="50" charset="0"/>
              </a:rPr>
              <a:t>Clustering and Sentiment Analysis of GDELT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959" y="2951018"/>
            <a:ext cx="5783239" cy="2944815"/>
          </a:xfrm>
        </p:spPr>
        <p:txBody>
          <a:bodyPr/>
          <a:lstStyle/>
          <a:p>
            <a:r>
              <a:rPr lang="en-US" b="1" dirty="0" err="1">
                <a:latin typeface="Gama-Sans" panose="00000500000000000000" pitchFamily="50" charset="0"/>
              </a:rPr>
              <a:t>Kelompok</a:t>
            </a:r>
            <a:r>
              <a:rPr lang="en-US" b="1" dirty="0">
                <a:latin typeface="Gama-Sans" panose="00000500000000000000" pitchFamily="50" charset="0"/>
              </a:rPr>
              <a:t> 6 (BD-A) :</a:t>
            </a:r>
          </a:p>
          <a:p>
            <a:r>
              <a:rPr lang="en-US" sz="2000" dirty="0">
                <a:latin typeface="Gama-Sans" panose="00000500000000000000" pitchFamily="50" charset="0"/>
              </a:rPr>
              <a:t>Muhamad </a:t>
            </a:r>
            <a:r>
              <a:rPr lang="en-US" sz="2000" dirty="0" err="1">
                <a:latin typeface="Gama-Sans" panose="00000500000000000000" pitchFamily="50" charset="0"/>
              </a:rPr>
              <a:t>Musta’in</a:t>
            </a:r>
            <a:endParaRPr lang="en-US" sz="2000" dirty="0">
              <a:latin typeface="Gama-Sans" panose="00000500000000000000" pitchFamily="50" charset="0"/>
            </a:endParaRPr>
          </a:p>
          <a:p>
            <a:r>
              <a:rPr lang="en-US" sz="2000" dirty="0" err="1">
                <a:latin typeface="Gama-Sans" panose="00000500000000000000" pitchFamily="50" charset="0"/>
              </a:rPr>
              <a:t>Muzzammil</a:t>
            </a:r>
            <a:r>
              <a:rPr lang="en-US" sz="2000" dirty="0">
                <a:latin typeface="Gama-Sans" panose="00000500000000000000" pitchFamily="50" charset="0"/>
              </a:rPr>
              <a:t> </a:t>
            </a:r>
            <a:r>
              <a:rPr lang="en-US" sz="2000" dirty="0" err="1">
                <a:latin typeface="Gama-Sans" panose="00000500000000000000" pitchFamily="50" charset="0"/>
              </a:rPr>
              <a:t>Fadli</a:t>
            </a:r>
            <a:endParaRPr lang="en-US" sz="2000" dirty="0">
              <a:latin typeface="Gama-Sans" panose="00000500000000000000" pitchFamily="50" charset="0"/>
            </a:endParaRPr>
          </a:p>
          <a:p>
            <a:r>
              <a:rPr lang="en-US" sz="2000" dirty="0" err="1">
                <a:latin typeface="Gama-Sans" panose="00000500000000000000" pitchFamily="50" charset="0"/>
              </a:rPr>
              <a:t>Nashrul</a:t>
            </a:r>
            <a:r>
              <a:rPr lang="en-US" sz="2000" dirty="0">
                <a:latin typeface="Gama-Sans" panose="00000500000000000000" pitchFamily="50" charset="0"/>
              </a:rPr>
              <a:t> Fatah</a:t>
            </a:r>
          </a:p>
          <a:p>
            <a:r>
              <a:rPr lang="en-US" sz="2000" dirty="0">
                <a:latin typeface="Gama-Sans" panose="00000500000000000000" pitchFamily="50" charset="0"/>
              </a:rPr>
              <a:t>Novi </a:t>
            </a:r>
            <a:r>
              <a:rPr lang="en-US" sz="2000" dirty="0" err="1">
                <a:latin typeface="Gama-Sans" panose="00000500000000000000" pitchFamily="50" charset="0"/>
              </a:rPr>
              <a:t>Dwiasih</a:t>
            </a:r>
            <a:endParaRPr lang="en-US" sz="2000" dirty="0">
              <a:latin typeface="Gama-Sans" panose="00000500000000000000" pitchFamily="50" charset="0"/>
            </a:endParaRPr>
          </a:p>
          <a:p>
            <a:r>
              <a:rPr lang="en-US" sz="2000" dirty="0">
                <a:latin typeface="Gama-Sans" panose="00000500000000000000" pitchFamily="50" charset="0"/>
              </a:rPr>
              <a:t>Nurul </a:t>
            </a:r>
            <a:r>
              <a:rPr lang="en-US" sz="2000" dirty="0" err="1">
                <a:latin typeface="Gama-Sans" panose="00000500000000000000" pitchFamily="50" charset="0"/>
              </a:rPr>
              <a:t>Hestiningtyas</a:t>
            </a:r>
            <a:endParaRPr lang="en-US" sz="2000" dirty="0">
              <a:latin typeface="Gama-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247A-D061-47B0-A32C-A4249C72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ama-Serif" panose="00000500000000000000" pitchFamily="50" charset="0"/>
              </a:rPr>
              <a:t>Metode</a:t>
            </a:r>
            <a:r>
              <a:rPr lang="en-US" dirty="0">
                <a:latin typeface="Gama-Serif" panose="00000500000000000000" pitchFamily="50" charset="0"/>
              </a:rPr>
              <a:t> yang </a:t>
            </a:r>
            <a:r>
              <a:rPr lang="en-US" dirty="0" err="1">
                <a:latin typeface="Gama-Serif" panose="00000500000000000000" pitchFamily="50" charset="0"/>
              </a:rPr>
              <a:t>Digunakan</a:t>
            </a:r>
            <a:endParaRPr lang="en-ID" dirty="0">
              <a:latin typeface="Gama-Serif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1DECF-7AA2-4DA0-86B6-926FFEF7A1FF}"/>
              </a:ext>
            </a:extLst>
          </p:cNvPr>
          <p:cNvSpPr txBox="1"/>
          <p:nvPr/>
        </p:nvSpPr>
        <p:spPr>
          <a:xfrm>
            <a:off x="1367124" y="3227495"/>
            <a:ext cx="2286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ma-Sans" panose="00000500000000000000" pitchFamily="50" charset="0"/>
              </a:rPr>
              <a:t>Sentiment Analysis</a:t>
            </a:r>
          </a:p>
          <a:p>
            <a:r>
              <a:rPr lang="en-US" dirty="0" err="1">
                <a:latin typeface="Gama-Sans" panose="00000500000000000000" pitchFamily="50" charset="0"/>
              </a:rPr>
              <a:t>Metode</a:t>
            </a:r>
            <a:r>
              <a:rPr lang="en-US" dirty="0">
                <a:latin typeface="Gama-Sans" panose="00000500000000000000" pitchFamily="50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dirty="0">
                <a:latin typeface="Gama-Sans" panose="00000500000000000000" pitchFamily="50" charset="0"/>
              </a:rPr>
              <a:t>Naïve Bayes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Gama-Sans" panose="00000500000000000000" pitchFamily="50" charset="0"/>
              </a:rPr>
              <a:t>Neural Network</a:t>
            </a:r>
          </a:p>
          <a:p>
            <a:pPr marL="342900" indent="-342900">
              <a:buAutoNum type="arabicPeriod"/>
            </a:pPr>
            <a:r>
              <a:rPr lang="en-US" dirty="0">
                <a:latin typeface="Gama-Sans" panose="00000500000000000000" pitchFamily="50" charset="0"/>
              </a:rPr>
              <a:t>K-NN</a:t>
            </a:r>
          </a:p>
          <a:p>
            <a:pPr marL="342900" indent="-342900">
              <a:buAutoNum type="arabicPeriod"/>
            </a:pPr>
            <a:r>
              <a:rPr lang="en-US" dirty="0">
                <a:latin typeface="Gama-Sans" panose="00000500000000000000" pitchFamily="50" charset="0"/>
              </a:rPr>
              <a:t>Decision Tree</a:t>
            </a:r>
          </a:p>
          <a:p>
            <a:pPr marL="342900" indent="-342900">
              <a:buAutoNum type="arabicPeriod"/>
            </a:pPr>
            <a:r>
              <a:rPr lang="en-US" dirty="0">
                <a:latin typeface="Gama-Sans" panose="00000500000000000000" pitchFamily="50" charset="0"/>
              </a:rPr>
              <a:t>SVM</a:t>
            </a:r>
            <a:endParaRPr lang="en-ID" dirty="0">
              <a:latin typeface="Gama-Sans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F554E-EF04-4AB6-9E2A-321B4E647B92}"/>
              </a:ext>
            </a:extLst>
          </p:cNvPr>
          <p:cNvSpPr txBox="1"/>
          <p:nvPr/>
        </p:nvSpPr>
        <p:spPr>
          <a:xfrm>
            <a:off x="5490049" y="3240735"/>
            <a:ext cx="138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ma-Sans" panose="00000500000000000000" pitchFamily="50" charset="0"/>
              </a:rPr>
              <a:t>Clustering</a:t>
            </a:r>
          </a:p>
          <a:p>
            <a:r>
              <a:rPr lang="en-US" dirty="0" err="1">
                <a:latin typeface="Gama-Sans" panose="00000500000000000000" pitchFamily="50" charset="0"/>
              </a:rPr>
              <a:t>Metode</a:t>
            </a:r>
            <a:r>
              <a:rPr lang="en-US" dirty="0">
                <a:latin typeface="Gama-Sans" panose="00000500000000000000" pitchFamily="50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Gama-Sans" panose="00000500000000000000" pitchFamily="50" charset="0"/>
              </a:rPr>
              <a:t>KMeans</a:t>
            </a:r>
            <a:endParaRPr lang="en-US" dirty="0">
              <a:latin typeface="Gama-Sans" panose="000005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FFF70-F2BF-4F39-98CE-BF37F915B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59"/>
          <a:stretch/>
        </p:blipFill>
        <p:spPr>
          <a:xfrm>
            <a:off x="5490049" y="1953950"/>
            <a:ext cx="1381802" cy="1277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6F429C-1863-49C7-80D5-37A70673C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16" y="1962891"/>
            <a:ext cx="1277844" cy="12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2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247A-D061-47B0-A32C-A4249C72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ama-Serif" panose="00000500000000000000" pitchFamily="50" charset="0"/>
              </a:rPr>
              <a:t>Contoh</a:t>
            </a:r>
            <a:r>
              <a:rPr lang="en-US" dirty="0">
                <a:latin typeface="Gama-Serif" panose="00000500000000000000" pitchFamily="50" charset="0"/>
              </a:rPr>
              <a:t> </a:t>
            </a:r>
            <a:r>
              <a:rPr lang="en-US" dirty="0" err="1">
                <a:latin typeface="Gama-Serif" panose="00000500000000000000" pitchFamily="50" charset="0"/>
              </a:rPr>
              <a:t>Perhitungan</a:t>
            </a:r>
            <a:endParaRPr lang="en-ID" dirty="0">
              <a:latin typeface="Gama-Serif" panose="00000500000000000000" pitchFamily="50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80F74-D762-4074-8208-B208308A2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11" y="1420238"/>
            <a:ext cx="1404587" cy="140458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EABB6-1145-4B97-9715-8E2F3A23F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37067"/>
              </p:ext>
            </p:extLst>
          </p:nvPr>
        </p:nvGraphicFramePr>
        <p:xfrm>
          <a:off x="5694219" y="1450696"/>
          <a:ext cx="270779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294">
                  <a:extLst>
                    <a:ext uri="{9D8B030D-6E8A-4147-A177-3AD203B41FA5}">
                      <a16:colId xmlns:a16="http://schemas.microsoft.com/office/drawing/2014/main" val="25432386"/>
                    </a:ext>
                  </a:extLst>
                </a:gridCol>
                <a:gridCol w="941496">
                  <a:extLst>
                    <a:ext uri="{9D8B030D-6E8A-4147-A177-3AD203B41FA5}">
                      <a16:colId xmlns:a16="http://schemas.microsoft.com/office/drawing/2014/main" val="432603536"/>
                    </a:ext>
                  </a:extLst>
                </a:gridCol>
              </a:tblGrid>
              <a:tr h="324878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Gama-Sans" panose="00000500000000000000" pitchFamily="50" charset="0"/>
                        </a:rPr>
                        <a:t>Metode</a:t>
                      </a:r>
                      <a:endParaRPr lang="en-ID" sz="1600" dirty="0">
                        <a:latin typeface="Gama-Sans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Gama-Sans" panose="00000500000000000000" pitchFamily="50" charset="0"/>
                        </a:rPr>
                        <a:t>Akurasi</a:t>
                      </a:r>
                      <a:endParaRPr lang="en-ID" sz="1600" dirty="0">
                        <a:latin typeface="Gama-Sans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587"/>
                  </a:ext>
                </a:extLst>
              </a:tr>
              <a:tr h="3248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ma-Sans" panose="00000500000000000000" pitchFamily="50" charset="0"/>
                        </a:rPr>
                        <a:t>Naïve Bayes</a:t>
                      </a:r>
                      <a:endParaRPr lang="en-ID" sz="1600" dirty="0">
                        <a:latin typeface="Gama-Sans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latin typeface="Gama-Sans" panose="00000500000000000000" pitchFamily="50" charset="0"/>
                        </a:rPr>
                        <a:t>84,21%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766734"/>
                  </a:ext>
                </a:extLst>
              </a:tr>
              <a:tr h="3248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ma-Sans" panose="00000500000000000000" pitchFamily="50" charset="0"/>
                        </a:rPr>
                        <a:t>Neural Network</a:t>
                      </a:r>
                      <a:endParaRPr lang="en-ID" sz="1600" dirty="0">
                        <a:latin typeface="Gama-Sans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latin typeface="Gama-Sans" panose="00000500000000000000" pitchFamily="50" charset="0"/>
                        </a:rPr>
                        <a:t>83,48%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092947"/>
                  </a:ext>
                </a:extLst>
              </a:tr>
              <a:tr h="3248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ma-Sans" panose="00000500000000000000" pitchFamily="50" charset="0"/>
                        </a:rPr>
                        <a:t>SVM</a:t>
                      </a:r>
                      <a:endParaRPr lang="en-ID" sz="1600" dirty="0">
                        <a:latin typeface="Gama-Sans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latin typeface="Gama-Sans" panose="00000500000000000000" pitchFamily="50" charset="0"/>
                        </a:rPr>
                        <a:t>80,69%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32972"/>
                  </a:ext>
                </a:extLst>
              </a:tr>
              <a:tr h="3248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ma-Sans" panose="00000500000000000000" pitchFamily="50" charset="0"/>
                        </a:rPr>
                        <a:t>k-NN</a:t>
                      </a:r>
                      <a:endParaRPr lang="en-ID" sz="1600" dirty="0">
                        <a:latin typeface="Gama-Sans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latin typeface="Gama-Sans" panose="00000500000000000000" pitchFamily="50" charset="0"/>
                        </a:rPr>
                        <a:t>75,36%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16260"/>
                  </a:ext>
                </a:extLst>
              </a:tr>
              <a:tr h="3248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ma-Sans" panose="00000500000000000000" pitchFamily="50" charset="0"/>
                        </a:rPr>
                        <a:t>Decision Tree</a:t>
                      </a:r>
                      <a:endParaRPr lang="en-ID" sz="1600" dirty="0">
                        <a:latin typeface="Gama-Sans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latin typeface="Gama-Sans" panose="00000500000000000000" pitchFamily="50" charset="0"/>
                        </a:rPr>
                        <a:t>72,84%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547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9B6C00-FC47-4843-BC4E-D8F944D3C709}"/>
              </a:ext>
            </a:extLst>
          </p:cNvPr>
          <p:cNvSpPr txBox="1"/>
          <p:nvPr/>
        </p:nvSpPr>
        <p:spPr>
          <a:xfrm>
            <a:off x="3430824" y="924587"/>
            <a:ext cx="228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ma-Sans" panose="00000500000000000000" pitchFamily="50" charset="0"/>
              </a:rPr>
              <a:t>Sentiment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C641F-C218-4464-831F-CC88B57E2FBC}"/>
              </a:ext>
            </a:extLst>
          </p:cNvPr>
          <p:cNvSpPr txBox="1"/>
          <p:nvPr/>
        </p:nvSpPr>
        <p:spPr>
          <a:xfrm>
            <a:off x="628650" y="2860742"/>
            <a:ext cx="490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ama-Sans" panose="00000500000000000000" pitchFamily="50" charset="0"/>
              </a:rPr>
              <a:t>Validasi</a:t>
            </a:r>
            <a:r>
              <a:rPr lang="en-US" sz="1600" dirty="0">
                <a:latin typeface="Gama-Sans" panose="00000500000000000000" pitchFamily="50" charset="0"/>
              </a:rPr>
              <a:t> </a:t>
            </a:r>
            <a:r>
              <a:rPr lang="en-US" sz="1600" dirty="0" err="1">
                <a:latin typeface="Gama-Sans" panose="00000500000000000000" pitchFamily="50" charset="0"/>
              </a:rPr>
              <a:t>menggunakan</a:t>
            </a:r>
            <a:r>
              <a:rPr lang="en-US" sz="1600" dirty="0">
                <a:latin typeface="Gama-Sans" panose="00000500000000000000" pitchFamily="50" charset="0"/>
              </a:rPr>
              <a:t> K-Fold Cross Validation </a:t>
            </a:r>
            <a:r>
              <a:rPr lang="en-US" sz="1600" dirty="0" err="1">
                <a:latin typeface="Gama-Sans" panose="00000500000000000000" pitchFamily="50" charset="0"/>
              </a:rPr>
              <a:t>dengan</a:t>
            </a:r>
            <a:r>
              <a:rPr lang="en-US" sz="1600" dirty="0">
                <a:latin typeface="Gama-Sans" panose="00000500000000000000" pitchFamily="50" charset="0"/>
              </a:rPr>
              <a:t> </a:t>
            </a:r>
            <a:r>
              <a:rPr lang="en-US" sz="1600" dirty="0" err="1">
                <a:latin typeface="Gama-Sans" panose="00000500000000000000" pitchFamily="50" charset="0"/>
              </a:rPr>
              <a:t>n_split</a:t>
            </a:r>
            <a:r>
              <a:rPr lang="en-US" sz="1600" dirty="0">
                <a:latin typeface="Gama-Sans" panose="00000500000000000000" pitchFamily="50" charset="0"/>
              </a:rPr>
              <a:t> = 5 dan </a:t>
            </a:r>
            <a:r>
              <a:rPr lang="en-US" sz="1600" dirty="0" err="1">
                <a:latin typeface="Gama-Sans" panose="00000500000000000000" pitchFamily="50" charset="0"/>
              </a:rPr>
              <a:t>n_repeat</a:t>
            </a:r>
            <a:r>
              <a:rPr lang="en-US" sz="1600" dirty="0">
                <a:latin typeface="Gama-Sans" panose="00000500000000000000" pitchFamily="50" charset="0"/>
              </a:rPr>
              <a:t> = 10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3B1A99-5126-41F2-8DC6-0AFB7884027F}"/>
              </a:ext>
            </a:extLst>
          </p:cNvPr>
          <p:cNvGrpSpPr/>
          <p:nvPr/>
        </p:nvGrpSpPr>
        <p:grpSpPr>
          <a:xfrm>
            <a:off x="545649" y="4029256"/>
            <a:ext cx="8052700" cy="2249454"/>
            <a:chOff x="462649" y="1568203"/>
            <a:chExt cx="9524500" cy="266058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F68E8B-DE4D-43DA-9DB6-C17180A9D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49" y="1698832"/>
              <a:ext cx="2111328" cy="211132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06304C-5EE3-4698-B121-5437668E874C}"/>
                </a:ext>
              </a:extLst>
            </p:cNvPr>
            <p:cNvSpPr/>
            <p:nvPr/>
          </p:nvSpPr>
          <p:spPr>
            <a:xfrm>
              <a:off x="690997" y="3810159"/>
              <a:ext cx="1654630" cy="4186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700" dirty="0">
                  <a:solidFill>
                    <a:srgbClr val="000000"/>
                  </a:solidFill>
                  <a:latin typeface="Gama-Sans" panose="00000500000000000000" pitchFamily="50" charset="0"/>
                </a:rPr>
                <a:t>62763 berita</a:t>
              </a:r>
              <a:endParaRPr lang="id-ID" sz="1700" dirty="0">
                <a:latin typeface="Gama-Sans" panose="00000500000000000000" pitchFamily="50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ED7CF2C-914B-4E64-80C8-7A6251AC2E95}"/>
                </a:ext>
              </a:extLst>
            </p:cNvPr>
            <p:cNvCxnSpPr>
              <a:stCxn id="14" idx="3"/>
              <a:endCxn id="17" idx="1"/>
            </p:cNvCxnSpPr>
            <p:nvPr/>
          </p:nvCxnSpPr>
          <p:spPr>
            <a:xfrm>
              <a:off x="2573977" y="2754496"/>
              <a:ext cx="13752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C3E98887-43B3-4E3F-BA76-9A75CD3D7D20}"/>
                </a:ext>
              </a:extLst>
            </p:cNvPr>
            <p:cNvSpPr/>
            <p:nvPr/>
          </p:nvSpPr>
          <p:spPr>
            <a:xfrm>
              <a:off x="3949206" y="1887517"/>
              <a:ext cx="609600" cy="1733957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378BA3-4B8F-4530-8B59-25D93ABA89AE}"/>
                </a:ext>
              </a:extLst>
            </p:cNvPr>
            <p:cNvSpPr/>
            <p:nvPr/>
          </p:nvSpPr>
          <p:spPr>
            <a:xfrm>
              <a:off x="4413664" y="2015831"/>
              <a:ext cx="1756228" cy="1474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500" dirty="0">
                  <a:solidFill>
                    <a:srgbClr val="000000"/>
                  </a:solidFill>
                  <a:latin typeface="Gama-Sans" panose="00000500000000000000" pitchFamily="50" charset="0"/>
                </a:rPr>
                <a:t>Global Warming</a:t>
              </a:r>
            </a:p>
            <a:p>
              <a:r>
                <a:rPr lang="id-ID" sz="1500" dirty="0">
                  <a:latin typeface="Gama-Sans" panose="00000500000000000000" pitchFamily="50" charset="0"/>
                </a:rPr>
                <a:t>Penyebab Alami</a:t>
              </a:r>
            </a:p>
            <a:p>
              <a:r>
                <a:rPr lang="id-ID" sz="1500" dirty="0">
                  <a:latin typeface="Gama-Sans" panose="00000500000000000000" pitchFamily="50" charset="0"/>
                </a:rPr>
                <a:t>Perubahan Iklim</a:t>
              </a:r>
            </a:p>
            <a:p>
              <a:r>
                <a:rPr lang="id-ID" sz="1500" dirty="0">
                  <a:latin typeface="Gama-Sans" panose="00000500000000000000" pitchFamily="50" charset="0"/>
                </a:rPr>
                <a:t>Mitigasi</a:t>
              </a:r>
            </a:p>
            <a:p>
              <a:r>
                <a:rPr lang="id-ID" sz="1500" dirty="0">
                  <a:latin typeface="Gama-Sans" panose="00000500000000000000" pitchFamily="50" charset="0"/>
                </a:rPr>
                <a:t>Penyakit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874389BF-E1AD-4F87-BFF6-EF9825720454}"/>
                </a:ext>
              </a:extLst>
            </p:cNvPr>
            <p:cNvSpPr/>
            <p:nvPr/>
          </p:nvSpPr>
          <p:spPr>
            <a:xfrm>
              <a:off x="5894120" y="1887517"/>
              <a:ext cx="783771" cy="1733957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3AE6BF-A2A3-4E50-9F41-4E4BF4AEC8B5}"/>
                </a:ext>
              </a:extLst>
            </p:cNvPr>
            <p:cNvSpPr/>
            <p:nvPr/>
          </p:nvSpPr>
          <p:spPr>
            <a:xfrm>
              <a:off x="2733421" y="2328812"/>
              <a:ext cx="1520585" cy="400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600" dirty="0">
                  <a:solidFill>
                    <a:srgbClr val="000000"/>
                  </a:solidFill>
                  <a:latin typeface="Gama-Sans" panose="00000500000000000000" pitchFamily="50" charset="0"/>
                </a:rPr>
                <a:t>Dikelaskan</a:t>
              </a:r>
              <a:endParaRPr lang="id-ID" sz="1600" dirty="0">
                <a:latin typeface="Gama-Sans" panose="00000500000000000000" pitchFamily="50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00B259-E1AB-4AF1-833A-437EC1842DDB}"/>
                </a:ext>
              </a:extLst>
            </p:cNvPr>
            <p:cNvSpPr/>
            <p:nvPr/>
          </p:nvSpPr>
          <p:spPr>
            <a:xfrm>
              <a:off x="2727872" y="2814727"/>
              <a:ext cx="1451155" cy="691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600" dirty="0">
                  <a:solidFill>
                    <a:srgbClr val="000000"/>
                  </a:solidFill>
                  <a:latin typeface="Gama-Sans" panose="00000500000000000000" pitchFamily="50" charset="0"/>
                </a:rPr>
                <a:t>berdasarkan keyword</a:t>
              </a:r>
              <a:endParaRPr lang="id-ID" sz="1600" dirty="0">
                <a:latin typeface="Gama-Sans" panose="00000500000000000000" pitchFamily="50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1197CD4-ED32-48C1-B21D-5D31A2CF09D5}"/>
                </a:ext>
              </a:extLst>
            </p:cNvPr>
            <p:cNvCxnSpPr>
              <a:stCxn id="19" idx="1"/>
            </p:cNvCxnSpPr>
            <p:nvPr/>
          </p:nvCxnSpPr>
          <p:spPr>
            <a:xfrm flipV="1">
              <a:off x="6677891" y="2754495"/>
              <a:ext cx="133531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F1DE8E-74D3-48AF-8959-A60F9E6991F6}"/>
                </a:ext>
              </a:extLst>
            </p:cNvPr>
            <p:cNvSpPr/>
            <p:nvPr/>
          </p:nvSpPr>
          <p:spPr>
            <a:xfrm>
              <a:off x="8557492" y="1568203"/>
              <a:ext cx="1197430" cy="1246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700" dirty="0">
                  <a:latin typeface="Gama-Sans" panose="00000500000000000000" pitchFamily="50" charset="0"/>
                </a:rPr>
                <a:t>Trend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31EED9-C15E-4D4D-9862-D33B9B57E50D}"/>
                </a:ext>
              </a:extLst>
            </p:cNvPr>
            <p:cNvSpPr/>
            <p:nvPr/>
          </p:nvSpPr>
          <p:spPr>
            <a:xfrm>
              <a:off x="8332518" y="2968999"/>
              <a:ext cx="1654631" cy="984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latin typeface="Gama-Sans" panose="00000500000000000000" pitchFamily="50" charset="0"/>
                </a:rPr>
                <a:t>Bukan Trend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CBF4D4-B5E7-4168-9841-B70643BEA5BC}"/>
                </a:ext>
              </a:extLst>
            </p:cNvPr>
            <p:cNvSpPr/>
            <p:nvPr/>
          </p:nvSpPr>
          <p:spPr>
            <a:xfrm>
              <a:off x="6336805" y="2328812"/>
              <a:ext cx="1781355" cy="400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600" dirty="0">
                  <a:solidFill>
                    <a:srgbClr val="000000"/>
                  </a:solidFill>
                  <a:latin typeface="Gama-Sans" panose="00000500000000000000" pitchFamily="50" charset="0"/>
                </a:rPr>
                <a:t>Dikelompokkan</a:t>
              </a:r>
              <a:endParaRPr lang="id-ID" sz="1600" dirty="0">
                <a:latin typeface="Gama-Sans" panose="00000500000000000000" pitchFamily="50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C5CE26-1E6F-463D-A5EA-EEFD86F68565}"/>
              </a:ext>
            </a:extLst>
          </p:cNvPr>
          <p:cNvSpPr txBox="1"/>
          <p:nvPr/>
        </p:nvSpPr>
        <p:spPr>
          <a:xfrm>
            <a:off x="3829578" y="3592553"/>
            <a:ext cx="148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ma-Sans" panose="00000500000000000000" pitchFamily="50" charset="0"/>
              </a:rPr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CDBA4-08F9-4AFA-BDB2-DFD300C7C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87" y="1781777"/>
            <a:ext cx="2052926" cy="80201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511AB2-1920-41A3-81DF-74BB4D186E98}"/>
              </a:ext>
            </a:extLst>
          </p:cNvPr>
          <p:cNvCxnSpPr>
            <a:cxnSpLocks/>
          </p:cNvCxnSpPr>
          <p:nvPr/>
        </p:nvCxnSpPr>
        <p:spPr>
          <a:xfrm flipV="1">
            <a:off x="2299722" y="2166560"/>
            <a:ext cx="9731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8066D8-012D-4303-922B-4596ECB802CA}"/>
              </a:ext>
            </a:extLst>
          </p:cNvPr>
          <p:cNvSpPr txBox="1"/>
          <p:nvPr/>
        </p:nvSpPr>
        <p:spPr>
          <a:xfrm>
            <a:off x="2299722" y="1767833"/>
            <a:ext cx="973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ama-Sans" panose="00000500000000000000" pitchFamily="50" charset="0"/>
              </a:rPr>
              <a:t>klasifikasi</a:t>
            </a:r>
            <a:endParaRPr lang="en-US" sz="1600" dirty="0">
              <a:latin typeface="Gama-Sans" panose="00000500000000000000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DF7834-2CC1-4386-9532-9E4E3B469BC4}"/>
              </a:ext>
            </a:extLst>
          </p:cNvPr>
          <p:cNvSpPr txBox="1"/>
          <p:nvPr/>
        </p:nvSpPr>
        <p:spPr>
          <a:xfrm>
            <a:off x="3201332" y="2552965"/>
            <a:ext cx="316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ma-Sans" panose="00000500000000000000" pitchFamily="50" charset="0"/>
              </a:rPr>
              <a:t>1 (</a:t>
            </a:r>
            <a:r>
              <a:rPr lang="en-US" sz="1400" dirty="0" err="1">
                <a:latin typeface="Gama-Sans" panose="00000500000000000000" pitchFamily="50" charset="0"/>
              </a:rPr>
              <a:t>positif</a:t>
            </a:r>
            <a:r>
              <a:rPr lang="en-US" sz="1400" dirty="0">
                <a:latin typeface="Gama-Sans" panose="00000500000000000000" pitchFamily="50" charset="0"/>
              </a:rPr>
              <a:t>), 0 (</a:t>
            </a:r>
            <a:r>
              <a:rPr lang="en-US" sz="1400" dirty="0" err="1">
                <a:latin typeface="Gama-Sans" panose="00000500000000000000" pitchFamily="50" charset="0"/>
              </a:rPr>
              <a:t>netral</a:t>
            </a:r>
            <a:r>
              <a:rPr lang="en-US" sz="1400" dirty="0">
                <a:latin typeface="Gama-Sans" panose="00000500000000000000" pitchFamily="50" charset="0"/>
              </a:rPr>
              <a:t>), -1 (</a:t>
            </a:r>
            <a:r>
              <a:rPr lang="en-US" sz="1400" dirty="0" err="1">
                <a:latin typeface="Gama-Sans" panose="00000500000000000000" pitchFamily="50" charset="0"/>
              </a:rPr>
              <a:t>negatif</a:t>
            </a:r>
            <a:r>
              <a:rPr lang="en-US" sz="1400" dirty="0">
                <a:latin typeface="Gama-Sans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594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247A-D061-47B0-A32C-A4249C72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ma-Serif" panose="00000500000000000000" pitchFamily="50" charset="0"/>
              </a:rPr>
              <a:t>Hasil Sentiment Analysis</a:t>
            </a:r>
            <a:endParaRPr lang="en-ID" dirty="0">
              <a:latin typeface="Gama-Serif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83729-9C6E-4B17-B9EC-BB8E5341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1" y="1113026"/>
            <a:ext cx="8601075" cy="2457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BB7F24-4D8B-4DB3-A64E-9F9A24CA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1" y="3701761"/>
            <a:ext cx="86201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3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247A-D061-47B0-A32C-A4249C72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ma-Serif" panose="00000500000000000000" pitchFamily="50" charset="0"/>
              </a:rPr>
              <a:t>Hasil Clustering</a:t>
            </a:r>
            <a:endParaRPr lang="en-ID" dirty="0">
              <a:latin typeface="Gama-Serif" panose="00000500000000000000" pitchFamily="50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4070E9-0C1B-40A3-8629-BC795F8C3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51" y="1235219"/>
            <a:ext cx="6670096" cy="19859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FE6413D-9D0A-4393-89B1-C1AE7BF8378B}"/>
              </a:ext>
            </a:extLst>
          </p:cNvPr>
          <p:cNvSpPr/>
          <p:nvPr/>
        </p:nvSpPr>
        <p:spPr>
          <a:xfrm>
            <a:off x="1836117" y="4169757"/>
            <a:ext cx="1955395" cy="1994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latin typeface="Gama-Sans" panose="00000500000000000000" pitchFamily="50" charset="0"/>
              </a:rPr>
              <a:t>penyebab alami</a:t>
            </a:r>
            <a:r>
              <a:rPr lang="en-US" sz="2000" dirty="0">
                <a:latin typeface="Gama-Sans" panose="00000500000000000000" pitchFamily="50" charset="0"/>
              </a:rPr>
              <a:t> </a:t>
            </a:r>
            <a:r>
              <a:rPr lang="en-US" sz="2000" dirty="0" err="1">
                <a:latin typeface="Gama-Sans" panose="00000500000000000000" pitchFamily="50" charset="0"/>
              </a:rPr>
              <a:t>perubahan</a:t>
            </a:r>
            <a:r>
              <a:rPr lang="en-US" sz="2000" dirty="0">
                <a:latin typeface="Gama-Sans" panose="00000500000000000000" pitchFamily="50" charset="0"/>
              </a:rPr>
              <a:t>  </a:t>
            </a:r>
            <a:r>
              <a:rPr lang="en-US" sz="2000" dirty="0" err="1">
                <a:latin typeface="Gama-Sans" panose="00000500000000000000" pitchFamily="50" charset="0"/>
              </a:rPr>
              <a:t>iklim</a:t>
            </a:r>
            <a:r>
              <a:rPr lang="id-ID" sz="2000" dirty="0">
                <a:latin typeface="Gama-Sans" panose="00000500000000000000" pitchFamily="50" charset="0"/>
              </a:rPr>
              <a:t>,</a:t>
            </a:r>
          </a:p>
          <a:p>
            <a:pPr algn="ctr"/>
            <a:r>
              <a:rPr lang="id-ID" sz="2000" dirty="0">
                <a:latin typeface="Gama-Sans" panose="00000500000000000000" pitchFamily="50" charset="0"/>
              </a:rPr>
              <a:t>penyakit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7EB78-6147-4452-8F28-752C640EE06E}"/>
              </a:ext>
            </a:extLst>
          </p:cNvPr>
          <p:cNvSpPr/>
          <p:nvPr/>
        </p:nvSpPr>
        <p:spPr>
          <a:xfrm>
            <a:off x="4963946" y="4472187"/>
            <a:ext cx="2440067" cy="137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100" dirty="0">
                <a:latin typeface="Gama-Sans" panose="00000500000000000000" pitchFamily="50" charset="0"/>
              </a:rPr>
              <a:t>global warming,</a:t>
            </a:r>
          </a:p>
          <a:p>
            <a:pPr algn="ctr"/>
            <a:r>
              <a:rPr lang="id-ID" sz="2100" dirty="0">
                <a:latin typeface="Gama-Sans" panose="00000500000000000000" pitchFamily="50" charset="0"/>
              </a:rPr>
              <a:t>perubahan iklim,</a:t>
            </a:r>
          </a:p>
          <a:p>
            <a:pPr algn="ctr"/>
            <a:r>
              <a:rPr lang="id-ID" sz="2100" dirty="0">
                <a:latin typeface="Gama-Sans" panose="00000500000000000000" pitchFamily="50" charset="0"/>
              </a:rPr>
              <a:t>Mitigasi.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1BEB1D-83EE-497B-9F5B-C173A2412D47}"/>
              </a:ext>
            </a:extLst>
          </p:cNvPr>
          <p:cNvSpPr/>
          <p:nvPr/>
        </p:nvSpPr>
        <p:spPr>
          <a:xfrm>
            <a:off x="4086783" y="3429000"/>
            <a:ext cx="581891" cy="740757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006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133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Gama-Sans</vt:lpstr>
      <vt:lpstr>Gama-Serif</vt:lpstr>
      <vt:lpstr>Segoe UI Light</vt:lpstr>
      <vt:lpstr>Office Theme</vt:lpstr>
      <vt:lpstr>Clustering and Sentiment Analysis of GDELT</vt:lpstr>
      <vt:lpstr>Metode yang Digunakan</vt:lpstr>
      <vt:lpstr>Contoh Perhitungan</vt:lpstr>
      <vt:lpstr>Hasil Sentiment Analysis</vt:lpstr>
      <vt:lpstr>Hasil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with Rapidminer Studio</dc:title>
  <dc:creator>Muhamad Mustain</dc:creator>
  <cp:lastModifiedBy>Muhamad Mustain</cp:lastModifiedBy>
  <cp:revision>21</cp:revision>
  <dcterms:created xsi:type="dcterms:W3CDTF">2018-12-01T03:43:47Z</dcterms:created>
  <dcterms:modified xsi:type="dcterms:W3CDTF">2018-12-04T00:21:44Z</dcterms:modified>
</cp:coreProperties>
</file>