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  <p:sldMasterId id="2147483850" r:id="rId2"/>
  </p:sldMasterIdLst>
  <p:notesMasterIdLst>
    <p:notesMasterId r:id="rId18"/>
  </p:notesMasterIdLst>
  <p:sldIdLst>
    <p:sldId id="256" r:id="rId3"/>
    <p:sldId id="807" r:id="rId4"/>
    <p:sldId id="816" r:id="rId5"/>
    <p:sldId id="806" r:id="rId6"/>
    <p:sldId id="809" r:id="rId7"/>
    <p:sldId id="810" r:id="rId8"/>
    <p:sldId id="811" r:id="rId9"/>
    <p:sldId id="812" r:id="rId10"/>
    <p:sldId id="817" r:id="rId11"/>
    <p:sldId id="818" r:id="rId12"/>
    <p:sldId id="819" r:id="rId13"/>
    <p:sldId id="813" r:id="rId14"/>
    <p:sldId id="814" r:id="rId15"/>
    <p:sldId id="815" r:id="rId16"/>
    <p:sldId id="808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4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EDE777"/>
    <a:srgbClr val="3333CC"/>
    <a:srgbClr val="0033CC"/>
    <a:srgbClr val="B0DB89"/>
    <a:srgbClr val="66CCFF"/>
    <a:srgbClr val="FDD1A1"/>
    <a:srgbClr val="66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00" autoAdjust="0"/>
  </p:normalViewPr>
  <p:slideViewPr>
    <p:cSldViewPr>
      <p:cViewPr>
        <p:scale>
          <a:sx n="106" d="100"/>
          <a:sy n="106" d="100"/>
        </p:scale>
        <p:origin x="-1764" y="-120"/>
      </p:cViewPr>
      <p:guideLst>
        <p:guide orient="horz" pos="2248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charset="0"/>
              <a:buChar char="•"/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0E5DA30D-B844-4A40-8C33-E7F7A031B652}" type="slidenum">
              <a:rPr lang="en-US" altLang="zh-CN"/>
              <a:pPr>
                <a:defRPr/>
              </a:pPr>
              <a:t>‹#›</a:t>
            </a:fld>
            <a:endParaRPr lang="en-US" altLang="zh-CN"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7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>
              <a:defRPr/>
            </a:pPr>
            <a:fld id="{76D4978A-5D3B-304E-9B08-1111A4E4FEAB}" type="slidenum">
              <a:rPr lang="en-US" altLang="zh-CN" dirty="0">
                <a:latin typeface="Arial" charset="0"/>
              </a:rPr>
              <a:pPr>
                <a:defRPr/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4BC3C96-9B6A-7C4B-83C0-7308A7064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88428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59ED279-8A25-E54D-AD62-01576B63C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135884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7F75486-1A2D-0A47-8393-3228A55C5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06903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3A7C96B-0E46-9E45-8F37-7A231A9B3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218145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7BA2AEE-3B11-1841-A538-6B1B57AB7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54691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E2B66AB-F2B3-4F44-963F-C3078E13C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251531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6984435-E96E-B347-B811-5F4FB807C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826192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CCB69F3-A4ED-4942-942A-CF9559477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460748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D2C39A89-6DC1-2B49-BE7C-EE7A87624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25353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41AB6E8-42A8-434A-8C95-A48431A16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402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ADF1739-19EE-4C44-AB19-BAD21209F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17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E365425-FCE4-734D-B0C4-EB322AE39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83213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4395E3C-C3BB-2347-AF1B-BE8893643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3398472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1E148CC-76E2-9F40-A854-868C125C54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569517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DF3AA3EC-2A8C-5C4D-B522-115E3C4C7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50382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60FDFF9-5791-F84A-8BDC-E67D7E1B5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283529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693CA50-0DEF-804B-ADCE-90A087A7E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72297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C8C5DD4-45A1-394F-B6F2-F92E7B082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941511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7792594-3235-8D44-BF0A-87E4A085B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832281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5DCDF4F-07D5-F043-8F31-FFEFEECF20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960027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41C3354-B160-4249-8DD7-5A78A7737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477203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079F5C9-4687-ED48-A38E-A271B76CF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422710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 smtClean="0"/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charset="0"/>
              <a:buChar char="•"/>
              <a:defRPr sz="1200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78BE84DA-13F8-1B47-899B-D34435E4B37C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Verdana" charset="0"/>
              <a:ea typeface="宋体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charset="0"/>
              <a:buChar char="•"/>
              <a:defRPr sz="1200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737B1C61-CC9B-2449-9483-40AED250F8B8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Verdana" charset="0"/>
              <a:ea typeface="宋体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29540745/article/details/791200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&#30334;&#24230;&#20113;&#19979;&#36733;\ST_VideoForShow.avi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new-play.tudou.com/v/XNTYxMzM1MTgw==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638" y="2782888"/>
            <a:ext cx="7847012" cy="1068387"/>
          </a:xfrm>
        </p:spPr>
        <p:txBody>
          <a:bodyPr/>
          <a:lstStyle/>
          <a:p>
            <a:pPr marL="0" indent="0" algn="ctr" eaLnBrk="1" hangingPunct="1">
              <a:buFont typeface="Wingdings" charset="2"/>
              <a:buNone/>
            </a:pPr>
            <a:r>
              <a:rPr lang="zh-CN" altLang="en-US" sz="4000" dirty="0" smtClean="0">
                <a:latin typeface="微软雅黑" charset="0"/>
                <a:ea typeface="微软雅黑" charset="0"/>
                <a:sym typeface="宋体" charset="0"/>
              </a:rPr>
              <a:t>图像实战之电子警察</a:t>
            </a:r>
            <a:endParaRPr lang="zh-CN" altLang="zh-CN" sz="4000" dirty="0">
              <a:latin typeface="微软雅黑" charset="0"/>
              <a:ea typeface="微软雅黑" charset="0"/>
              <a:sym typeface="宋体" charset="0"/>
            </a:endParaRPr>
          </a:p>
        </p:txBody>
      </p:sp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09538" y="4365104"/>
            <a:ext cx="89344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zh-CN" altLang="en-US" sz="3000" b="1" dirty="0">
                <a:latin typeface="华文楷体" charset="-122"/>
                <a:ea typeface="华文楷体" charset="-122"/>
                <a:sym typeface="Arial" charset="0"/>
              </a:rPr>
              <a:t>汇报人</a:t>
            </a:r>
            <a:r>
              <a:rPr lang="zh-CN" altLang="en-US" sz="3000" b="1" dirty="0" smtClean="0">
                <a:latin typeface="华文楷体" charset="-122"/>
                <a:ea typeface="华文楷体" charset="-122"/>
                <a:sym typeface="Arial" charset="0"/>
              </a:rPr>
              <a:t>：木镇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zh-CN" altLang="en-US" sz="2800" b="1" dirty="0" smtClean="0">
                <a:latin typeface="华文楷体" charset="-122"/>
                <a:ea typeface="华文楷体" charset="-122"/>
              </a:rPr>
              <a:t>稿定</a:t>
            </a:r>
            <a:r>
              <a:rPr lang="zh-CN" altLang="en-US" sz="2800" b="1" dirty="0">
                <a:latin typeface="华文楷体" charset="-122"/>
                <a:ea typeface="华文楷体" charset="-122"/>
              </a:rPr>
              <a:t>科技  </a:t>
            </a:r>
            <a:r>
              <a:rPr lang="en-US" altLang="zh-CN" sz="2800" b="1" dirty="0" err="1" smtClean="0">
                <a:latin typeface="华文楷体" charset="-122"/>
                <a:ea typeface="华文楷体" charset="-122"/>
              </a:rPr>
              <a:t>AILab</a:t>
            </a:r>
            <a:endParaRPr lang="zh-CN" altLang="en-US" sz="2800" b="1" dirty="0">
              <a:latin typeface="华文楷体" charset="-122"/>
              <a:ea typeface="华文楷体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zh-CN" altLang="en-US" sz="3000" b="1" dirty="0">
                <a:latin typeface="华文楷体" charset="-122"/>
                <a:ea typeface="华文楷体" charset="-122"/>
              </a:rPr>
              <a:t>汇报日期：2018</a:t>
            </a:r>
            <a:r>
              <a:rPr lang="zh-CN" altLang="en-US" sz="3000" b="1" dirty="0" smtClean="0">
                <a:latin typeface="华文楷体" charset="-122"/>
                <a:ea typeface="华文楷体" charset="-122"/>
              </a:rPr>
              <a:t>年</a:t>
            </a:r>
            <a:r>
              <a:rPr lang="en-US" altLang="zh-CN" sz="3000" b="1" dirty="0" smtClean="0">
                <a:latin typeface="华文楷体" charset="-122"/>
                <a:ea typeface="华文楷体" charset="-122"/>
              </a:rPr>
              <a:t>12</a:t>
            </a:r>
            <a:r>
              <a:rPr lang="zh-CN" altLang="en-US" sz="3000" b="1" dirty="0" smtClean="0">
                <a:latin typeface="华文楷体" charset="-122"/>
                <a:ea typeface="华文楷体" charset="-122"/>
              </a:rPr>
              <a:t>月</a:t>
            </a:r>
            <a:r>
              <a:rPr lang="en-US" altLang="zh-CN" sz="3000" b="1" dirty="0" smtClean="0">
                <a:latin typeface="华文楷体" charset="-122"/>
                <a:ea typeface="华文楷体" charset="-122"/>
              </a:rPr>
              <a:t>27</a:t>
            </a:r>
            <a:r>
              <a:rPr lang="zh-CN" altLang="en-US" sz="3000" b="1" dirty="0" smtClean="0">
                <a:latin typeface="华文楷体" charset="-122"/>
                <a:ea typeface="华文楷体" charset="-122"/>
              </a:rPr>
              <a:t>日</a:t>
            </a:r>
            <a:endParaRPr lang="zh-CN" altLang="en-US" sz="2800" b="1" dirty="0">
              <a:latin typeface="华文楷体" charset="-122"/>
              <a:ea typeface="华文楷体" charset="-122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</p:spTree>
  </p:cSld>
  <p:clrMapOvr>
    <a:masterClrMapping/>
  </p:clrMapOvr>
  <p:transition advTm="7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en-US" altLang="zh-CN" sz="2000" b="0" dirty="0" err="1" smtClean="0">
                <a:latin typeface="Times New Roman" charset="0"/>
              </a:rPr>
              <a:t>Adaboost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0608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700808"/>
            <a:ext cx="705678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en-US" altLang="zh-CN" sz="2000" b="0" dirty="0" smtClean="0">
                <a:latin typeface="Times New Roman" charset="0"/>
              </a:rPr>
              <a:t>Boost</a:t>
            </a:r>
            <a:r>
              <a:rPr lang="zh-CN" altLang="en-US" sz="2000" b="0" dirty="0" smtClean="0">
                <a:latin typeface="Times New Roman" charset="0"/>
              </a:rPr>
              <a:t>有哪些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0608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916832"/>
            <a:ext cx="8048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Logit</a:t>
            </a:r>
            <a:r>
              <a:rPr lang="en-US" altLang="zh-CN" dirty="0" smtClean="0"/>
              <a:t> Boost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Gentle 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Real 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Discrete </a:t>
            </a:r>
            <a:r>
              <a:rPr lang="en-US" altLang="zh-CN" dirty="0" err="1" smtClean="0"/>
              <a:t>AdaBoost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整体效果：效果由好到差的顺序为</a:t>
            </a:r>
            <a:r>
              <a:rPr lang="en-US" altLang="zh-CN" dirty="0" err="1" smtClean="0"/>
              <a:t>Logit</a:t>
            </a:r>
            <a:r>
              <a:rPr lang="en-US" altLang="zh-CN" dirty="0" smtClean="0"/>
              <a:t> Boost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Gentle 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Real 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Discrete </a:t>
            </a:r>
            <a:r>
              <a:rPr lang="en-US" altLang="zh-CN" dirty="0" err="1" smtClean="0"/>
              <a:t>AdaBoost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为什么我们还会选择</a:t>
            </a:r>
            <a:r>
              <a:rPr lang="en-US" altLang="zh-CN" dirty="0" err="1" smtClean="0"/>
              <a:t>RealBoost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算法模块</a:t>
            </a:r>
            <a:r>
              <a:rPr lang="en-US" altLang="zh-CN" sz="2000" b="0" dirty="0" smtClean="0">
                <a:latin typeface="Times New Roman" charset="0"/>
              </a:rPr>
              <a:t>/</a:t>
            </a:r>
            <a:r>
              <a:rPr lang="zh-CN" altLang="en-US" sz="2000" b="0" dirty="0" smtClean="0">
                <a:latin typeface="Times New Roman" charset="0"/>
              </a:rPr>
              <a:t>车辆跟踪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060848"/>
            <a:ext cx="80329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跟踪算法有哪些？</a:t>
            </a:r>
            <a:r>
              <a:rPr lang="zh-CN" altLang="en-US" dirty="0" smtClean="0">
                <a:hlinkClick r:id="rId3"/>
              </a:rPr>
              <a:t>跟踪综述</a:t>
            </a:r>
            <a:endParaRPr lang="en-US" altLang="zh-CN" dirty="0" smtClean="0"/>
          </a:p>
          <a:p>
            <a:r>
              <a:rPr lang="zh-CN" altLang="en-US" dirty="0" smtClean="0"/>
              <a:t>跟踪的一般流程</a:t>
            </a:r>
            <a:endParaRPr lang="en-US" altLang="zh-CN" dirty="0" smtClean="0"/>
          </a:p>
          <a:p>
            <a:r>
              <a:rPr lang="zh-CN" altLang="en-US" dirty="0" smtClean="0"/>
              <a:t>一、特征提取：颜色直方图；轮廓；纹理；</a:t>
            </a:r>
            <a:endParaRPr lang="en-US" altLang="zh-CN" dirty="0" smtClean="0"/>
          </a:p>
          <a:p>
            <a:r>
              <a:rPr lang="zh-CN" altLang="en-US" dirty="0" smtClean="0"/>
              <a:t>二、目标跟踪：均值漂移（</a:t>
            </a:r>
            <a:r>
              <a:rPr lang="en-US" altLang="zh-CN" dirty="0" err="1" smtClean="0"/>
              <a:t>meanshift</a:t>
            </a:r>
            <a:r>
              <a:rPr lang="zh-CN" altLang="en-US" dirty="0" smtClean="0"/>
              <a:t>）；基于</a:t>
            </a:r>
            <a:r>
              <a:rPr lang="en-US" altLang="zh-CN" dirty="0" err="1" smtClean="0"/>
              <a:t>kalman</a:t>
            </a:r>
            <a:r>
              <a:rPr lang="zh-CN" altLang="en-US" dirty="0" smtClean="0"/>
              <a:t>滤波目标跟踪；</a:t>
            </a:r>
            <a:endParaRPr lang="en-US" altLang="zh-CN" dirty="0" smtClean="0"/>
          </a:p>
          <a:p>
            <a:r>
              <a:rPr lang="zh-CN" altLang="en-US" dirty="0" smtClean="0"/>
              <a:t>基于粒子滤波跟踪；基于对运动目标建模的方法。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选择的是：</a:t>
            </a:r>
            <a:endParaRPr lang="en-US" altLang="zh-CN" dirty="0" smtClean="0"/>
          </a:p>
          <a:p>
            <a:r>
              <a:rPr lang="zh-CN" altLang="en-US" dirty="0" smtClean="0"/>
              <a:t>空间跟踪，作用是什么？</a:t>
            </a:r>
            <a:endParaRPr lang="en-US" altLang="zh-CN" dirty="0" smtClean="0"/>
          </a:p>
          <a:p>
            <a:r>
              <a:rPr lang="zh-CN" altLang="en-US" dirty="0" smtClean="0"/>
              <a:t>特征跟踪，作用是什么？</a:t>
            </a:r>
            <a:endParaRPr lang="en-US" altLang="zh-CN" dirty="0" smtClean="0"/>
          </a:p>
          <a:p>
            <a:r>
              <a:rPr lang="zh-CN" altLang="zh-CN" dirty="0" smtClean="0"/>
              <a:t>特征跟踪主要是用稀疏感知矩阵和贝叶斯分类器结合</a:t>
            </a:r>
            <a:r>
              <a:rPr lang="zh-CN" altLang="en-US" dirty="0" smtClean="0"/>
              <a:t>，有兴趣可以去了解下。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算法模块</a:t>
            </a:r>
            <a:r>
              <a:rPr lang="en-US" altLang="zh-CN" sz="2000" b="0" dirty="0" smtClean="0">
                <a:latin typeface="Times New Roman" charset="0"/>
              </a:rPr>
              <a:t>/</a:t>
            </a:r>
            <a:r>
              <a:rPr lang="zh-CN" altLang="en-US" sz="2000" b="0" dirty="0" smtClean="0">
                <a:latin typeface="Times New Roman" charset="0"/>
              </a:rPr>
              <a:t>行为分析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060848"/>
            <a:ext cx="4570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、闯红灯抓拍要几张图？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、要哪些位置？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、如何简单粗暴处理？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需要的技术点：轨迹的行为分析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简单粗暴判断轨迹走向：增加功能辅助线。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算法模块</a:t>
            </a:r>
            <a:r>
              <a:rPr lang="en-US" altLang="zh-CN" sz="2000" b="0" dirty="0" smtClean="0">
                <a:latin typeface="Times New Roman" charset="0"/>
              </a:rPr>
              <a:t>/</a:t>
            </a:r>
            <a:r>
              <a:rPr lang="zh-CN" altLang="en-US" sz="2000" b="0" dirty="0" smtClean="0">
                <a:latin typeface="Times New Roman" charset="0"/>
              </a:rPr>
              <a:t>红绿灯识别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060848"/>
            <a:ext cx="8032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、流程是：定位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识别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、为什么要定位？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、如何识别</a:t>
            </a:r>
            <a:r>
              <a:rPr lang="en-US" altLang="zh-CN" dirty="0" smtClean="0">
                <a:sym typeface="Wingdings" pitchFamily="2" charset="2"/>
              </a:rPr>
              <a:t>?</a:t>
            </a:r>
            <a:r>
              <a:rPr lang="zh-CN" altLang="en-US" dirty="0" smtClean="0">
                <a:sym typeface="Wingdings" pitchFamily="2" charset="2"/>
              </a:rPr>
              <a:t>利用颜色</a:t>
            </a:r>
            <a:r>
              <a:rPr lang="zh-CN" altLang="en-US" dirty="0" smtClean="0">
                <a:sym typeface="Wingdings" pitchFamily="2" charset="2"/>
              </a:rPr>
              <a:t>空间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红绿灯位置在场景下位置相对固定，但固定杆会晃动，所以先给个大概范围，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在该范围做精准定位（传统方法），提取颜色与红绿灯颜色模板进行匹配。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效果展示</a:t>
            </a:r>
            <a:r>
              <a:rPr lang="en-US" altLang="zh-CN" sz="2000" b="0" dirty="0" smtClean="0">
                <a:latin typeface="Times New Roman" charset="0"/>
              </a:rPr>
              <a:t>/</a:t>
            </a:r>
            <a:r>
              <a:rPr lang="zh-CN" altLang="en-US" sz="2000" b="0" dirty="0" smtClean="0">
                <a:latin typeface="Times New Roman" charset="0"/>
              </a:rPr>
              <a:t>视频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656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556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软件页面</a:t>
            </a:r>
            <a:endParaRPr lang="zh-CN" altLang="en-US" dirty="0"/>
          </a:p>
        </p:txBody>
      </p:sp>
      <p:pic>
        <p:nvPicPr>
          <p:cNvPr id="12" name="ST_VideoForShow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83568" y="2060849"/>
            <a:ext cx="6768752" cy="4104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本次课程内容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1916832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一、大背景了解。</a:t>
            </a:r>
            <a:endParaRPr lang="en-US" altLang="zh-CN" dirty="0" smtClean="0"/>
          </a:p>
          <a:p>
            <a:r>
              <a:rPr lang="zh-CN" altLang="en-US" dirty="0" smtClean="0"/>
              <a:t>二、带着问题来理解算法设计。</a:t>
            </a:r>
            <a:endParaRPr lang="en-US" altLang="zh-CN" dirty="0" smtClean="0"/>
          </a:p>
          <a:p>
            <a:r>
              <a:rPr lang="zh-CN" altLang="en-US" dirty="0" smtClean="0"/>
              <a:t>三、最后的效果展示。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3200" b="0" dirty="0" smtClean="0">
                <a:latin typeface="Times New Roman" charset="0"/>
              </a:rPr>
              <a:t>天网构建流程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6" name="图片 5" descr="一体机流程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23962"/>
            <a:ext cx="8724900" cy="4410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方案调研</a:t>
            </a:r>
            <a:r>
              <a:rPr lang="en-US" altLang="zh-CN" sz="2000" b="0" dirty="0" smtClean="0">
                <a:latin typeface="Times New Roman" charset="0"/>
              </a:rPr>
              <a:t>/</a:t>
            </a:r>
            <a:r>
              <a:rPr lang="zh-CN" altLang="en-US" sz="2000" b="0" dirty="0" smtClean="0">
                <a:latin typeface="Times New Roman" charset="0"/>
              </a:rPr>
              <a:t>流程图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6" name="图片 5" descr="大流程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4894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一体机</a:t>
            </a:r>
            <a:r>
              <a:rPr lang="en-US" altLang="zh-CN" sz="2000" b="0" dirty="0" smtClean="0">
                <a:latin typeface="Times New Roman" charset="0"/>
              </a:rPr>
              <a:t>/</a:t>
            </a:r>
            <a:r>
              <a:rPr lang="zh-CN" altLang="en-US" sz="2000" b="0" dirty="0" smtClean="0">
                <a:latin typeface="Times New Roman" charset="0"/>
              </a:rPr>
              <a:t>对算法限制、要求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9" name="图片 8" descr="一体机平台算法要求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32856"/>
            <a:ext cx="5267325" cy="278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一体机场景图</a:t>
            </a:r>
            <a:r>
              <a:rPr lang="en-US" altLang="zh-CN" sz="2000" b="0" dirty="0" smtClean="0">
                <a:latin typeface="Times New Roman" charset="0"/>
              </a:rPr>
              <a:t>/S2</a:t>
            </a:r>
            <a:r>
              <a:rPr lang="zh-CN" altLang="en-US" sz="2000" b="0" dirty="0" smtClean="0">
                <a:latin typeface="Times New Roman" charset="0"/>
              </a:rPr>
              <a:t>平均为</a:t>
            </a:r>
            <a:r>
              <a:rPr lang="en-US" altLang="zh-CN" sz="2000" b="0" dirty="0" smtClean="0">
                <a:latin typeface="Times New Roman" charset="0"/>
              </a:rPr>
              <a:t>1.5</a:t>
            </a:r>
            <a:r>
              <a:rPr lang="zh-CN" altLang="en-US" sz="2000" b="0" dirty="0" smtClean="0">
                <a:latin typeface="Times New Roman" charset="0"/>
              </a:rPr>
              <a:t>辆正常小车的长度，为什么是这样的？构图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pic>
        <p:nvPicPr>
          <p:cNvPr id="6" name="图片 5" descr="场景参考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5995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算法模块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70134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、速度要实时，单帧处理时间为</a:t>
            </a:r>
            <a:r>
              <a:rPr lang="en-US" altLang="zh-CN" dirty="0" smtClean="0"/>
              <a:t>80ms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、分辨率要求：单个目标最小尺寸为</a:t>
            </a:r>
            <a:r>
              <a:rPr lang="en-US" altLang="zh-CN" dirty="0" smtClean="0"/>
              <a:t>30</a:t>
            </a:r>
            <a:r>
              <a:rPr lang="zh-CN" altLang="en-US" dirty="0" smtClean="0"/>
              <a:t>*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，分辨率</a:t>
            </a:r>
            <a:endParaRPr lang="en-US" altLang="zh-CN" dirty="0" smtClean="0"/>
          </a:p>
          <a:p>
            <a:r>
              <a:rPr lang="zh-CN" altLang="en-US" dirty="0" smtClean="0"/>
              <a:t>最小需要支持到</a:t>
            </a:r>
            <a:r>
              <a:rPr lang="en-US" altLang="zh-CN" dirty="0" smtClean="0"/>
              <a:t>600</a:t>
            </a:r>
            <a:r>
              <a:rPr lang="zh-CN" altLang="en-US" dirty="0" smtClean="0"/>
              <a:t>*</a:t>
            </a:r>
            <a:r>
              <a:rPr lang="en-US" altLang="zh-CN" dirty="0" smtClean="0"/>
              <a:t>600</a:t>
            </a:r>
            <a:r>
              <a:rPr lang="zh-CN" altLang="en-US" dirty="0" smtClean="0"/>
              <a:t>以上，当时用的是</a:t>
            </a:r>
            <a:r>
              <a:rPr lang="en-US" altLang="zh-CN" dirty="0" smtClean="0"/>
              <a:t>1280</a:t>
            </a:r>
            <a:r>
              <a:rPr lang="zh-CN" altLang="en-US" dirty="0" smtClean="0"/>
              <a:t>*</a:t>
            </a:r>
            <a:r>
              <a:rPr lang="en-US" altLang="zh-CN" dirty="0" smtClean="0"/>
              <a:t>720</a:t>
            </a:r>
            <a:r>
              <a:rPr lang="zh-CN" altLang="en-US" dirty="0" smtClean="0"/>
              <a:t>。在场景下</a:t>
            </a:r>
            <a:endParaRPr lang="en-US" altLang="zh-CN" dirty="0" smtClean="0"/>
          </a:p>
          <a:p>
            <a:r>
              <a:rPr lang="zh-CN" altLang="en-US" dirty="0" smtClean="0"/>
              <a:t>是如何理解这个目标最小尺寸？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、占用内存不能太大，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环境无法支持</a:t>
            </a:r>
            <a:r>
              <a:rPr lang="en-US" altLang="zh-CN" dirty="0" smtClean="0"/>
              <a:t>DL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、涉及到多目标检测，多目标跟踪。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、为什么要红绿灯检测？有红绿灯硬件模块，可以获取信号？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算法模块</a:t>
            </a:r>
            <a:r>
              <a:rPr lang="en-US" altLang="zh-CN" sz="2000" b="0" dirty="0" smtClean="0">
                <a:latin typeface="Times New Roman" charset="0"/>
              </a:rPr>
              <a:t>/</a:t>
            </a:r>
            <a:r>
              <a:rPr lang="zh-CN" altLang="en-US" sz="2000" b="0" dirty="0" smtClean="0">
                <a:latin typeface="Times New Roman" charset="0"/>
              </a:rPr>
              <a:t>车辆检测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84784"/>
            <a:ext cx="6463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用到了</a:t>
            </a:r>
            <a:r>
              <a:rPr lang="en-US" altLang="zh-CN" dirty="0" err="1" smtClean="0"/>
              <a:t>haar+adaboost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特征很多，我们可以构建庞大的特征池，为什么只选择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特征池有：</a:t>
            </a:r>
            <a:r>
              <a:rPr lang="en-US" altLang="zh-CN" dirty="0" smtClean="0"/>
              <a:t>hog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ICF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LBP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Adaboost</a:t>
            </a:r>
            <a:r>
              <a:rPr lang="zh-CN" altLang="en-US" dirty="0" smtClean="0"/>
              <a:t>：有哪几种？我们用的是</a:t>
            </a:r>
            <a:r>
              <a:rPr lang="en-US" altLang="zh-CN" dirty="0" err="1" smtClean="0"/>
              <a:t>realAdaboost</a:t>
            </a:r>
            <a:r>
              <a:rPr lang="zh-CN" altLang="en-US" dirty="0" smtClean="0"/>
              <a:t>，为什么？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5" y="3573016"/>
            <a:ext cx="8208913" cy="258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04800"/>
            <a:ext cx="8180139" cy="892175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Times New Roman" charset="0"/>
              </a:rPr>
              <a:t>特征族综述</a:t>
            </a:r>
            <a:endParaRPr lang="zh-CN" altLang="en-US" sz="2000" b="0" dirty="0">
              <a:latin typeface="Times New Roman" charset="0"/>
            </a:endParaRPr>
          </a:p>
        </p:txBody>
      </p:sp>
      <p:pic>
        <p:nvPicPr>
          <p:cNvPr id="5" name="图片 4" descr="稿定科技LOGO2(1)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0100" y="71755"/>
            <a:ext cx="1773555" cy="647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204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0608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内容占位符 3" descr="20150915165857181 (2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11760" y="1412776"/>
            <a:ext cx="2720975" cy="4525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86609"/>
      </p:ext>
    </p:extLst>
  </p:cSld>
  <p:clrMapOvr>
    <a:masterClrMapping/>
  </p:clrMapOvr>
  <p:transition spd="slow" advTm="896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5343</TotalTime>
  <Pages>0</Pages>
  <Words>505</Words>
  <Characters>0</Characters>
  <Application>Microsoft Office PowerPoint</Application>
  <DocSecurity>0</DocSecurity>
  <PresentationFormat>全屏显示(4:3)</PresentationFormat>
  <Lines>0</Lines>
  <Paragraphs>72</Paragraphs>
  <Slides>15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8_Profile</vt:lpstr>
      <vt:lpstr>19_Profile</vt:lpstr>
      <vt:lpstr>幻灯片 1</vt:lpstr>
      <vt:lpstr>本次课程内容</vt:lpstr>
      <vt:lpstr>天网构建流程</vt:lpstr>
      <vt:lpstr>方案调研/流程图</vt:lpstr>
      <vt:lpstr>一体机/对算法限制、要求</vt:lpstr>
      <vt:lpstr>一体机场景图/S2平均为1.5辆正常小车的长度，为什么是这样的？构图</vt:lpstr>
      <vt:lpstr>算法模块</vt:lpstr>
      <vt:lpstr>算法模块/车辆检测</vt:lpstr>
      <vt:lpstr>特征族综述</vt:lpstr>
      <vt:lpstr>Adaboost</vt:lpstr>
      <vt:lpstr>Boost有哪些</vt:lpstr>
      <vt:lpstr>算法模块/车辆跟踪</vt:lpstr>
      <vt:lpstr>算法模块/行为分析</vt:lpstr>
      <vt:lpstr>算法模块/红绿灯识别</vt:lpstr>
      <vt:lpstr>效果展示/视频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刘 鹏</dc:creator>
  <cp:keywords/>
  <dc:description/>
  <cp:lastModifiedBy>Administrator</cp:lastModifiedBy>
  <cp:revision>194</cp:revision>
  <dcterms:created xsi:type="dcterms:W3CDTF">2018-07-05T07:16:05Z</dcterms:created>
  <dcterms:modified xsi:type="dcterms:W3CDTF">2018-12-28T01:49:20Z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