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1" r:id="rId6"/>
    <p:sldId id="263" r:id="rId7"/>
    <p:sldId id="264"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6D8"/>
    <a:srgbClr val="BB9FBC"/>
    <a:srgbClr val="F8A978"/>
    <a:srgbClr val="F58065"/>
    <a:srgbClr val="FE685C"/>
    <a:srgbClr val="FA9D58"/>
    <a:srgbClr val="F47B20"/>
    <a:srgbClr val="F7A263"/>
    <a:srgbClr val="E7D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6857C-954F-4CBC-94C7-55ED71DAD9F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4BE30A1-4F53-4B87-B494-A7B9EB019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88E1E78-F9F3-4C6D-BD30-23EC15DC3E1D}"/>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CDE089DF-CA26-4860-8BED-455887223F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E69994-0345-4F3D-8ACD-48807A46A950}"/>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182402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5C4CC1-5B20-43EE-8BEB-55BDE968E07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9E32B9A-DA08-4481-A968-3F3F23C63F7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D0AF46-027A-4A14-A796-F74A30FB0E02}"/>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1D1B20EE-5C7B-4940-8B95-DFDA0DB77E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D9490B-A2F6-40EB-977E-7B47702CBDD6}"/>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115538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78484EC-8B72-460F-B859-816A5C6E360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AAFEBA9-655B-49B4-8D3F-9260339609B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22BBE5-1CEB-4362-A25C-FB3F9653646A}"/>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AC73CC92-8351-48B9-97A6-76E10D81D7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C49B6E-5BCD-46B0-8A1D-EC51AF0B3075}"/>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344477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5B361-9FCE-40B3-B387-B8A002E1BB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64D067C-FE32-42F8-8073-D9B8F7620E6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A3126C-9D7E-49E0-BE55-DFCE06B02188}"/>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553612D7-462D-4C2C-A538-FFA00631C6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92C653-096F-4A03-9A71-4BFD32F9AD93}"/>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325092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4CCD83-DDF7-498D-B13C-91DC1A573B7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FCCA6EB-89A8-4184-83E4-94A96A113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DAC4DA2-8DC4-482F-8DBA-AA4D4D38EEA9}"/>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0D08CD0A-9932-4E11-900A-751A7DE8F8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55D74C-098D-46F8-B8E3-A991C8BD3E1D}"/>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12975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284FC0-971D-4BBD-94D9-C90BAEE6955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1263EA-6B2A-4D80-8796-E775D4F997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DF3646D-69A8-482C-918A-B0FCFDE1019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C889C37-2450-4A9D-918A-54E9C9A37398}"/>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6" name="頁尾版面配置區 5">
            <a:extLst>
              <a:ext uri="{FF2B5EF4-FFF2-40B4-BE49-F238E27FC236}">
                <a16:creationId xmlns:a16="http://schemas.microsoft.com/office/drawing/2014/main" id="{CECA00BC-8100-4093-91D8-5530D236D40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B130995-9E43-49FC-81CB-9967B53A645C}"/>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410577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F2A25D-98E3-486C-8210-58642DE58B7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33A9ADE-99BF-4186-A154-8C347B6DF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3E701CD-3709-48B7-97CE-C1018845D7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94FCC15-BC87-44DC-A95F-B89F06F90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60CA1CE-7167-4634-B202-521EB50E8DF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A2E679A-4DD0-41B9-9C1B-637E582571F0}"/>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8" name="頁尾版面配置區 7">
            <a:extLst>
              <a:ext uri="{FF2B5EF4-FFF2-40B4-BE49-F238E27FC236}">
                <a16:creationId xmlns:a16="http://schemas.microsoft.com/office/drawing/2014/main" id="{9BCD5FAC-C903-4D27-9119-69E38A36F1A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7EDA572-E518-47CA-9567-AB51A7B844E0}"/>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40124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15965-B06A-46A2-8C4E-A7A6BD9B97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5B6A6FD-AAC8-4A31-9CFB-C07F640F2F0C}"/>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4" name="頁尾版面配置區 3">
            <a:extLst>
              <a:ext uri="{FF2B5EF4-FFF2-40B4-BE49-F238E27FC236}">
                <a16:creationId xmlns:a16="http://schemas.microsoft.com/office/drawing/2014/main" id="{0E3ECA55-54BD-420A-933D-8E73DBFC883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0328957-6E43-4A6F-9BCD-12E6A0E24448}"/>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311460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5D3AF86-3331-44ED-ADC1-2B454D3740AC}"/>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3" name="頁尾版面配置區 2">
            <a:extLst>
              <a:ext uri="{FF2B5EF4-FFF2-40B4-BE49-F238E27FC236}">
                <a16:creationId xmlns:a16="http://schemas.microsoft.com/office/drawing/2014/main" id="{081B6FAD-EED3-4C68-879F-FE142C65CC3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2E9BAB3-3483-45CD-BD59-D6B3F3EDDA33}"/>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183547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E40E60-8754-4316-BFDD-8BB3463999F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8C3E15-B4B9-45DB-9E93-FF22B7B07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28F8791-7171-42FA-832A-3FA5110F6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025F185-C4DF-4AB6-A020-304C3BE21182}"/>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6" name="頁尾版面配置區 5">
            <a:extLst>
              <a:ext uri="{FF2B5EF4-FFF2-40B4-BE49-F238E27FC236}">
                <a16:creationId xmlns:a16="http://schemas.microsoft.com/office/drawing/2014/main" id="{FB4A5E18-E58B-4284-A782-A80009E0237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B27AAA-3775-48F9-9909-EDC92195060D}"/>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275052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87FDBF-67A9-4A4E-A3F8-26D932F1FA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CDECCB9-5EDB-4813-83FC-2503D497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F33958C-9E05-4D0C-91B9-7EFC3C2BC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A7DAAE1-7481-494D-8E45-E2D7CEACE6C8}"/>
              </a:ext>
            </a:extLst>
          </p:cNvPr>
          <p:cNvSpPr>
            <a:spLocks noGrp="1"/>
          </p:cNvSpPr>
          <p:nvPr>
            <p:ph type="dt" sz="half" idx="10"/>
          </p:nvPr>
        </p:nvSpPr>
        <p:spPr/>
        <p:txBody>
          <a:bodyPr/>
          <a:lstStyle/>
          <a:p>
            <a:fld id="{1C045B35-2A95-4022-AB98-E1D37ADED137}" type="datetimeFigureOut">
              <a:rPr lang="zh-TW" altLang="en-US" smtClean="0"/>
              <a:t>2020/5/4</a:t>
            </a:fld>
            <a:endParaRPr lang="zh-TW" altLang="en-US"/>
          </a:p>
        </p:txBody>
      </p:sp>
      <p:sp>
        <p:nvSpPr>
          <p:cNvPr id="6" name="頁尾版面配置區 5">
            <a:extLst>
              <a:ext uri="{FF2B5EF4-FFF2-40B4-BE49-F238E27FC236}">
                <a16:creationId xmlns:a16="http://schemas.microsoft.com/office/drawing/2014/main" id="{D5FAA117-9526-47A6-91DC-C4076120B9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AC0A7D-1AEA-4B64-A65C-3DD985A0CFDC}"/>
              </a:ext>
            </a:extLst>
          </p:cNvPr>
          <p:cNvSpPr>
            <a:spLocks noGrp="1"/>
          </p:cNvSpPr>
          <p:nvPr>
            <p:ph type="sldNum" sz="quarter" idx="12"/>
          </p:nvPr>
        </p:nvSpPr>
        <p:spPr/>
        <p:txBody>
          <a:body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33482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C6D8"/>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2D1D0EB-B91F-4056-B816-DF60C6EDB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30BD02F-5D55-4B35-8C4C-CDFB1AE61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4B248FD-5AC9-472B-BB5E-0E0840F36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45B35-2A95-4022-AB98-E1D37ADED137}" type="datetimeFigureOut">
              <a:rPr lang="zh-TW" altLang="en-US" smtClean="0"/>
              <a:t>2020/5/4</a:t>
            </a:fld>
            <a:endParaRPr lang="zh-TW" altLang="en-US"/>
          </a:p>
        </p:txBody>
      </p:sp>
      <p:sp>
        <p:nvSpPr>
          <p:cNvPr id="5" name="頁尾版面配置區 4">
            <a:extLst>
              <a:ext uri="{FF2B5EF4-FFF2-40B4-BE49-F238E27FC236}">
                <a16:creationId xmlns:a16="http://schemas.microsoft.com/office/drawing/2014/main" id="{D57718C3-7016-479B-8F7B-6851CFA5A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2E7A950-DAD2-4A39-A399-ACB903286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B110-1247-4351-B487-57827F541642}" type="slidenum">
              <a:rPr lang="zh-TW" altLang="en-US" smtClean="0"/>
              <a:t>‹#›</a:t>
            </a:fld>
            <a:endParaRPr lang="zh-TW" altLang="en-US"/>
          </a:p>
        </p:txBody>
      </p:sp>
    </p:spTree>
    <p:extLst>
      <p:ext uri="{BB962C8B-B14F-4D97-AF65-F5344CB8AC3E}">
        <p14:creationId xmlns:p14="http://schemas.microsoft.com/office/powerpoint/2010/main" val="156401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5CDEF-C4E2-47D7-997F-1DE1939DBB02}"/>
              </a:ext>
            </a:extLst>
          </p:cNvPr>
          <p:cNvSpPr>
            <a:spLocks noGrp="1"/>
          </p:cNvSpPr>
          <p:nvPr>
            <p:ph type="ctrTitle"/>
          </p:nvPr>
        </p:nvSpPr>
        <p:spPr/>
        <p:txBody>
          <a:bodyPr/>
          <a:lstStyle/>
          <a:p>
            <a:r>
              <a:rPr lang="en-US" altLang="zh-TW" dirty="0"/>
              <a:t>FORTUNE 2.0</a:t>
            </a:r>
            <a:endParaRPr lang="zh-TW" altLang="en-US" dirty="0"/>
          </a:p>
        </p:txBody>
      </p:sp>
      <p:sp>
        <p:nvSpPr>
          <p:cNvPr id="3" name="副標題 2">
            <a:extLst>
              <a:ext uri="{FF2B5EF4-FFF2-40B4-BE49-F238E27FC236}">
                <a16:creationId xmlns:a16="http://schemas.microsoft.com/office/drawing/2014/main" id="{607A535D-FFAC-4E18-9115-40A5E15DF345}"/>
              </a:ext>
            </a:extLst>
          </p:cNvPr>
          <p:cNvSpPr>
            <a:spLocks noGrp="1"/>
          </p:cNvSpPr>
          <p:nvPr>
            <p:ph type="subTitle" idx="1"/>
          </p:nvPr>
        </p:nvSpPr>
        <p:spPr>
          <a:xfrm>
            <a:off x="4503420" y="3602038"/>
            <a:ext cx="3200400" cy="604202"/>
          </a:xfrm>
        </p:spPr>
        <p:txBody>
          <a:bodyPr/>
          <a:lstStyle/>
          <a:p>
            <a:r>
              <a:rPr lang="en-US" altLang="zh-TW" dirty="0"/>
              <a:t>Chong In Lei</a:t>
            </a:r>
            <a:endParaRPr lang="zh-TW" altLang="en-US" dirty="0"/>
          </a:p>
        </p:txBody>
      </p:sp>
    </p:spTree>
    <p:extLst>
      <p:ext uri="{BB962C8B-B14F-4D97-AF65-F5344CB8AC3E}">
        <p14:creationId xmlns:p14="http://schemas.microsoft.com/office/powerpoint/2010/main" val="381597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C4789-86EA-4006-9794-96265816ADE9}"/>
              </a:ext>
            </a:extLst>
          </p:cNvPr>
          <p:cNvSpPr>
            <a:spLocks noGrp="1"/>
          </p:cNvSpPr>
          <p:nvPr>
            <p:ph type="title"/>
          </p:nvPr>
        </p:nvSpPr>
        <p:spPr>
          <a:xfrm>
            <a:off x="1392836" y="365126"/>
            <a:ext cx="9569385" cy="988060"/>
          </a:xfrm>
        </p:spPr>
        <p:txBody>
          <a:bodyPr/>
          <a:lstStyle/>
          <a:p>
            <a:pPr algn="dist"/>
            <a:r>
              <a:rPr lang="en-US" altLang="zh-TW" dirty="0" err="1"/>
              <a:t>Concept|Research|Mood</a:t>
            </a:r>
            <a:endParaRPr lang="zh-TW" altLang="en-US" dirty="0"/>
          </a:p>
        </p:txBody>
      </p:sp>
      <p:pic>
        <p:nvPicPr>
          <p:cNvPr id="5" name="內容版面配置區 4" descr="一張含有 黑色, 時鐘 的圖片&#10;&#10;自動產生的描述">
            <a:extLst>
              <a:ext uri="{FF2B5EF4-FFF2-40B4-BE49-F238E27FC236}">
                <a16:creationId xmlns:a16="http://schemas.microsoft.com/office/drawing/2014/main" id="{30B377D5-E087-4904-A47B-FC2A29A3A1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836" y="1353187"/>
            <a:ext cx="4011068" cy="2258695"/>
          </a:xfrm>
        </p:spPr>
      </p:pic>
      <p:pic>
        <p:nvPicPr>
          <p:cNvPr id="7" name="圖片 6" descr="一張含有 裝置 的圖片&#10;&#10;自動產生的描述">
            <a:extLst>
              <a:ext uri="{FF2B5EF4-FFF2-40B4-BE49-F238E27FC236}">
                <a16:creationId xmlns:a16="http://schemas.microsoft.com/office/drawing/2014/main" id="{4D677061-FAB2-421B-A27F-AB9F0108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36" y="3611882"/>
            <a:ext cx="1892936" cy="1892936"/>
          </a:xfrm>
          <a:prstGeom prst="rect">
            <a:avLst/>
          </a:prstGeom>
        </p:spPr>
      </p:pic>
      <p:pic>
        <p:nvPicPr>
          <p:cNvPr id="13" name="圖片 12">
            <a:extLst>
              <a:ext uri="{FF2B5EF4-FFF2-40B4-BE49-F238E27FC236}">
                <a16:creationId xmlns:a16="http://schemas.microsoft.com/office/drawing/2014/main" id="{394E381D-433B-4FC6-99BB-7D87F9379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104" y="1353186"/>
            <a:ext cx="4581117" cy="2575621"/>
          </a:xfrm>
          <a:prstGeom prst="rect">
            <a:avLst/>
          </a:prstGeom>
        </p:spPr>
      </p:pic>
      <p:pic>
        <p:nvPicPr>
          <p:cNvPr id="15" name="圖片 14" descr="一張含有 物件, 時鐘, 飛行, 空氣 的圖片&#10;&#10;自動產生的描述">
            <a:extLst>
              <a:ext uri="{FF2B5EF4-FFF2-40B4-BE49-F238E27FC236}">
                <a16:creationId xmlns:a16="http://schemas.microsoft.com/office/drawing/2014/main" id="{D7A04394-0C9D-42E7-8E98-4333EC1DF8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2846" y="3928807"/>
            <a:ext cx="2564069" cy="2564069"/>
          </a:xfrm>
          <a:prstGeom prst="rect">
            <a:avLst/>
          </a:prstGeom>
        </p:spPr>
      </p:pic>
      <p:pic>
        <p:nvPicPr>
          <p:cNvPr id="17" name="圖片 16">
            <a:extLst>
              <a:ext uri="{FF2B5EF4-FFF2-40B4-BE49-F238E27FC236}">
                <a16:creationId xmlns:a16="http://schemas.microsoft.com/office/drawing/2014/main" id="{AD3EF464-8D50-41A4-84E6-EAD6C309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2836" y="5114819"/>
            <a:ext cx="1892936" cy="1378057"/>
          </a:xfrm>
          <a:prstGeom prst="rect">
            <a:avLst/>
          </a:prstGeom>
        </p:spPr>
      </p:pic>
      <p:pic>
        <p:nvPicPr>
          <p:cNvPr id="11" name="圖片 10" descr="一張含有 黑色, 白色, 相片, 監視器 的圖片&#10;&#10;自動產生的描述">
            <a:extLst>
              <a:ext uri="{FF2B5EF4-FFF2-40B4-BE49-F238E27FC236}">
                <a16:creationId xmlns:a16="http://schemas.microsoft.com/office/drawing/2014/main" id="{24FE0170-9E4C-46E4-8021-0D61201092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6646" y="1353187"/>
            <a:ext cx="1568157" cy="2316730"/>
          </a:xfrm>
          <a:prstGeom prst="rect">
            <a:avLst/>
          </a:prstGeom>
        </p:spPr>
      </p:pic>
      <p:pic>
        <p:nvPicPr>
          <p:cNvPr id="9" name="圖片 8" descr="一張含有 建築物, 男人, 水, 正面 的圖片&#10;&#10;自動產生的描述">
            <a:extLst>
              <a:ext uri="{FF2B5EF4-FFF2-40B4-BE49-F238E27FC236}">
                <a16:creationId xmlns:a16="http://schemas.microsoft.com/office/drawing/2014/main" id="{44ACF7A3-6C76-4A84-8E08-1385E28DFC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5772" y="3611882"/>
            <a:ext cx="5121768" cy="2880994"/>
          </a:xfrm>
          <a:prstGeom prst="rect">
            <a:avLst/>
          </a:prstGeom>
        </p:spPr>
      </p:pic>
    </p:spTree>
    <p:extLst>
      <p:ext uri="{BB962C8B-B14F-4D97-AF65-F5344CB8AC3E}">
        <p14:creationId xmlns:p14="http://schemas.microsoft.com/office/powerpoint/2010/main" val="425789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5F73AB-2CC2-4D91-91A5-3DF2C4D13B53}"/>
              </a:ext>
            </a:extLst>
          </p:cNvPr>
          <p:cNvSpPr>
            <a:spLocks noGrp="1"/>
          </p:cNvSpPr>
          <p:nvPr>
            <p:ph type="title"/>
          </p:nvPr>
        </p:nvSpPr>
        <p:spPr/>
        <p:txBody>
          <a:bodyPr/>
          <a:lstStyle/>
          <a:p>
            <a:r>
              <a:rPr lang="en-US" altLang="zh-TW" dirty="0"/>
              <a:t>Target</a:t>
            </a:r>
            <a:endParaRPr lang="zh-TW" altLang="en-US" dirty="0"/>
          </a:p>
        </p:txBody>
      </p:sp>
      <p:sp>
        <p:nvSpPr>
          <p:cNvPr id="3" name="內容版面配置區 2">
            <a:extLst>
              <a:ext uri="{FF2B5EF4-FFF2-40B4-BE49-F238E27FC236}">
                <a16:creationId xmlns:a16="http://schemas.microsoft.com/office/drawing/2014/main" id="{3D72A36B-49F4-439F-BDFE-731C270F0B9A}"/>
              </a:ext>
            </a:extLst>
          </p:cNvPr>
          <p:cNvSpPr>
            <a:spLocks noGrp="1"/>
          </p:cNvSpPr>
          <p:nvPr>
            <p:ph idx="1"/>
          </p:nvPr>
        </p:nvSpPr>
        <p:spPr/>
        <p:txBody>
          <a:bodyPr/>
          <a:lstStyle/>
          <a:p>
            <a:r>
              <a:rPr lang="en-US" altLang="zh-TW" dirty="0"/>
              <a:t>People that are interested in fortune telling and wish to experience mystical designed work. </a:t>
            </a:r>
          </a:p>
          <a:p>
            <a:r>
              <a:rPr lang="en-US" altLang="zh-TW" dirty="0"/>
              <a:t>Be curious about the unknown . </a:t>
            </a:r>
          </a:p>
          <a:p>
            <a:r>
              <a:rPr lang="en-US" altLang="zh-TW" dirty="0"/>
              <a:t>Age range probably be teenage or above. </a:t>
            </a:r>
            <a:endParaRPr lang="zh-TW" altLang="en-US" dirty="0"/>
          </a:p>
        </p:txBody>
      </p:sp>
    </p:spTree>
    <p:extLst>
      <p:ext uri="{BB962C8B-B14F-4D97-AF65-F5344CB8AC3E}">
        <p14:creationId xmlns:p14="http://schemas.microsoft.com/office/powerpoint/2010/main" val="109789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1936BF-BD9E-4C08-BE3F-460338ACFAC3}"/>
              </a:ext>
            </a:extLst>
          </p:cNvPr>
          <p:cNvSpPr>
            <a:spLocks noGrp="1"/>
          </p:cNvSpPr>
          <p:nvPr>
            <p:ph type="title"/>
          </p:nvPr>
        </p:nvSpPr>
        <p:spPr/>
        <p:txBody>
          <a:bodyPr/>
          <a:lstStyle/>
          <a:p>
            <a:r>
              <a:rPr lang="en-US" altLang="zh-TW" dirty="0"/>
              <a:t>Aim</a:t>
            </a:r>
            <a:endParaRPr lang="zh-TW" altLang="en-US" dirty="0"/>
          </a:p>
        </p:txBody>
      </p:sp>
      <p:sp>
        <p:nvSpPr>
          <p:cNvPr id="3" name="內容版面配置區 2">
            <a:extLst>
              <a:ext uri="{FF2B5EF4-FFF2-40B4-BE49-F238E27FC236}">
                <a16:creationId xmlns:a16="http://schemas.microsoft.com/office/drawing/2014/main" id="{19D34492-DF4B-4535-A911-6208971D1A00}"/>
              </a:ext>
            </a:extLst>
          </p:cNvPr>
          <p:cNvSpPr>
            <a:spLocks noGrp="1"/>
          </p:cNvSpPr>
          <p:nvPr>
            <p:ph idx="1"/>
          </p:nvPr>
        </p:nvSpPr>
        <p:spPr>
          <a:xfrm>
            <a:off x="838199" y="1825625"/>
            <a:ext cx="10651761" cy="4351338"/>
          </a:xfrm>
        </p:spPr>
        <p:txBody>
          <a:bodyPr>
            <a:normAutofit fontScale="85000" lnSpcReduction="10000"/>
          </a:bodyPr>
          <a:lstStyle/>
          <a:p>
            <a:pPr>
              <a:lnSpc>
                <a:spcPct val="110000"/>
              </a:lnSpc>
            </a:pPr>
            <a:r>
              <a:rPr lang="en-US" altLang="zh-TW" dirty="0"/>
              <a:t>Using </a:t>
            </a:r>
            <a:r>
              <a:rPr lang="en-US" altLang="zh-TW" b="1" dirty="0"/>
              <a:t>P5js </a:t>
            </a:r>
            <a:r>
              <a:rPr lang="en-US" altLang="zh-TW" dirty="0"/>
              <a:t>platform or </a:t>
            </a:r>
            <a:r>
              <a:rPr lang="en-US" altLang="zh-TW" b="1" dirty="0"/>
              <a:t>Three Js </a:t>
            </a:r>
            <a:r>
              <a:rPr lang="en-US" altLang="zh-TW" dirty="0"/>
              <a:t>platform to create a mystical  atmosphere on a web page that contains interaction. </a:t>
            </a:r>
          </a:p>
          <a:p>
            <a:pPr>
              <a:lnSpc>
                <a:spcPct val="110000"/>
              </a:lnSpc>
            </a:pPr>
            <a:r>
              <a:rPr lang="en-US" altLang="zh-TW" dirty="0"/>
              <a:t>Develop motion graphic and effect to build up the sense of space. </a:t>
            </a:r>
          </a:p>
          <a:p>
            <a:pPr>
              <a:lnSpc>
                <a:spcPct val="110000"/>
              </a:lnSpc>
            </a:pPr>
            <a:r>
              <a:rPr lang="en-US" altLang="zh-TW" dirty="0"/>
              <a:t>Considering my first physical project which was a fortune telling made with LEDs and TFT display. I would like to go further on fortune telling features and build up more on the visuals. To do project on web tech could let me explore on how the system start and end which eye-catching visuals. (ex. Motion graphic) With developing the visuals for my interaction, aim to create a fortune telling game with storyline. </a:t>
            </a:r>
          </a:p>
          <a:p>
            <a:pPr>
              <a:lnSpc>
                <a:spcPct val="110000"/>
              </a:lnSpc>
            </a:pPr>
            <a:r>
              <a:rPr lang="en-US" altLang="zh-TW" dirty="0"/>
              <a:t>Digital game system could allow more people to try on before it could go public. </a:t>
            </a:r>
            <a:endParaRPr lang="zh-TW" altLang="en-US" dirty="0"/>
          </a:p>
        </p:txBody>
      </p:sp>
    </p:spTree>
    <p:extLst>
      <p:ext uri="{BB962C8B-B14F-4D97-AF65-F5344CB8AC3E}">
        <p14:creationId xmlns:p14="http://schemas.microsoft.com/office/powerpoint/2010/main" val="312731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a:extLst>
              <a:ext uri="{FF2B5EF4-FFF2-40B4-BE49-F238E27FC236}">
                <a16:creationId xmlns:a16="http://schemas.microsoft.com/office/drawing/2014/main" id="{08A122F8-36AA-4FE1-AFB6-D7C2D9B801AE}"/>
              </a:ext>
            </a:extLst>
          </p:cNvPr>
          <p:cNvGrpSpPr/>
          <p:nvPr/>
        </p:nvGrpSpPr>
        <p:grpSpPr>
          <a:xfrm>
            <a:off x="1074420" y="3249930"/>
            <a:ext cx="10043160" cy="358140"/>
            <a:chOff x="1013460" y="4930140"/>
            <a:chExt cx="10043160" cy="358140"/>
          </a:xfrm>
        </p:grpSpPr>
        <p:cxnSp>
          <p:nvCxnSpPr>
            <p:cNvPr id="5" name="直線接點 4">
              <a:extLst>
                <a:ext uri="{FF2B5EF4-FFF2-40B4-BE49-F238E27FC236}">
                  <a16:creationId xmlns:a16="http://schemas.microsoft.com/office/drawing/2014/main" id="{FB271725-CDAD-48BB-B526-E047DA440667}"/>
                </a:ext>
              </a:extLst>
            </p:cNvPr>
            <p:cNvCxnSpPr/>
            <p:nvPr/>
          </p:nvCxnSpPr>
          <p:spPr>
            <a:xfrm>
              <a:off x="1013460" y="5105400"/>
              <a:ext cx="10043160" cy="0"/>
            </a:xfrm>
            <a:prstGeom prst="line">
              <a:avLst/>
            </a:prstGeom>
            <a:ln>
              <a:solidFill>
                <a:schemeClr val="accent5">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6" name="橢圓 5">
              <a:extLst>
                <a:ext uri="{FF2B5EF4-FFF2-40B4-BE49-F238E27FC236}">
                  <a16:creationId xmlns:a16="http://schemas.microsoft.com/office/drawing/2014/main" id="{201021E3-4858-4331-8505-66B42C292372}"/>
                </a:ext>
              </a:extLst>
            </p:cNvPr>
            <p:cNvSpPr/>
            <p:nvPr/>
          </p:nvSpPr>
          <p:spPr>
            <a:xfrm>
              <a:off x="1013460" y="4930140"/>
              <a:ext cx="335280" cy="350520"/>
            </a:xfrm>
            <a:prstGeom prst="ellipse">
              <a:avLst/>
            </a:prstGeom>
            <a:solidFill>
              <a:srgbClr val="FE685C"/>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96DF8FAF-CD93-4650-81D1-9B3AF776AF1C}"/>
                </a:ext>
              </a:extLst>
            </p:cNvPr>
            <p:cNvSpPr/>
            <p:nvPr/>
          </p:nvSpPr>
          <p:spPr>
            <a:xfrm>
              <a:off x="10721340" y="4930140"/>
              <a:ext cx="335280" cy="350520"/>
            </a:xfrm>
            <a:prstGeom prst="ellipse">
              <a:avLst/>
            </a:prstGeom>
            <a:solidFill>
              <a:srgbClr val="F47B2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90E260C5-74B3-4355-BBB7-FDF0B088271D}"/>
                </a:ext>
              </a:extLst>
            </p:cNvPr>
            <p:cNvSpPr/>
            <p:nvPr/>
          </p:nvSpPr>
          <p:spPr>
            <a:xfrm>
              <a:off x="5867400" y="4937760"/>
              <a:ext cx="335280" cy="350520"/>
            </a:xfrm>
            <a:prstGeom prst="ellipse">
              <a:avLst/>
            </a:prstGeom>
            <a:solidFill>
              <a:srgbClr val="F8A978"/>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A720B8AE-B0F8-4F53-AE13-7909F00C02A3}"/>
                </a:ext>
              </a:extLst>
            </p:cNvPr>
            <p:cNvSpPr/>
            <p:nvPr/>
          </p:nvSpPr>
          <p:spPr>
            <a:xfrm>
              <a:off x="8442960" y="4930140"/>
              <a:ext cx="335280" cy="350520"/>
            </a:xfrm>
            <a:prstGeom prst="ellipse">
              <a:avLst/>
            </a:prstGeom>
            <a:solidFill>
              <a:srgbClr val="FA9D58"/>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1E017F2B-CFF9-4946-B2DD-73A030118C62}"/>
                </a:ext>
              </a:extLst>
            </p:cNvPr>
            <p:cNvSpPr/>
            <p:nvPr/>
          </p:nvSpPr>
          <p:spPr>
            <a:xfrm>
              <a:off x="3440430" y="4930140"/>
              <a:ext cx="335280" cy="350520"/>
            </a:xfrm>
            <a:prstGeom prst="ellipse">
              <a:avLst/>
            </a:prstGeom>
            <a:solidFill>
              <a:srgbClr val="F58065"/>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grpSp>
      <p:sp>
        <p:nvSpPr>
          <p:cNvPr id="13" name="語音泡泡: 圓角矩形 12">
            <a:extLst>
              <a:ext uri="{FF2B5EF4-FFF2-40B4-BE49-F238E27FC236}">
                <a16:creationId xmlns:a16="http://schemas.microsoft.com/office/drawing/2014/main" id="{834EA403-B146-46A0-AAAC-7768847003E2}"/>
              </a:ext>
            </a:extLst>
          </p:cNvPr>
          <p:cNvSpPr/>
          <p:nvPr/>
        </p:nvSpPr>
        <p:spPr>
          <a:xfrm>
            <a:off x="678180" y="358141"/>
            <a:ext cx="2689860" cy="2255529"/>
          </a:xfrm>
          <a:prstGeom prst="wedgeRoundRectCallout">
            <a:avLst>
              <a:gd name="adj1" fmla="val -25408"/>
              <a:gd name="adj2" fmla="val 76330"/>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r>
              <a:rPr lang="en-US" altLang="zh-TW" dirty="0"/>
              <a:t>Test out environment on both P5 </a:t>
            </a:r>
            <a:r>
              <a:rPr lang="en-US" altLang="zh-TW" dirty="0" err="1"/>
              <a:t>js</a:t>
            </a:r>
            <a:r>
              <a:rPr lang="en-US" altLang="zh-TW" dirty="0"/>
              <a:t> and Three </a:t>
            </a:r>
            <a:r>
              <a:rPr lang="en-US" altLang="zh-TW" dirty="0" err="1"/>
              <a:t>js</a:t>
            </a:r>
            <a:r>
              <a:rPr lang="en-US" altLang="zh-TW" dirty="0"/>
              <a:t> (try to find out the best visual environment for the outcome), or other platform</a:t>
            </a:r>
          </a:p>
          <a:p>
            <a:pPr algn="ctr"/>
            <a:endParaRPr lang="zh-TW" altLang="en-US" dirty="0"/>
          </a:p>
        </p:txBody>
      </p:sp>
      <p:sp>
        <p:nvSpPr>
          <p:cNvPr id="14" name="語音泡泡: 圓角矩形 13">
            <a:extLst>
              <a:ext uri="{FF2B5EF4-FFF2-40B4-BE49-F238E27FC236}">
                <a16:creationId xmlns:a16="http://schemas.microsoft.com/office/drawing/2014/main" id="{78CF3D40-F19F-4E1D-8792-C8389572F23C}"/>
              </a:ext>
            </a:extLst>
          </p:cNvPr>
          <p:cNvSpPr/>
          <p:nvPr/>
        </p:nvSpPr>
        <p:spPr>
          <a:xfrm>
            <a:off x="2190750" y="4091941"/>
            <a:ext cx="2286000" cy="1264920"/>
          </a:xfrm>
          <a:prstGeom prst="wedgeRoundRectCallout">
            <a:avLst>
              <a:gd name="adj1" fmla="val 16500"/>
              <a:gd name="adj2" fmla="val -82881"/>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dirty="0"/>
              <a:t>Building actual game function (the fortune telling)</a:t>
            </a:r>
          </a:p>
        </p:txBody>
      </p:sp>
      <p:sp>
        <p:nvSpPr>
          <p:cNvPr id="15" name="語音泡泡: 圓角矩形 14">
            <a:extLst>
              <a:ext uri="{FF2B5EF4-FFF2-40B4-BE49-F238E27FC236}">
                <a16:creationId xmlns:a16="http://schemas.microsoft.com/office/drawing/2014/main" id="{ABE818F6-F14C-4D12-B593-52DF8E4E49BE}"/>
              </a:ext>
            </a:extLst>
          </p:cNvPr>
          <p:cNvSpPr/>
          <p:nvPr/>
        </p:nvSpPr>
        <p:spPr>
          <a:xfrm>
            <a:off x="5120640" y="1318257"/>
            <a:ext cx="2567940" cy="1440182"/>
          </a:xfrm>
          <a:prstGeom prst="wedgeRoundRectCallout">
            <a:avLst>
              <a:gd name="adj1" fmla="val -13181"/>
              <a:gd name="adj2" fmla="val 82004"/>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dirty="0"/>
              <a:t>Adding/ perfecting motion graphics for opening/ ending scene</a:t>
            </a:r>
          </a:p>
        </p:txBody>
      </p:sp>
      <p:sp>
        <p:nvSpPr>
          <p:cNvPr id="16" name="語音泡泡: 圓角矩形 15">
            <a:extLst>
              <a:ext uri="{FF2B5EF4-FFF2-40B4-BE49-F238E27FC236}">
                <a16:creationId xmlns:a16="http://schemas.microsoft.com/office/drawing/2014/main" id="{23663A5B-3EFB-4846-BB5B-CDB835F1084E}"/>
              </a:ext>
            </a:extLst>
          </p:cNvPr>
          <p:cNvSpPr/>
          <p:nvPr/>
        </p:nvSpPr>
        <p:spPr>
          <a:xfrm>
            <a:off x="7962900" y="4472940"/>
            <a:ext cx="2133600" cy="1203960"/>
          </a:xfrm>
          <a:prstGeom prst="wedgeRoundRectCallout">
            <a:avLst>
              <a:gd name="adj1" fmla="val -16547"/>
              <a:gd name="adj2" fmla="val -110139"/>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dirty="0"/>
              <a:t>Adding storyline into the interaction</a:t>
            </a:r>
          </a:p>
        </p:txBody>
      </p:sp>
      <p:sp>
        <p:nvSpPr>
          <p:cNvPr id="17" name="標題 1">
            <a:extLst>
              <a:ext uri="{FF2B5EF4-FFF2-40B4-BE49-F238E27FC236}">
                <a16:creationId xmlns:a16="http://schemas.microsoft.com/office/drawing/2014/main" id="{B033156C-D182-4D36-80BE-1A107DD76BFC}"/>
              </a:ext>
            </a:extLst>
          </p:cNvPr>
          <p:cNvSpPr>
            <a:spLocks noGrp="1"/>
          </p:cNvSpPr>
          <p:nvPr>
            <p:ph type="title"/>
          </p:nvPr>
        </p:nvSpPr>
        <p:spPr>
          <a:xfrm>
            <a:off x="8031480" y="358141"/>
            <a:ext cx="3086100" cy="1615438"/>
          </a:xfrm>
        </p:spPr>
        <p:txBody>
          <a:bodyPr/>
          <a:lstStyle/>
          <a:p>
            <a:pPr algn="dist"/>
            <a:r>
              <a:rPr lang="en-US" altLang="zh-TW" b="1" dirty="0">
                <a:latin typeface="Bahnschrift Condensed" panose="020B0502040204020203" pitchFamily="34" charset="0"/>
              </a:rPr>
              <a:t>Time line </a:t>
            </a:r>
            <a:r>
              <a:rPr lang="en-US" altLang="zh-TW" b="1" dirty="0">
                <a:solidFill>
                  <a:schemeClr val="bg1"/>
                </a:solidFill>
                <a:latin typeface="Bahnschrift Condensed" panose="020B0502040204020203" pitchFamily="34" charset="0"/>
              </a:rPr>
              <a:t>(planning)</a:t>
            </a:r>
            <a:endParaRPr lang="zh-TW" altLang="en-US" b="1" dirty="0">
              <a:solidFill>
                <a:schemeClr val="bg1"/>
              </a:solidFill>
              <a:latin typeface="Bahnschrift Condensed" panose="020B0502040204020203" pitchFamily="34" charset="0"/>
            </a:endParaRPr>
          </a:p>
        </p:txBody>
      </p:sp>
      <p:sp>
        <p:nvSpPr>
          <p:cNvPr id="2" name="文字方塊 1">
            <a:extLst>
              <a:ext uri="{FF2B5EF4-FFF2-40B4-BE49-F238E27FC236}">
                <a16:creationId xmlns:a16="http://schemas.microsoft.com/office/drawing/2014/main" id="{E48D9866-00C3-4BE2-8A88-73BD1C5F42A6}"/>
              </a:ext>
            </a:extLst>
          </p:cNvPr>
          <p:cNvSpPr txBox="1"/>
          <p:nvPr/>
        </p:nvSpPr>
        <p:spPr>
          <a:xfrm>
            <a:off x="765060" y="3638701"/>
            <a:ext cx="953999" cy="369332"/>
          </a:xfrm>
          <a:prstGeom prst="rect">
            <a:avLst/>
          </a:prstGeom>
          <a:noFill/>
        </p:spPr>
        <p:txBody>
          <a:bodyPr wrap="square" rtlCol="0">
            <a:spAutoFit/>
          </a:bodyPr>
          <a:lstStyle/>
          <a:p>
            <a:r>
              <a:rPr lang="en-US" altLang="zh-TW" dirty="0">
                <a:solidFill>
                  <a:schemeClr val="bg1"/>
                </a:solidFill>
              </a:rPr>
              <a:t>Week 1</a:t>
            </a:r>
            <a:endParaRPr lang="zh-TW" altLang="en-US" dirty="0">
              <a:solidFill>
                <a:schemeClr val="bg1"/>
              </a:solidFill>
            </a:endParaRPr>
          </a:p>
        </p:txBody>
      </p:sp>
      <p:sp>
        <p:nvSpPr>
          <p:cNvPr id="18" name="文字方塊 17">
            <a:extLst>
              <a:ext uri="{FF2B5EF4-FFF2-40B4-BE49-F238E27FC236}">
                <a16:creationId xmlns:a16="http://schemas.microsoft.com/office/drawing/2014/main" id="{3B9C03C5-BCCF-4605-9E20-EDC4AB915DFF}"/>
              </a:ext>
            </a:extLst>
          </p:cNvPr>
          <p:cNvSpPr txBox="1"/>
          <p:nvPr/>
        </p:nvSpPr>
        <p:spPr>
          <a:xfrm>
            <a:off x="10727586" y="3820431"/>
            <a:ext cx="749508" cy="369332"/>
          </a:xfrm>
          <a:prstGeom prst="rect">
            <a:avLst/>
          </a:prstGeom>
          <a:noFill/>
        </p:spPr>
        <p:txBody>
          <a:bodyPr wrap="square" rtlCol="0">
            <a:spAutoFit/>
          </a:bodyPr>
          <a:lstStyle/>
          <a:p>
            <a:r>
              <a:rPr lang="en-US" altLang="zh-TW" dirty="0">
                <a:solidFill>
                  <a:schemeClr val="bg1"/>
                </a:solidFill>
              </a:rPr>
              <a:t>15/06</a:t>
            </a:r>
            <a:endParaRPr lang="zh-TW" altLang="en-US" dirty="0">
              <a:solidFill>
                <a:schemeClr val="bg1"/>
              </a:solidFill>
            </a:endParaRPr>
          </a:p>
        </p:txBody>
      </p:sp>
      <p:sp>
        <p:nvSpPr>
          <p:cNvPr id="19" name="文字方塊 18">
            <a:extLst>
              <a:ext uri="{FF2B5EF4-FFF2-40B4-BE49-F238E27FC236}">
                <a16:creationId xmlns:a16="http://schemas.microsoft.com/office/drawing/2014/main" id="{37D321BF-37C3-42ED-BFF6-0E225B8378BD}"/>
              </a:ext>
            </a:extLst>
          </p:cNvPr>
          <p:cNvSpPr txBox="1"/>
          <p:nvPr/>
        </p:nvSpPr>
        <p:spPr>
          <a:xfrm>
            <a:off x="4130040" y="2933699"/>
            <a:ext cx="1360170" cy="369332"/>
          </a:xfrm>
          <a:prstGeom prst="rect">
            <a:avLst/>
          </a:prstGeom>
          <a:noFill/>
        </p:spPr>
        <p:txBody>
          <a:bodyPr wrap="square" rtlCol="0">
            <a:spAutoFit/>
          </a:bodyPr>
          <a:lstStyle/>
          <a:p>
            <a:r>
              <a:rPr lang="en-US" altLang="zh-TW" dirty="0">
                <a:solidFill>
                  <a:schemeClr val="bg1"/>
                </a:solidFill>
              </a:rPr>
              <a:t>Week 2 - 4</a:t>
            </a:r>
            <a:endParaRPr lang="zh-TW" altLang="en-US" dirty="0">
              <a:solidFill>
                <a:schemeClr val="bg1"/>
              </a:solidFill>
            </a:endParaRPr>
          </a:p>
        </p:txBody>
      </p:sp>
      <p:sp>
        <p:nvSpPr>
          <p:cNvPr id="20" name="文字方塊 19">
            <a:extLst>
              <a:ext uri="{FF2B5EF4-FFF2-40B4-BE49-F238E27FC236}">
                <a16:creationId xmlns:a16="http://schemas.microsoft.com/office/drawing/2014/main" id="{35675E08-0656-4A23-BFD1-B7E08A917F9D}"/>
              </a:ext>
            </a:extLst>
          </p:cNvPr>
          <p:cNvSpPr txBox="1"/>
          <p:nvPr/>
        </p:nvSpPr>
        <p:spPr>
          <a:xfrm>
            <a:off x="6901815" y="2939821"/>
            <a:ext cx="1360170" cy="369332"/>
          </a:xfrm>
          <a:prstGeom prst="rect">
            <a:avLst/>
          </a:prstGeom>
          <a:noFill/>
        </p:spPr>
        <p:txBody>
          <a:bodyPr wrap="square" rtlCol="0">
            <a:spAutoFit/>
          </a:bodyPr>
          <a:lstStyle/>
          <a:p>
            <a:r>
              <a:rPr lang="en-US" altLang="zh-TW" dirty="0">
                <a:solidFill>
                  <a:schemeClr val="bg1"/>
                </a:solidFill>
              </a:rPr>
              <a:t>Week 5 - 6</a:t>
            </a:r>
            <a:endParaRPr lang="zh-TW" altLang="en-US" dirty="0">
              <a:solidFill>
                <a:schemeClr val="bg1"/>
              </a:solidFill>
            </a:endParaRPr>
          </a:p>
        </p:txBody>
      </p:sp>
    </p:spTree>
    <p:extLst>
      <p:ext uri="{BB962C8B-B14F-4D97-AF65-F5344CB8AC3E}">
        <p14:creationId xmlns:p14="http://schemas.microsoft.com/office/powerpoint/2010/main" val="45960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78F2DB-8733-43EE-ABFB-EC7123060DA2}"/>
              </a:ext>
            </a:extLst>
          </p:cNvPr>
          <p:cNvSpPr>
            <a:spLocks noGrp="1"/>
          </p:cNvSpPr>
          <p:nvPr>
            <p:ph type="title"/>
          </p:nvPr>
        </p:nvSpPr>
        <p:spPr/>
        <p:txBody>
          <a:bodyPr/>
          <a:lstStyle/>
          <a:p>
            <a:r>
              <a:rPr lang="en-US" altLang="zh-TW" dirty="0"/>
              <a:t>Concept</a:t>
            </a:r>
            <a:endParaRPr lang="zh-TW" altLang="en-US" dirty="0"/>
          </a:p>
        </p:txBody>
      </p:sp>
      <p:sp>
        <p:nvSpPr>
          <p:cNvPr id="3" name="內容版面配置區 2">
            <a:extLst>
              <a:ext uri="{FF2B5EF4-FFF2-40B4-BE49-F238E27FC236}">
                <a16:creationId xmlns:a16="http://schemas.microsoft.com/office/drawing/2014/main" id="{14200BEF-AF0F-4E85-8243-DE98A6DE79F9}"/>
              </a:ext>
            </a:extLst>
          </p:cNvPr>
          <p:cNvSpPr>
            <a:spLocks noGrp="1"/>
          </p:cNvSpPr>
          <p:nvPr>
            <p:ph idx="1"/>
          </p:nvPr>
        </p:nvSpPr>
        <p:spPr>
          <a:xfrm>
            <a:off x="958122" y="1405900"/>
            <a:ext cx="1312887" cy="1494697"/>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lgn="dist">
              <a:buNone/>
            </a:pPr>
            <a:r>
              <a:rPr lang="en-US" altLang="zh-TW" dirty="0"/>
              <a:t>Black and White tone</a:t>
            </a:r>
            <a:endParaRPr lang="zh-TW" altLang="en-US" dirty="0"/>
          </a:p>
        </p:txBody>
      </p:sp>
      <p:pic>
        <p:nvPicPr>
          <p:cNvPr id="5" name="圖片 4">
            <a:extLst>
              <a:ext uri="{FF2B5EF4-FFF2-40B4-BE49-F238E27FC236}">
                <a16:creationId xmlns:a16="http://schemas.microsoft.com/office/drawing/2014/main" id="{E296E382-41C2-4DE1-9B12-F9271F1E9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930" y="1405899"/>
            <a:ext cx="8746761" cy="4920053"/>
          </a:xfrm>
          <a:prstGeom prst="rect">
            <a:avLst/>
          </a:prstGeom>
        </p:spPr>
      </p:pic>
      <p:sp>
        <p:nvSpPr>
          <p:cNvPr id="6" name="文字方塊 5">
            <a:extLst>
              <a:ext uri="{FF2B5EF4-FFF2-40B4-BE49-F238E27FC236}">
                <a16:creationId xmlns:a16="http://schemas.microsoft.com/office/drawing/2014/main" id="{CCDBD378-0ECB-4871-AD60-67DBEA8152F5}"/>
              </a:ext>
            </a:extLst>
          </p:cNvPr>
          <p:cNvSpPr txBox="1"/>
          <p:nvPr/>
        </p:nvSpPr>
        <p:spPr>
          <a:xfrm>
            <a:off x="958122" y="2900597"/>
            <a:ext cx="1312887" cy="2339102"/>
          </a:xfrm>
          <a:prstGeom prst="rect">
            <a:avLst/>
          </a:prstGeom>
          <a:noFill/>
        </p:spPr>
        <p:txBody>
          <a:bodyPr wrap="square" rtlCol="0">
            <a:spAutoFit/>
          </a:bodyPr>
          <a:lstStyle/>
          <a:p>
            <a:r>
              <a:rPr lang="en-US" altLang="zh-TW" sz="1600" dirty="0"/>
              <a:t>Beginning animation</a:t>
            </a:r>
          </a:p>
          <a:p>
            <a:endParaRPr lang="en-US" altLang="zh-TW" sz="1600" dirty="0"/>
          </a:p>
          <a:p>
            <a:r>
              <a:rPr lang="en-US" altLang="zh-TW" sz="1600" dirty="0"/>
              <a:t>Motion graphic</a:t>
            </a:r>
          </a:p>
          <a:p>
            <a:endParaRPr lang="en-US" altLang="zh-TW" sz="1600" dirty="0"/>
          </a:p>
          <a:p>
            <a:r>
              <a:rPr lang="en-US" altLang="zh-TW" sz="1600" dirty="0"/>
              <a:t>Mystical environment</a:t>
            </a:r>
            <a:endParaRPr lang="en-US" altLang="zh-TW" dirty="0"/>
          </a:p>
          <a:p>
            <a:endParaRPr lang="zh-TW" altLang="en-US" dirty="0"/>
          </a:p>
        </p:txBody>
      </p:sp>
    </p:spTree>
    <p:extLst>
      <p:ext uri="{BB962C8B-B14F-4D97-AF65-F5344CB8AC3E}">
        <p14:creationId xmlns:p14="http://schemas.microsoft.com/office/powerpoint/2010/main" val="126565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388F64-DA60-4815-9C6D-B4B23BCD88F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D47153E-5E15-42B2-8F64-F23C91505E46}"/>
              </a:ext>
            </a:extLst>
          </p:cNvPr>
          <p:cNvSpPr>
            <a:spLocks noGrp="1"/>
          </p:cNvSpPr>
          <p:nvPr>
            <p:ph idx="1"/>
          </p:nvPr>
        </p:nvSpPr>
        <p:spPr/>
        <p:txBody>
          <a:bodyPr>
            <a:normAutofit fontScale="62500" lnSpcReduction="20000"/>
          </a:bodyPr>
          <a:lstStyle/>
          <a:p>
            <a:r>
              <a:rPr lang="en-US" altLang="zh-TW" dirty="0"/>
              <a:t>Design Document</a:t>
            </a:r>
          </a:p>
          <a:p>
            <a:r>
              <a:rPr lang="en-US" altLang="zh-TW" dirty="0"/>
              <a:t>For next week, please draft a basic design document. It should include: </a:t>
            </a:r>
          </a:p>
          <a:p>
            <a:r>
              <a:rPr lang="en-US" altLang="zh-TW" dirty="0"/>
              <a:t>A working title</a:t>
            </a:r>
          </a:p>
          <a:p>
            <a:r>
              <a:rPr lang="en-US" altLang="zh-TW" dirty="0"/>
              <a:t>Description of the experience (you should have this from this week already. Expand on it if need be.)</a:t>
            </a:r>
          </a:p>
          <a:p>
            <a:r>
              <a:rPr lang="en-US" altLang="zh-TW" dirty="0"/>
              <a:t>What's the Goal? It can be as simple as an exploration.</a:t>
            </a:r>
          </a:p>
          <a:p>
            <a:r>
              <a:rPr lang="en-US" altLang="zh-TW" dirty="0"/>
              <a:t>Basic Elements</a:t>
            </a:r>
          </a:p>
          <a:p>
            <a:r>
              <a:rPr lang="en-US" altLang="zh-TW" dirty="0"/>
              <a:t>Annotated List of Design Values </a:t>
            </a:r>
          </a:p>
          <a:p>
            <a:r>
              <a:rPr lang="en-US" altLang="zh-TW" dirty="0"/>
              <a:t>Interfaces and Controls</a:t>
            </a:r>
          </a:p>
          <a:p>
            <a:r>
              <a:rPr lang="en-US" altLang="zh-TW" dirty="0"/>
              <a:t>UX Flow</a:t>
            </a:r>
          </a:p>
          <a:p>
            <a:r>
              <a:rPr lang="en-US" altLang="zh-TW" dirty="0"/>
              <a:t>Level Design </a:t>
            </a:r>
          </a:p>
          <a:p>
            <a:r>
              <a:rPr lang="en-US" altLang="zh-TW" dirty="0"/>
              <a:t>Art Direction </a:t>
            </a:r>
          </a:p>
          <a:p>
            <a:r>
              <a:rPr lang="en-US" altLang="zh-TW" dirty="0"/>
              <a:t>Technical Overview </a:t>
            </a:r>
          </a:p>
          <a:p>
            <a:r>
              <a:rPr lang="en-US" altLang="zh-TW" dirty="0"/>
              <a:t>We will review these as a group. </a:t>
            </a:r>
          </a:p>
          <a:p>
            <a:endParaRPr lang="zh-TW" altLang="en-US" dirty="0"/>
          </a:p>
        </p:txBody>
      </p:sp>
    </p:spTree>
    <p:extLst>
      <p:ext uri="{BB962C8B-B14F-4D97-AF65-F5344CB8AC3E}">
        <p14:creationId xmlns:p14="http://schemas.microsoft.com/office/powerpoint/2010/main" val="31532837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264</Words>
  <Application>Microsoft Office PowerPoint</Application>
  <PresentationFormat>寬螢幕</PresentationFormat>
  <Paragraphs>41</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Bahnschrift Condensed</vt:lpstr>
      <vt:lpstr>Calibri</vt:lpstr>
      <vt:lpstr>Calibri Light</vt:lpstr>
      <vt:lpstr>Office 佈景主題</vt:lpstr>
      <vt:lpstr>FORTUNE 2.0</vt:lpstr>
      <vt:lpstr>Concept|Research|Mood</vt:lpstr>
      <vt:lpstr>Target</vt:lpstr>
      <vt:lpstr>Aim</vt:lpstr>
      <vt:lpstr>Time line (planning)</vt:lpstr>
      <vt:lpstr>Concept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Chong In Lei</dc:creator>
  <cp:lastModifiedBy>Chong In Lei</cp:lastModifiedBy>
  <cp:revision>15</cp:revision>
  <dcterms:created xsi:type="dcterms:W3CDTF">2020-05-03T13:58:34Z</dcterms:created>
  <dcterms:modified xsi:type="dcterms:W3CDTF">2020-05-04T14:22:17Z</dcterms:modified>
</cp:coreProperties>
</file>