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4388" autoAdjust="0"/>
  </p:normalViewPr>
  <p:slideViewPr>
    <p:cSldViewPr snapToGrid="0">
      <p:cViewPr varScale="1">
        <p:scale>
          <a:sx n="218" d="100"/>
          <a:sy n="218" d="100"/>
        </p:scale>
        <p:origin x="16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4AF2-D1DB-450D-A5EA-A13655C2A94A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17516-1E71-449D-8E00-1E1B2BC526E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8909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09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Slika afine</a:t>
            </a:r>
            <a:r>
              <a:rPr lang="sr-Latn-RS" baseline="0" dirty="0" smtClean="0"/>
              <a:t> transformacije preuzeta sa : https://www.semanticscholar.org/paper/Acceleration-of-Affine-Transform-for-Multiplane-in-Mondal-Biswal/5096e06918b21b2163a59d80f8fe226b05de08d9, 27.10.202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379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374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70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32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760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215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7984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17516-1E71-449D-8E00-1E1B2BC526E4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811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91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7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154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44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20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2976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975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417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91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88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44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370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00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18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70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073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23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B760-9815-4FAB-BC28-E90DA7B19341}" type="datetimeFigureOut">
              <a:rPr lang="sr-Latn-RS" smtClean="0"/>
              <a:t>27.10.2022.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AC3D-A5D3-4270-9400-C9C2B32430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335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364" y="2625657"/>
            <a:ext cx="9906001" cy="1606686"/>
          </a:xfrm>
        </p:spPr>
        <p:txBody>
          <a:bodyPr anchor="ctr"/>
          <a:lstStyle/>
          <a:p>
            <a:pPr algn="ctr"/>
            <a:r>
              <a:rPr lang="sr-Latn-RS" dirty="0"/>
              <a:t> </a:t>
            </a:r>
            <a:r>
              <a:rPr lang="sr-Latn-RS" dirty="0">
                <a:ea typeface="+mj-lt"/>
                <a:cs typeface="+mj-lt"/>
              </a:rPr>
              <a:t>Hardverska implementacija akceleratora za ispravljanje sadržaja slika na Zybo razvojnoj ploči 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641391" y="4937709"/>
            <a:ext cx="210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Novom Sadu, 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28. oktobra 2022.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7269131" y="4957363"/>
            <a:ext cx="3513453" cy="607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Srđan Babić EE 53/2014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67" y="-8345"/>
            <a:ext cx="7801867" cy="17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softvera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Unapred parsirana slika</a:t>
            </a:r>
          </a:p>
          <a:p>
            <a:pPr lvl="1"/>
            <a:r>
              <a:rPr lang="sr-Latn-RS" dirty="0" smtClean="0"/>
              <a:t>Niz osmobitnih neoznačenih brojeva</a:t>
            </a:r>
          </a:p>
          <a:p>
            <a:r>
              <a:rPr lang="sr-Latn-RS" dirty="0" smtClean="0"/>
              <a:t>Učitavanje u memoriju</a:t>
            </a:r>
          </a:p>
          <a:p>
            <a:r>
              <a:rPr lang="sr-Latn-RS" dirty="0" smtClean="0"/>
              <a:t>Programiranje IP-ja</a:t>
            </a:r>
          </a:p>
          <a:p>
            <a:r>
              <a:rPr lang="sr-Latn-RS" dirty="0" smtClean="0"/>
              <a:t>Čekanje na prekid</a:t>
            </a:r>
          </a:p>
          <a:p>
            <a:pPr lvl="1"/>
            <a:r>
              <a:rPr lang="sr-Latn-RS" dirty="0" smtClean="0"/>
              <a:t>Implementirana servisna rutina</a:t>
            </a:r>
          </a:p>
          <a:p>
            <a:r>
              <a:rPr lang="sr-Latn-RS" dirty="0" smtClean="0"/>
              <a:t>Čitanje izlazne slike</a:t>
            </a:r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211717"/>
            <a:ext cx="3478306" cy="52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 OBRADE SLIKE</a:t>
            </a:r>
            <a:endParaRPr lang="sr-Latn-R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Izlazna slika</a:t>
            </a:r>
          </a:p>
          <a:p>
            <a:endParaRPr lang="sr-Latn-R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Ulazna slika</a:t>
            </a:r>
          </a:p>
          <a:p>
            <a:endParaRPr lang="sr-Latn-R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t="11891" r="19582" b="11076"/>
          <a:stretch/>
        </p:blipFill>
        <p:spPr>
          <a:xfrm>
            <a:off x="7202928" y="3043085"/>
            <a:ext cx="2574454" cy="2556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72" y="31610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Iskorišćeni resursi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Iskorišćenost BRAM blokova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Iskorišćenost DSP ćelija</a:t>
            </a:r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0" y="3266025"/>
            <a:ext cx="4361858" cy="157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42" y="3266025"/>
            <a:ext cx="4148474" cy="13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unapređenja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Slika crnih cifara na beloj pozadini</a:t>
            </a:r>
          </a:p>
          <a:p>
            <a:r>
              <a:rPr lang="sr-Latn-RS" dirty="0" smtClean="0"/>
              <a:t>Korisnička aplikacija za dinamičko slanje slika</a:t>
            </a:r>
          </a:p>
          <a:p>
            <a:r>
              <a:rPr lang="sr-Latn-RS" dirty="0" smtClean="0"/>
              <a:t>Brže učitavanje slike koristeći DMA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24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141841" y="2743201"/>
            <a:ext cx="5908319" cy="1371599"/>
          </a:xfrm>
        </p:spPr>
        <p:txBody>
          <a:bodyPr>
            <a:normAutofit/>
          </a:bodyPr>
          <a:lstStyle/>
          <a:p>
            <a:r>
              <a:rPr lang="sr-Latn-RS" sz="6600" dirty="0" smtClean="0"/>
              <a:t>Hvala na pažnji!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16335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Odabir teme</a:t>
            </a:r>
          </a:p>
          <a:p>
            <a:r>
              <a:rPr lang="sr-Latn-RS" dirty="0" smtClean="0"/>
              <a:t>Teorijska analiza akceleriranog algoritma</a:t>
            </a:r>
          </a:p>
          <a:p>
            <a:r>
              <a:rPr lang="sr-Latn-RS" dirty="0" smtClean="0"/>
              <a:t>Struktura projektovanog jezgra</a:t>
            </a:r>
          </a:p>
          <a:p>
            <a:r>
              <a:rPr lang="sr-Latn-RS" dirty="0" smtClean="0"/>
              <a:t>Postignute performanse</a:t>
            </a:r>
          </a:p>
          <a:p>
            <a:r>
              <a:rPr lang="sr-Latn-RS" dirty="0" smtClean="0"/>
              <a:t>Rezultati obrade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905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Unapređenje postojećeg jezgra</a:t>
            </a:r>
          </a:p>
          <a:p>
            <a:pPr lvl="1"/>
            <a:r>
              <a:rPr lang="sr-Latn-RS" dirty="0" smtClean="0"/>
              <a:t>Standardni format slike</a:t>
            </a:r>
          </a:p>
          <a:p>
            <a:pPr lvl="1"/>
            <a:r>
              <a:rPr lang="sr-Latn-RS" dirty="0" smtClean="0"/>
              <a:t>Programabilnost</a:t>
            </a:r>
          </a:p>
          <a:p>
            <a:pPr lvl="1"/>
            <a:r>
              <a:rPr lang="sr-Latn-RS" dirty="0" smtClean="0"/>
              <a:t>Frekvencija rada</a:t>
            </a:r>
          </a:p>
          <a:p>
            <a:r>
              <a:rPr lang="sr-Latn-RS" dirty="0"/>
              <a:t>Pretprocesiranje slike za rad klasifikatora </a:t>
            </a:r>
            <a:r>
              <a:rPr lang="sr-Latn-RS" dirty="0" smtClean="0"/>
              <a:t>cifara</a:t>
            </a:r>
          </a:p>
          <a:p>
            <a:pPr lvl="1"/>
            <a:r>
              <a:rPr lang="sr-Latn-RS" dirty="0" smtClean="0"/>
              <a:t>Rukopis može biti zakrivljen</a:t>
            </a:r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8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0" y="2249486"/>
                <a:ext cx="4943506" cy="3541714"/>
              </a:xfrm>
            </p:spPr>
            <p:txBody>
              <a:bodyPr>
                <a:normAutofit/>
              </a:bodyPr>
              <a:lstStyle/>
              <a:p>
                <a:r>
                  <a:rPr lang="sr-Latn-RS" dirty="0" smtClean="0"/>
                  <a:t>Afina transformacija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r-Latn-R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r-Latn-R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r-Latn-R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r-Latn-R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sr-Latn-R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𝑠𝑘𝑒𝑤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−0.5∗</m:t>
                              </m:r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func>
                                <m:funcPr>
                                  <m:ctrlP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r-Latn-RS" sz="1600" b="0" i="0" smtClean="0">
                                      <a:latin typeface="Cambria Math" panose="02040503050406030204" pitchFamily="18" charset="0"/>
                                    </a:rPr>
                                    <m:t>dim</m:t>
                                  </m:r>
                                </m:fName>
                                <m:e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sr-Latn-RS" sz="1600" b="0" i="1" smtClean="0">
                                      <a:latin typeface="Cambria Math" panose="02040503050406030204" pitchFamily="18" charset="0"/>
                                    </a:rPr>
                                    <m:t>𝑠𝑘𝑒𝑤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sr-Latn-R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r-Latn-R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r-Latn-R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sr-Latn-R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r-Latn-RS" sz="1800" dirty="0" smtClean="0"/>
              </a:p>
              <a:p>
                <a:pPr marL="0" indent="0">
                  <a:buNone/>
                </a:pPr>
                <a:endParaRPr lang="sr-Latn-RS" sz="18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0" y="2249486"/>
                <a:ext cx="4943506" cy="3541714"/>
              </a:xfrm>
              <a:blipFill>
                <a:blip r:embed="rId3"/>
                <a:stretch>
                  <a:fillRect l="-2466" t="-223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</a:t>
            </a:r>
          </a:p>
          <a:p>
            <a:r>
              <a:rPr lang="sr-Latn-RS" sz="2000" dirty="0"/>
              <a:t>𝑃=𝑅2</a:t>
            </a:r>
            <a:r>
              <a:rPr lang="sr-Latn-RS" sz="2000" dirty="0" smtClean="0"/>
              <a:t>+((𝑦𝑝</a:t>
            </a:r>
            <a:r>
              <a:rPr lang="sr-Latn-RS" sz="2000" dirty="0"/>
              <a:t>− 𝑦</a:t>
            </a:r>
            <a:r>
              <a:rPr lang="sr-Latn-RS" sz="2000" dirty="0" smtClean="0"/>
              <a:t>1) / (𝑦</a:t>
            </a:r>
            <a:r>
              <a:rPr lang="sr-Latn-RS" sz="2000" dirty="0"/>
              <a:t>2− 𝑦</a:t>
            </a:r>
            <a:r>
              <a:rPr lang="sr-Latn-RS" sz="2000" dirty="0" smtClean="0"/>
              <a:t>1))</a:t>
            </a:r>
            <a:r>
              <a:rPr lang="sr-Latn-RS" sz="2000" dirty="0"/>
              <a:t>∗(𝑅1−𝑅2) </a:t>
            </a:r>
            <a:endParaRPr lang="sr-Latn-RS" sz="2000" dirty="0" smtClean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23921"/>
          <a:stretch/>
        </p:blipFill>
        <p:spPr>
          <a:xfrm>
            <a:off x="1324271" y="3940233"/>
            <a:ext cx="4259274" cy="113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77" y="3645326"/>
            <a:ext cx="3327571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Projektovanje mikroarhitekture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Interfejsi jezgra</a:t>
            </a:r>
          </a:p>
          <a:p>
            <a:pPr lvl="1"/>
            <a:r>
              <a:rPr lang="sr-Latn-RS" dirty="0" smtClean="0"/>
              <a:t>AXI LITE</a:t>
            </a:r>
          </a:p>
          <a:p>
            <a:pPr lvl="1"/>
            <a:r>
              <a:rPr lang="sr-Latn-RS" dirty="0" smtClean="0"/>
              <a:t>BRAM </a:t>
            </a:r>
          </a:p>
          <a:p>
            <a:pPr lvl="1"/>
            <a:r>
              <a:rPr lang="sr-Latn-RS" dirty="0" smtClean="0"/>
              <a:t>Linija prekida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0" y="3361663"/>
            <a:ext cx="4205680" cy="18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Projektovanje mikroarhitekture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RTL metodologija</a:t>
            </a:r>
          </a:p>
          <a:p>
            <a:r>
              <a:rPr lang="sr-Latn-RS" dirty="0" smtClean="0"/>
              <a:t>Particionisanje </a:t>
            </a:r>
            <a:r>
              <a:rPr lang="sr-Latn-RS" dirty="0"/>
              <a:t>na nivou IP-ja</a:t>
            </a:r>
          </a:p>
          <a:p>
            <a:pPr marL="457200" lvl="1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44" y="3393437"/>
            <a:ext cx="8778512" cy="3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BIHEVIORALNA SIMULACIJA - PERFORMANSE</a:t>
            </a:r>
            <a:endParaRPr lang="sr-Latn-R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 funkcionalnosti</a:t>
            </a:r>
          </a:p>
          <a:p>
            <a:r>
              <a:rPr lang="sr-Latn-RS" dirty="0" smtClean="0"/>
              <a:t>Provera protoka</a:t>
            </a:r>
          </a:p>
          <a:p>
            <a:pPr lvl="1"/>
            <a:r>
              <a:rPr lang="sr-Latn-RS" dirty="0" smtClean="0"/>
              <a:t>Za sliku 64 x 64 piksela predviđeno 19254</a:t>
            </a:r>
          </a:p>
          <a:p>
            <a:pPr lvl="1"/>
            <a:r>
              <a:rPr lang="sr-Latn-RS" dirty="0" smtClean="0"/>
              <a:t>Postignuto (bez učitavanja slike) 61490</a:t>
            </a:r>
          </a:p>
        </p:txBody>
      </p:sp>
      <p:pic>
        <p:nvPicPr>
          <p:cNvPr id="7" name="Picture 2" descr="https://lh4.googleusercontent.com/dRaWlVY7MX2ogTbKqbxLdgdv4QthgPY4ARji8R1IYbnbHlPtRyesnZVliAsjxPTP_7tkAJL1ZJTd9h1zNoyqxuuTtH4rLkKAd_sGo1FcW391BBlIU8-1nIh2vR87vorxDI0yZ-wScC-RdWPVmI3kFWRDEIpNU7ZvuBW6SM-rSABMZE0WAXZrFLtXzCL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-483" r="404" b="49764"/>
          <a:stretch/>
        </p:blipFill>
        <p:spPr bwMode="auto">
          <a:xfrm>
            <a:off x="1417651" y="4447137"/>
            <a:ext cx="7390495" cy="12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INTEGRACIJA JEZGRA I PROJEKTOVANJE SISTEMA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729" y="1899947"/>
            <a:ext cx="8129368" cy="42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VREMENSKA 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Postignuta frekvencija rada 100MHz</a:t>
            </a:r>
          </a:p>
          <a:p>
            <a:pPr lvl="1"/>
            <a:r>
              <a:rPr lang="sr-Latn-RS" dirty="0" smtClean="0"/>
              <a:t>Procenjena 94.25MHz</a:t>
            </a:r>
          </a:p>
          <a:p>
            <a:r>
              <a:rPr lang="sr-Latn-RS" dirty="0" smtClean="0"/>
              <a:t>Kritična putanja zbog neoptimizovane kaskadne veze množača i sabirača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7" y="3808801"/>
            <a:ext cx="8297251" cy="1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227</Words>
  <Application>Microsoft Office PowerPoint</Application>
  <PresentationFormat>Widescreen</PresentationFormat>
  <Paragraphs>68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Tw Cen MT</vt:lpstr>
      <vt:lpstr>Circuit</vt:lpstr>
      <vt:lpstr> Hardverska implementacija akceleratora za ispravljanje sadržaja slika na Zybo razvojnoj ploči </vt:lpstr>
      <vt:lpstr>Pregled</vt:lpstr>
      <vt:lpstr>Motivacija</vt:lpstr>
      <vt:lpstr>Algoritam</vt:lpstr>
      <vt:lpstr>Projektovanje mikroarhitekture</vt:lpstr>
      <vt:lpstr>Projektovanje mikroarhitekture</vt:lpstr>
      <vt:lpstr>BIHEVIORALNA SIMULACIJA - PERFORMANSE</vt:lpstr>
      <vt:lpstr>INTEGRACIJA JEZGRA I PROJEKTOVANJE SISTEMA</vt:lpstr>
      <vt:lpstr>VREMENSKA ANALIZA</vt:lpstr>
      <vt:lpstr>Razvoj softvera</vt:lpstr>
      <vt:lpstr>REZULTAT OBRADE SLIKE</vt:lpstr>
      <vt:lpstr>Iskorišćeni resursi</vt:lpstr>
      <vt:lpstr>Moguća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Hardverska implementacija akceleratora za ispravljanje sadržaja slika na Zybo razvojnoj ploči</dc:title>
  <dc:creator>Srdjan</dc:creator>
  <cp:lastModifiedBy>Srdjan</cp:lastModifiedBy>
  <cp:revision>20</cp:revision>
  <dcterms:created xsi:type="dcterms:W3CDTF">2022-10-27T15:13:35Z</dcterms:created>
  <dcterms:modified xsi:type="dcterms:W3CDTF">2022-10-27T21:12:23Z</dcterms:modified>
</cp:coreProperties>
</file>