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5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4388" autoAdjust="0"/>
  </p:normalViewPr>
  <p:slideViewPr>
    <p:cSldViewPr snapToGrid="0">
      <p:cViewPr varScale="1">
        <p:scale>
          <a:sx n="218" d="100"/>
          <a:sy n="218" d="100"/>
        </p:scale>
        <p:origin x="16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C4AF2-D1DB-450D-A5EA-A13655C2A94A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17516-1E71-449D-8E00-1E1B2BC526E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8909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17516-1E71-449D-8E00-1E1B2BC526E4}" type="slidenum">
              <a:rPr lang="sr-Latn-RS" smtClean="0"/>
              <a:t>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80933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Slika afine</a:t>
            </a:r>
            <a:r>
              <a:rPr lang="sr-Latn-RS" baseline="0" dirty="0" smtClean="0"/>
              <a:t> transformacije preuzeta sa : https://www.semanticscholar.org/paper/Acceleration-of-Affine-Transform-for-Multiplane-in-Mondal-Biswal/5096e06918b21b2163a59d80f8fe226b05de08d9, 27.10.202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17516-1E71-449D-8E00-1E1B2BC526E4}" type="slidenum">
              <a:rPr lang="sr-Latn-RS" smtClean="0"/>
              <a:t>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5379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17516-1E71-449D-8E00-1E1B2BC526E4}" type="slidenum">
              <a:rPr lang="sr-Latn-RS" smtClean="0"/>
              <a:t>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3746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17516-1E71-449D-8E00-1E1B2BC526E4}" type="slidenum">
              <a:rPr lang="sr-Latn-RS" smtClean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2703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17516-1E71-449D-8E00-1E1B2BC526E4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03213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17516-1E71-449D-8E00-1E1B2BC526E4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87601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17516-1E71-449D-8E00-1E1B2BC526E4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32151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17516-1E71-449D-8E00-1E1B2BC526E4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79841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17516-1E71-449D-8E00-1E1B2BC526E4}" type="slidenum">
              <a:rPr lang="sr-Latn-RS" smtClean="0"/>
              <a:t>13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8116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6919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37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61547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442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3201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29767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09758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24173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7914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9880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445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3708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4002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218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3708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0073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3239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03352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364" y="2625657"/>
            <a:ext cx="9906001" cy="1606686"/>
          </a:xfrm>
        </p:spPr>
        <p:txBody>
          <a:bodyPr anchor="ctr"/>
          <a:lstStyle/>
          <a:p>
            <a:pPr algn="ctr"/>
            <a:r>
              <a:rPr lang="sr-Latn-RS" dirty="0"/>
              <a:t> </a:t>
            </a:r>
            <a:r>
              <a:rPr lang="sr-Latn-RS" dirty="0">
                <a:ea typeface="+mj-lt"/>
                <a:cs typeface="+mj-lt"/>
              </a:rPr>
              <a:t>Hardverska implementacija akceleratora za ispravljanje sadržaja slika na Zybo razvojnoj ploči 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1641391" y="4937709"/>
            <a:ext cx="210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U Novom Sadu, 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28. oktobra 2022.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 txBox="1">
            <a:spLocks/>
          </p:cNvSpPr>
          <p:nvPr/>
        </p:nvSpPr>
        <p:spPr>
          <a:xfrm>
            <a:off x="7269131" y="4957363"/>
            <a:ext cx="3513453" cy="607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sr-Latn-RS" dirty="0" smtClean="0">
                <a:latin typeface="Arial" panose="020B0604020202020204" pitchFamily="34" charset="0"/>
                <a:cs typeface="Arial" panose="020B0604020202020204" pitchFamily="34" charset="0"/>
              </a:rPr>
              <a:t>Srđan Babić EE 53/2014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67" y="-8345"/>
            <a:ext cx="7801867" cy="172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Razvoj softvera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Unapred parsirana slika</a:t>
            </a:r>
          </a:p>
          <a:p>
            <a:pPr lvl="1"/>
            <a:r>
              <a:rPr lang="sr-Latn-RS" dirty="0" smtClean="0"/>
              <a:t>Niz osmobitnih neoznačenih brojeva</a:t>
            </a:r>
          </a:p>
          <a:p>
            <a:r>
              <a:rPr lang="sr-Latn-RS" dirty="0" smtClean="0"/>
              <a:t>Učitavanje u memoriju</a:t>
            </a:r>
          </a:p>
          <a:p>
            <a:r>
              <a:rPr lang="sr-Latn-RS" dirty="0" smtClean="0"/>
              <a:t>Programiranje IP-ja</a:t>
            </a:r>
          </a:p>
          <a:p>
            <a:r>
              <a:rPr lang="sr-Latn-RS" dirty="0" smtClean="0"/>
              <a:t>Čekanje na prekid</a:t>
            </a:r>
          </a:p>
          <a:p>
            <a:pPr lvl="1"/>
            <a:r>
              <a:rPr lang="sr-Latn-RS" dirty="0" smtClean="0"/>
              <a:t>Implementirana servisna rutina</a:t>
            </a:r>
          </a:p>
          <a:p>
            <a:r>
              <a:rPr lang="sr-Latn-RS" dirty="0" smtClean="0"/>
              <a:t>Čitanje izlazne slike</a:t>
            </a:r>
          </a:p>
          <a:p>
            <a:pPr marL="457200" lvl="1" indent="0">
              <a:buNone/>
            </a:pP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65" y="1211717"/>
            <a:ext cx="3478306" cy="524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 OBRADE SLIKE</a:t>
            </a:r>
            <a:endParaRPr lang="sr-Latn-R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 smtClean="0"/>
              <a:t>Izlazna slika</a:t>
            </a:r>
          </a:p>
          <a:p>
            <a:endParaRPr lang="sr-Latn-R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Ulazna slika</a:t>
            </a:r>
          </a:p>
          <a:p>
            <a:endParaRPr lang="sr-Latn-RS" dirty="0"/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4" t="11891" r="19582" b="11076"/>
          <a:stretch/>
        </p:blipFill>
        <p:spPr>
          <a:xfrm>
            <a:off x="7202928" y="3043085"/>
            <a:ext cx="2574454" cy="25563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972" y="316107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Iskorišćeni resursi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Iskorišćenost BRAM blokova</a:t>
            </a:r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 smtClean="0"/>
              <a:t>Iskorišćenost DSP ćelija</a:t>
            </a:r>
          </a:p>
          <a:p>
            <a:pPr marL="0" indent="0">
              <a:buNone/>
            </a:pPr>
            <a:endParaRPr lang="sr-Latn-R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60" y="3266025"/>
            <a:ext cx="4361858" cy="1577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942" y="3266025"/>
            <a:ext cx="4148474" cy="13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Moguća unapređenja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Slika crnih cifara na beloj pozadini</a:t>
            </a:r>
          </a:p>
          <a:p>
            <a:r>
              <a:rPr lang="sr-Latn-RS" dirty="0" smtClean="0"/>
              <a:t>Korisnička aplikacija za dinamičko slanje slika</a:t>
            </a:r>
          </a:p>
          <a:p>
            <a:r>
              <a:rPr lang="sr-Latn-RS" dirty="0" smtClean="0"/>
              <a:t>Brže učitavanje slike koristeći DMA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5243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3141841" y="2743201"/>
            <a:ext cx="5908319" cy="1371599"/>
          </a:xfrm>
        </p:spPr>
        <p:txBody>
          <a:bodyPr>
            <a:normAutofit/>
          </a:bodyPr>
          <a:lstStyle/>
          <a:p>
            <a:r>
              <a:rPr lang="sr-Latn-RS" sz="6600" dirty="0" smtClean="0"/>
              <a:t>Hvala na pažnji!</a:t>
            </a:r>
            <a:endParaRPr lang="sr-Latn-RS" sz="6600" dirty="0"/>
          </a:p>
        </p:txBody>
      </p:sp>
    </p:spTree>
    <p:extLst>
      <p:ext uri="{BB962C8B-B14F-4D97-AF65-F5344CB8AC3E}">
        <p14:creationId xmlns:p14="http://schemas.microsoft.com/office/powerpoint/2010/main" val="16335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Pregled</a:t>
            </a:r>
            <a:endParaRPr lang="sr-Latn-R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Odabir teme</a:t>
            </a:r>
          </a:p>
          <a:p>
            <a:r>
              <a:rPr lang="sr-Latn-RS" dirty="0" smtClean="0"/>
              <a:t>Teorijska analiza akceleriranog algoritma</a:t>
            </a:r>
          </a:p>
          <a:p>
            <a:r>
              <a:rPr lang="sr-Latn-RS" dirty="0" smtClean="0"/>
              <a:t>Struktura projektovanog jezgra</a:t>
            </a:r>
          </a:p>
          <a:p>
            <a:r>
              <a:rPr lang="sr-Latn-RS" dirty="0" smtClean="0"/>
              <a:t>Postignute performanse</a:t>
            </a:r>
          </a:p>
          <a:p>
            <a:r>
              <a:rPr lang="sr-Latn-RS" dirty="0" smtClean="0"/>
              <a:t>Rezultati </a:t>
            </a:r>
            <a:r>
              <a:rPr lang="sr-Latn-RS" dirty="0" smtClean="0"/>
              <a:t>obrade slike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79052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sr-Latn-R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Unapređenje postojećeg jezgra</a:t>
            </a:r>
          </a:p>
          <a:p>
            <a:pPr lvl="1"/>
            <a:r>
              <a:rPr lang="sr-Latn-RS" dirty="0" smtClean="0"/>
              <a:t>Standardni format slike</a:t>
            </a:r>
          </a:p>
          <a:p>
            <a:pPr lvl="1"/>
            <a:r>
              <a:rPr lang="sr-Latn-RS" dirty="0" smtClean="0"/>
              <a:t>Programabilnost</a:t>
            </a:r>
          </a:p>
          <a:p>
            <a:pPr lvl="1"/>
            <a:r>
              <a:rPr lang="sr-Latn-RS" dirty="0" smtClean="0"/>
              <a:t>Frekvencija rada</a:t>
            </a:r>
          </a:p>
          <a:p>
            <a:r>
              <a:rPr lang="sr-Latn-RS" dirty="0"/>
              <a:t>Pretprocesiranje slike za rad klasifikatora </a:t>
            </a:r>
            <a:r>
              <a:rPr lang="sr-Latn-RS" dirty="0" smtClean="0"/>
              <a:t>cifara</a:t>
            </a:r>
          </a:p>
          <a:p>
            <a:pPr lvl="1"/>
            <a:r>
              <a:rPr lang="sr-Latn-RS" dirty="0" smtClean="0"/>
              <a:t>Rukopis može biti zakrivljen</a:t>
            </a:r>
            <a:endParaRPr lang="sr-Latn-RS" dirty="0"/>
          </a:p>
          <a:p>
            <a:endParaRPr lang="sr-Latn-RS" dirty="0" smtClean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182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Algoritam</a:t>
            </a:r>
            <a:endParaRPr lang="sr-Latn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41410" y="2249486"/>
                <a:ext cx="4943506" cy="3541714"/>
              </a:xfrm>
            </p:spPr>
            <p:txBody>
              <a:bodyPr>
                <a:normAutofit/>
              </a:bodyPr>
              <a:lstStyle/>
              <a:p>
                <a:r>
                  <a:rPr lang="sr-Latn-RS" dirty="0" smtClean="0"/>
                  <a:t>Afina transformacija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r-Latn-R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r-Latn-R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r-Latn-R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r-Latn-R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r-Latn-R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sr-Latn-R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sr-Latn-RS" sz="1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sr-Latn-R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r-Latn-R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r-Latn-R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r-Latn-RS" sz="1600" b="0" i="1" smtClean="0">
                                  <a:latin typeface="Cambria Math" panose="02040503050406030204" pitchFamily="18" charset="0"/>
                                </a:rPr>
                                <m:t>𝑠𝑘𝑒𝑤</m:t>
                              </m:r>
                            </m:e>
                            <m:e>
                              <m:r>
                                <a:rPr lang="sr-Latn-RS" sz="1600" b="0" i="1" smtClean="0">
                                  <a:latin typeface="Cambria Math" panose="02040503050406030204" pitchFamily="18" charset="0"/>
                                </a:rPr>
                                <m:t>−0.5∗</m:t>
                              </m:r>
                              <m:r>
                                <a:rPr lang="sr-Latn-RS" sz="1600" b="0" i="1" smtClean="0">
                                  <a:latin typeface="Cambria Math" panose="02040503050406030204" pitchFamily="18" charset="0"/>
                                </a:rPr>
                                <m:t>𝑖𝑚𝑔</m:t>
                              </m:r>
                              <m:r>
                                <a:rPr lang="sr-Latn-RS" sz="16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func>
                                <m:funcPr>
                                  <m:ctrlPr>
                                    <a:rPr lang="sr-Latn-R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r-Latn-RS" sz="1600" b="0" i="0" smtClean="0">
                                      <a:latin typeface="Cambria Math" panose="02040503050406030204" pitchFamily="18" charset="0"/>
                                    </a:rPr>
                                    <m:t>dim</m:t>
                                  </m:r>
                                </m:fName>
                                <m:e>
                                  <m:r>
                                    <a:rPr lang="sr-Latn-RS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sr-Latn-RS" sz="1600" b="0" i="1" smtClean="0">
                                      <a:latin typeface="Cambria Math" panose="02040503050406030204" pitchFamily="18" charset="0"/>
                                    </a:rPr>
                                    <m:t>𝑠𝑘𝑒𝑤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sr-Latn-R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r-Latn-R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r-Latn-R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sr-Latn-R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sr-Latn-R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r-Latn-R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r-Latn-R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sr-Latn-R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sr-Latn-R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r-Latn-RS" sz="1800" dirty="0" smtClean="0"/>
              </a:p>
              <a:p>
                <a:pPr marL="0" indent="0">
                  <a:buNone/>
                </a:pPr>
                <a:endParaRPr lang="sr-Latn-RS" sz="18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41410" y="2249486"/>
                <a:ext cx="4943506" cy="3541714"/>
              </a:xfrm>
              <a:blipFill>
                <a:blip r:embed="rId3"/>
                <a:stretch>
                  <a:fillRect l="-2466" t="-2238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Interpolacija</a:t>
            </a:r>
          </a:p>
          <a:p>
            <a:r>
              <a:rPr lang="sr-Latn-RS" sz="2000" dirty="0"/>
              <a:t>𝑃=𝑅2</a:t>
            </a:r>
            <a:r>
              <a:rPr lang="sr-Latn-RS" sz="2000" dirty="0" smtClean="0"/>
              <a:t>+((𝑦𝑝</a:t>
            </a:r>
            <a:r>
              <a:rPr lang="sr-Latn-RS" sz="2000" dirty="0"/>
              <a:t>− 𝑦</a:t>
            </a:r>
            <a:r>
              <a:rPr lang="sr-Latn-RS" sz="2000" dirty="0" smtClean="0"/>
              <a:t>1) / (𝑦</a:t>
            </a:r>
            <a:r>
              <a:rPr lang="sr-Latn-RS" sz="2000" dirty="0"/>
              <a:t>2− 𝑦</a:t>
            </a:r>
            <a:r>
              <a:rPr lang="sr-Latn-RS" sz="2000" dirty="0" smtClean="0"/>
              <a:t>1))</a:t>
            </a:r>
            <a:r>
              <a:rPr lang="sr-Latn-RS" sz="2000" dirty="0"/>
              <a:t>∗(𝑅1−𝑅2) </a:t>
            </a:r>
            <a:endParaRPr lang="sr-Latn-RS" sz="2000" dirty="0" smtClean="0"/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2" b="23921"/>
          <a:stretch/>
        </p:blipFill>
        <p:spPr>
          <a:xfrm>
            <a:off x="1324271" y="3940233"/>
            <a:ext cx="4259274" cy="1138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77" y="3645326"/>
            <a:ext cx="3327571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Projektovanje mikroarhitekture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Interfejsi jezgra</a:t>
            </a:r>
          </a:p>
          <a:p>
            <a:pPr lvl="1"/>
            <a:r>
              <a:rPr lang="sr-Latn-RS" dirty="0" smtClean="0"/>
              <a:t>AXI LITE</a:t>
            </a:r>
          </a:p>
          <a:p>
            <a:pPr lvl="1"/>
            <a:r>
              <a:rPr lang="sr-Latn-RS" dirty="0" smtClean="0"/>
              <a:t>BRAM </a:t>
            </a:r>
          </a:p>
          <a:p>
            <a:pPr lvl="1"/>
            <a:r>
              <a:rPr lang="sr-Latn-RS" dirty="0" smtClean="0"/>
              <a:t>Linija prekida</a:t>
            </a:r>
          </a:p>
          <a:p>
            <a:pPr marL="457200" lvl="1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60" y="3361663"/>
            <a:ext cx="4205680" cy="181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1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Projektovanje mikroarhitekture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RTL metodologija</a:t>
            </a:r>
          </a:p>
          <a:p>
            <a:r>
              <a:rPr lang="sr-Latn-RS" dirty="0" smtClean="0"/>
              <a:t>Particionisanje </a:t>
            </a:r>
            <a:r>
              <a:rPr lang="sr-Latn-RS" dirty="0"/>
              <a:t>na nivou IP-ja</a:t>
            </a:r>
          </a:p>
          <a:p>
            <a:pPr marL="457200" lvl="1" indent="0">
              <a:buNone/>
            </a:pPr>
            <a:endParaRPr lang="sr-Latn-RS" dirty="0"/>
          </a:p>
          <a:p>
            <a:endParaRPr lang="sr-Latn-R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44" y="3393437"/>
            <a:ext cx="8778512" cy="3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1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BIHEVIORALNA SIMULACIJA - PERFORMANSE</a:t>
            </a:r>
            <a:endParaRPr lang="sr-Latn-R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Provera funkcionalnosti</a:t>
            </a:r>
          </a:p>
          <a:p>
            <a:r>
              <a:rPr lang="sr-Latn-RS" dirty="0" smtClean="0"/>
              <a:t>Provera protoka</a:t>
            </a:r>
          </a:p>
          <a:p>
            <a:pPr lvl="1"/>
            <a:r>
              <a:rPr lang="sr-Latn-RS" dirty="0" smtClean="0"/>
              <a:t>Za sliku 64 x 64 piksela predviđeno 19254</a:t>
            </a:r>
          </a:p>
          <a:p>
            <a:pPr lvl="1"/>
            <a:r>
              <a:rPr lang="sr-Latn-RS" dirty="0" smtClean="0"/>
              <a:t>Postignuto (bez učitavanja slike) 61490</a:t>
            </a:r>
          </a:p>
        </p:txBody>
      </p:sp>
      <p:pic>
        <p:nvPicPr>
          <p:cNvPr id="7" name="Picture 2" descr="https://lh4.googleusercontent.com/dRaWlVY7MX2ogTbKqbxLdgdv4QthgPY4ARji8R1IYbnbHlPtRyesnZVliAsjxPTP_7tkAJL1ZJTd9h1zNoyqxuuTtH4rLkKAd_sGo1FcW391BBlIU8-1nIh2vR87vorxDI0yZ-wScC-RdWPVmI3kFWRDEIpNU7ZvuBW6SM-rSABMZE0WAXZrFLtXzCL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" t="-483" r="404" b="49764"/>
          <a:stretch/>
        </p:blipFill>
        <p:spPr bwMode="auto">
          <a:xfrm>
            <a:off x="1417651" y="4447137"/>
            <a:ext cx="7390495" cy="126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0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INTEGRACIJA JEZGRA I PROJEKTOVANJE SISTEMA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9729" y="1899947"/>
            <a:ext cx="8129368" cy="424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VREMENSKA ANALIZA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Postignuta frekvencija rada 100MHz</a:t>
            </a:r>
          </a:p>
          <a:p>
            <a:pPr lvl="1"/>
            <a:r>
              <a:rPr lang="sr-Latn-RS" dirty="0" smtClean="0"/>
              <a:t>Procenjena 94.25MHz</a:t>
            </a:r>
          </a:p>
          <a:p>
            <a:r>
              <a:rPr lang="sr-Latn-RS" dirty="0" smtClean="0"/>
              <a:t>Kritična putanja zbog neoptimizovane kaskadne veze množača i sabirača</a:t>
            </a:r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647" y="3808801"/>
            <a:ext cx="8297251" cy="19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306</TotalTime>
  <Words>228</Words>
  <Application>Microsoft Office PowerPoint</Application>
  <PresentationFormat>Widescreen</PresentationFormat>
  <Paragraphs>68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Trebuchet MS</vt:lpstr>
      <vt:lpstr>Tw Cen MT</vt:lpstr>
      <vt:lpstr>Circuit</vt:lpstr>
      <vt:lpstr> Hardverska implementacija akceleratora za ispravljanje sadržaja slika na Zybo razvojnoj ploči </vt:lpstr>
      <vt:lpstr>Pregled</vt:lpstr>
      <vt:lpstr>Motivacija</vt:lpstr>
      <vt:lpstr>Algoritam</vt:lpstr>
      <vt:lpstr>Projektovanje mikroarhitekture</vt:lpstr>
      <vt:lpstr>Projektovanje mikroarhitekture</vt:lpstr>
      <vt:lpstr>BIHEVIORALNA SIMULACIJA - PERFORMANSE</vt:lpstr>
      <vt:lpstr>INTEGRACIJA JEZGRA I PROJEKTOVANJE SISTEMA</vt:lpstr>
      <vt:lpstr>VREMENSKA ANALIZA</vt:lpstr>
      <vt:lpstr>Razvoj softvera</vt:lpstr>
      <vt:lpstr>REZULTAT OBRADE SLIKE</vt:lpstr>
      <vt:lpstr>Iskorišćeni resursi</vt:lpstr>
      <vt:lpstr>Moguća unapređenja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Hardverska implementacija akceleratora za ispravljanje sadržaja slika na Zybo razvojnoj ploči</dc:title>
  <dc:creator>Srdjan</dc:creator>
  <cp:lastModifiedBy>Srdjan</cp:lastModifiedBy>
  <cp:revision>22</cp:revision>
  <dcterms:created xsi:type="dcterms:W3CDTF">2022-10-27T15:13:35Z</dcterms:created>
  <dcterms:modified xsi:type="dcterms:W3CDTF">2022-10-27T22:16:52Z</dcterms:modified>
</cp:coreProperties>
</file>