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7" r:id="rId2"/>
    <p:sldId id="275" r:id="rId3"/>
    <p:sldId id="309" r:id="rId4"/>
    <p:sldId id="496" r:id="rId5"/>
    <p:sldId id="497" r:id="rId6"/>
    <p:sldId id="498" r:id="rId7"/>
    <p:sldId id="499" r:id="rId8"/>
    <p:sldId id="500" r:id="rId9"/>
    <p:sldId id="501" r:id="rId10"/>
    <p:sldId id="503" r:id="rId11"/>
    <p:sldId id="504" r:id="rId12"/>
    <p:sldId id="505" r:id="rId13"/>
    <p:sldId id="506" r:id="rId14"/>
    <p:sldId id="518" r:id="rId15"/>
    <p:sldId id="507" r:id="rId16"/>
    <p:sldId id="519" r:id="rId17"/>
    <p:sldId id="520" r:id="rId18"/>
    <p:sldId id="521" r:id="rId19"/>
    <p:sldId id="522" r:id="rId20"/>
    <p:sldId id="523" r:id="rId21"/>
    <p:sldId id="524" r:id="rId22"/>
    <p:sldId id="526" r:id="rId23"/>
    <p:sldId id="525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37" r:id="rId35"/>
    <p:sldId id="538" r:id="rId36"/>
    <p:sldId id="540" r:id="rId37"/>
    <p:sldId id="544" r:id="rId38"/>
    <p:sldId id="545" r:id="rId39"/>
    <p:sldId id="541" r:id="rId40"/>
    <p:sldId id="542" r:id="rId41"/>
    <p:sldId id="539" r:id="rId42"/>
    <p:sldId id="546" r:id="rId43"/>
    <p:sldId id="543" r:id="rId44"/>
    <p:sldId id="548" r:id="rId45"/>
    <p:sldId id="547" r:id="rId46"/>
    <p:sldId id="549" r:id="rId47"/>
    <p:sldId id="550" r:id="rId48"/>
    <p:sldId id="552" r:id="rId49"/>
    <p:sldId id="553" r:id="rId50"/>
    <p:sldId id="554" r:id="rId51"/>
    <p:sldId id="555" r:id="rId52"/>
    <p:sldId id="556" r:id="rId53"/>
    <p:sldId id="557" r:id="rId54"/>
    <p:sldId id="558" r:id="rId55"/>
    <p:sldId id="559" r:id="rId56"/>
    <p:sldId id="560" r:id="rId57"/>
    <p:sldId id="562" r:id="rId58"/>
    <p:sldId id="561" r:id="rId59"/>
    <p:sldId id="569" r:id="rId60"/>
    <p:sldId id="570" r:id="rId61"/>
    <p:sldId id="571" r:id="rId62"/>
    <p:sldId id="572" r:id="rId63"/>
    <p:sldId id="567" r:id="rId64"/>
    <p:sldId id="551" r:id="rId65"/>
    <p:sldId id="568" r:id="rId66"/>
    <p:sldId id="573" r:id="rId67"/>
    <p:sldId id="574" r:id="rId68"/>
    <p:sldId id="575" r:id="rId69"/>
    <p:sldId id="576" r:id="rId70"/>
    <p:sldId id="577" r:id="rId71"/>
    <p:sldId id="579" r:id="rId72"/>
    <p:sldId id="580" r:id="rId73"/>
    <p:sldId id="581" r:id="rId74"/>
    <p:sldId id="582" r:id="rId75"/>
    <p:sldId id="583" r:id="rId76"/>
    <p:sldId id="268" r:id="rId7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ghwan Seo" initials="JS" lastIdx="2" clrIdx="0">
    <p:extLst>
      <p:ext uri="{19B8F6BF-5375-455C-9EA6-DF929625EA0E}">
        <p15:presenceInfo xmlns:p15="http://schemas.microsoft.com/office/powerpoint/2012/main" userId="e51e1821407233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2FC"/>
    <a:srgbClr val="66FFCC"/>
    <a:srgbClr val="FFFFFF"/>
    <a:srgbClr val="00ECD7"/>
    <a:srgbClr val="00FF00"/>
    <a:srgbClr val="FF00FF"/>
    <a:srgbClr val="FF9900"/>
    <a:srgbClr val="FF9999"/>
    <a:srgbClr val="FFFF01"/>
    <a:srgbClr val="CC66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5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342" y="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EF566-DB5C-4A08-B116-63CE48F027C4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92A96-19F7-46E2-AF0E-1A2B901C77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47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419288" y="1151646"/>
            <a:ext cx="583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3600" b="1" dirty="0">
                <a:solidFill>
                  <a:schemeClr val="bg1"/>
                </a:solidFill>
              </a:rPr>
              <a:t>말랑말랑 알고리즘 </a:t>
            </a:r>
            <a:r>
              <a:rPr lang="en-US" altLang="ko-KR" sz="3600" b="1" dirty="0">
                <a:solidFill>
                  <a:schemeClr val="bg1"/>
                </a:solidFill>
              </a:rPr>
              <a:t>05</a:t>
            </a:r>
            <a:r>
              <a:rPr lang="ko-KR" altLang="en-US" sz="3600" b="1" dirty="0">
                <a:solidFill>
                  <a:schemeClr val="bg1"/>
                </a:solidFill>
              </a:rPr>
              <a:t>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8C171-E1A7-509C-D5E5-B4B9CC0DF517}"/>
              </a:ext>
            </a:extLst>
          </p:cNvPr>
          <p:cNvSpPr txBox="1"/>
          <p:nvPr/>
        </p:nvSpPr>
        <p:spPr>
          <a:xfrm>
            <a:off x="5167223" y="1949998"/>
            <a:ext cx="6141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800" b="1" dirty="0">
                <a:solidFill>
                  <a:schemeClr val="bg1"/>
                </a:solidFill>
              </a:rPr>
              <a:t>최단 경로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7A96F-E83C-84E8-2639-81EB743CAA2F}"/>
              </a:ext>
            </a:extLst>
          </p:cNvPr>
          <p:cNvSpPr txBox="1"/>
          <p:nvPr/>
        </p:nvSpPr>
        <p:spPr>
          <a:xfrm>
            <a:off x="5478011" y="2844225"/>
            <a:ext cx="583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</a:rPr>
              <a:t>mujigae</a:t>
            </a:r>
            <a:endParaRPr lang="ko-KR" altLang="en-US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ACDE2-FB6B-EA64-572C-575935DF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1F6E3-0872-2EF4-BD95-3C0981F694D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Single-Source</a:t>
            </a:r>
            <a:r>
              <a:rPr lang="ko-KR" altLang="en-US" sz="3600" b="1" spc="300" dirty="0"/>
              <a:t> </a:t>
            </a:r>
            <a:r>
              <a:rPr lang="en-US" altLang="ko-KR" sz="3600" b="1" spc="300" dirty="0"/>
              <a:t>Shortest Paths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E95936C-EF6D-FBD9-B10C-9BC0390194F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EF5BEA6-CCA2-63CB-0525-5610E2AE858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2E70B97-F0DF-3ECA-4A31-3B861CAD2DC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7EE8D4D-9AAD-5EA6-F410-7152D140010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DC3477F-9CAE-E927-8067-46DB7B622E6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4754C94-D0AE-2327-8D98-0A396A89BC3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4A5B78F-67AA-E892-1CBA-BEBDC1D0575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2216A67-DB55-85E7-9FFA-DDB5EB56914C}"/>
              </a:ext>
            </a:extLst>
          </p:cNvPr>
          <p:cNvSpPr txBox="1"/>
          <p:nvPr/>
        </p:nvSpPr>
        <p:spPr>
          <a:xfrm>
            <a:off x="858372" y="1768734"/>
            <a:ext cx="1731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Properties</a:t>
            </a:r>
            <a:endParaRPr lang="ko-KR" altLang="en-US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9AAF873-F1CA-0107-4723-F1342DC41D80}"/>
              </a:ext>
            </a:extLst>
          </p:cNvPr>
          <p:cNvGrpSpPr/>
          <p:nvPr/>
        </p:nvGrpSpPr>
        <p:grpSpPr>
          <a:xfrm>
            <a:off x="1161729" y="2285314"/>
            <a:ext cx="8018601" cy="400110"/>
            <a:chOff x="973827" y="3382393"/>
            <a:chExt cx="8018601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E4BB35-3C72-6209-861D-02CBCF30C585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Triangle Inequality</a:t>
              </a: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95BB98-AAA6-F16C-4D7A-764A0DEE453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A04F9-3549-27CD-945D-B33525B03BDF}"/>
                  </a:ext>
                </a:extLst>
              </p:cNvPr>
              <p:cNvSpPr txBox="1"/>
              <p:nvPr/>
            </p:nvSpPr>
            <p:spPr>
              <a:xfrm>
                <a:off x="1285115" y="2708870"/>
                <a:ext cx="9160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어떤 간선 </a:t>
                </a:r>
                <a:r>
                  <a:rPr lang="en-US" altLang="ko-KR" sz="2000" dirty="0"/>
                  <a:t>(u, v)</a:t>
                </a:r>
                <a:r>
                  <a:rPr lang="ko-KR" altLang="en-US" sz="2000" dirty="0"/>
                  <a:t>와 시작점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에 대해 항상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만족한다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EA04F9-3549-27CD-945D-B33525B03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5" y="2708870"/>
                <a:ext cx="9160147" cy="400110"/>
              </a:xfrm>
              <a:prstGeom prst="rect">
                <a:avLst/>
              </a:prstGeom>
              <a:blipFill>
                <a:blip r:embed="rId2"/>
                <a:stretch>
                  <a:fillRect l="-732" t="-1060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F965A8DB-37BF-5F4C-129A-1814083D751B}"/>
              </a:ext>
            </a:extLst>
          </p:cNvPr>
          <p:cNvGrpSpPr/>
          <p:nvPr/>
        </p:nvGrpSpPr>
        <p:grpSpPr>
          <a:xfrm>
            <a:off x="1161729" y="3200401"/>
            <a:ext cx="8018601" cy="400110"/>
            <a:chOff x="973827" y="3382393"/>
            <a:chExt cx="8018601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AAB7AC-B455-00F5-A025-A89E6C036454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Upper bound property</a:t>
              </a:r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DD69D73-E252-2565-2DDE-0CA0E375D19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D5D4C0-D23F-2480-2EFC-F24E416D13B3}"/>
                  </a:ext>
                </a:extLst>
              </p:cNvPr>
              <p:cNvSpPr txBox="1"/>
              <p:nvPr/>
            </p:nvSpPr>
            <p:spPr>
              <a:xfrm>
                <a:off x="1285115" y="3623957"/>
                <a:ext cx="9160147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알고리즘이 진행될 때 어느 순간이든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ko-KR" altLang="en-US" sz="2000" dirty="0"/>
                  <a:t>를 만족하며</a:t>
                </a:r>
                <a:r>
                  <a:rPr lang="en-US" altLang="ko-KR" sz="2000" dirty="0"/>
                  <a:t>,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D5D4C0-D23F-2480-2EFC-F24E416D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5" y="3623957"/>
                <a:ext cx="9160147" cy="405945"/>
              </a:xfrm>
              <a:prstGeom prst="rect">
                <a:avLst/>
              </a:prstGeom>
              <a:blipFill>
                <a:blip r:embed="rId3"/>
                <a:stretch>
                  <a:fillRect l="-732" t="-10448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E4E27C-B1CE-B353-191C-B8CC9CDC5F28}"/>
                  </a:ext>
                </a:extLst>
              </p:cNvPr>
              <p:cNvSpPr txBox="1"/>
              <p:nvPr/>
            </p:nvSpPr>
            <p:spPr>
              <a:xfrm>
                <a:off x="1285115" y="4029902"/>
                <a:ext cx="9160147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한 번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sz="2000" dirty="0"/>
                  <a:t>가 되면 </a:t>
                </a:r>
                <a:r>
                  <a:rPr lang="en-US" altLang="ko-KR" sz="2000" dirty="0" err="1"/>
                  <a:t>v.d</a:t>
                </a:r>
                <a:r>
                  <a:rPr lang="ko-KR" altLang="en-US" sz="2000" dirty="0"/>
                  <a:t>는 다시는 갱신되지 않는다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FE4E27C-B1CE-B353-191C-B8CC9CDC5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5" y="4029902"/>
                <a:ext cx="9160147" cy="405945"/>
              </a:xfrm>
              <a:prstGeom prst="rect">
                <a:avLst/>
              </a:prstGeom>
              <a:blipFill>
                <a:blip r:embed="rId4"/>
                <a:stretch>
                  <a:fillRect l="-732" t="-10448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287BFB9C-C23F-3AEA-F98A-D11A71ADD3CF}"/>
              </a:ext>
            </a:extLst>
          </p:cNvPr>
          <p:cNvGrpSpPr/>
          <p:nvPr/>
        </p:nvGrpSpPr>
        <p:grpSpPr>
          <a:xfrm>
            <a:off x="1161729" y="4461183"/>
            <a:ext cx="8018601" cy="400110"/>
            <a:chOff x="973827" y="3382393"/>
            <a:chExt cx="8018601" cy="4001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3959EEF-FD48-E1E7-982B-5241C14C5957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No-path property</a:t>
              </a:r>
              <a:endParaRPr lang="ko-KR" altLang="en-US" sz="20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B1E6B3-4854-E6C2-D951-858C142E7FF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C15104-E269-D2AE-E3B8-09292BA52C3B}"/>
                  </a:ext>
                </a:extLst>
              </p:cNvPr>
              <p:cNvSpPr txBox="1"/>
              <p:nvPr/>
            </p:nvSpPr>
            <p:spPr>
              <a:xfrm>
                <a:off x="1285115" y="4884739"/>
                <a:ext cx="91601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dirty="0"/>
                  <a:t>s</a:t>
                </a:r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v</a:t>
                </a:r>
                <a:r>
                  <a:rPr lang="ko-KR" altLang="en-US" sz="2000" dirty="0"/>
                  <a:t>로 가는 경로가 없다면 항상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1C15104-E269-D2AE-E3B8-09292BA5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5" y="4884739"/>
                <a:ext cx="9160147" cy="400110"/>
              </a:xfrm>
              <a:prstGeom prst="rect">
                <a:avLst/>
              </a:prstGeom>
              <a:blipFill>
                <a:blip r:embed="rId5"/>
                <a:stretch>
                  <a:fillRect l="-732" t="-1060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A8833F14-5ABA-6554-9F23-C1E4B222633C}"/>
              </a:ext>
            </a:extLst>
          </p:cNvPr>
          <p:cNvGrpSpPr/>
          <p:nvPr/>
        </p:nvGrpSpPr>
        <p:grpSpPr>
          <a:xfrm>
            <a:off x="1161729" y="5393390"/>
            <a:ext cx="8018601" cy="400110"/>
            <a:chOff x="973827" y="3382393"/>
            <a:chExt cx="8018601" cy="40011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BC1F11-33E4-1603-3FD2-6A73E9D1162F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Convergence property</a:t>
              </a:r>
              <a:endParaRPr lang="ko-KR" altLang="en-US" sz="2000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4F3BFAF-CA50-80D1-0146-70B2A48F8FA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E57B3CB-477D-C1EB-9362-9CC92343A4BF}"/>
              </a:ext>
            </a:extLst>
          </p:cNvPr>
          <p:cNvSpPr txBox="1"/>
          <p:nvPr/>
        </p:nvSpPr>
        <p:spPr>
          <a:xfrm>
            <a:off x="1285115" y="5816946"/>
            <a:ext cx="916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</a:t>
            </a:r>
            <a:r>
              <a:rPr lang="ko-KR" altLang="en-US" sz="2000" dirty="0"/>
              <a:t>에서 </a:t>
            </a:r>
            <a:r>
              <a:rPr lang="en-US" altLang="ko-KR" sz="2000" dirty="0"/>
              <a:t>v</a:t>
            </a:r>
            <a:r>
              <a:rPr lang="ko-KR" altLang="en-US" sz="2000" dirty="0"/>
              <a:t>로 가는 최단 경로 중 </a:t>
            </a:r>
            <a:r>
              <a:rPr lang="en-US" altLang="ko-KR" sz="2000" dirty="0"/>
              <a:t>(u, v)</a:t>
            </a:r>
            <a:r>
              <a:rPr lang="ko-KR" altLang="en-US" sz="2000" dirty="0"/>
              <a:t>를 포함하는 최단 경로가 있다면</a:t>
            </a:r>
            <a:r>
              <a:rPr lang="en-US" altLang="ko-KR" sz="2000" dirty="0"/>
              <a:t>,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BA841C-A846-C9E2-9CD5-3514E8F9406E}"/>
                  </a:ext>
                </a:extLst>
              </p:cNvPr>
              <p:cNvSpPr txBox="1"/>
              <p:nvPr/>
            </p:nvSpPr>
            <p:spPr>
              <a:xfrm>
                <a:off x="1285114" y="6217056"/>
                <a:ext cx="98869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ko-KR" altLang="en-US" sz="2000" dirty="0"/>
                  <a:t>가 된 이후에 어느 순간이든 </a:t>
                </a:r>
                <a:r>
                  <a:rPr lang="en-US" altLang="ko-KR" sz="2000" dirty="0"/>
                  <a:t>(u, v)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relax</a:t>
                </a:r>
                <a:r>
                  <a:rPr lang="ko-KR" altLang="en-US" sz="2000" dirty="0"/>
                  <a:t>할 경우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BA841C-A846-C9E2-9CD5-3514E8F94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4" y="6217056"/>
                <a:ext cx="9886978" cy="400110"/>
              </a:xfrm>
              <a:prstGeom prst="rect">
                <a:avLst/>
              </a:prstGeom>
              <a:blipFill>
                <a:blip r:embed="rId6"/>
                <a:stretch>
                  <a:fillRect t="-1230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481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BB01-3A8A-3C6B-135C-D37ED094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1864E-03C1-7930-EEEB-CC3B88ABC0A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EF49A29-E19D-1675-8381-3DA4DE69248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55DF201-1324-E653-97C2-0993BBA8B5D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99218A8-9749-18C3-CCC1-D6D06CE2448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1941DA-E7C5-18B5-A520-BE243C197FF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2447D94-9EF2-9664-4846-738FD4CE9C1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D14EF1-9545-9A02-2427-37FDD2D69AF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03E0DFF-9565-5BB9-3E5E-2A5ACDDD82B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D80D2E4-D216-6C74-96ED-F4267D6968C1}"/>
              </a:ext>
            </a:extLst>
          </p:cNvPr>
          <p:cNvSpPr txBox="1"/>
          <p:nvPr/>
        </p:nvSpPr>
        <p:spPr>
          <a:xfrm>
            <a:off x="993365" y="1897655"/>
            <a:ext cx="134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Idea</a:t>
            </a:r>
            <a:endParaRPr lang="ko-KR" altLang="en-US" sz="24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49AC97-3BAB-60A1-B11C-57149D39E97E}"/>
              </a:ext>
            </a:extLst>
          </p:cNvPr>
          <p:cNvGrpSpPr/>
          <p:nvPr/>
        </p:nvGrpSpPr>
        <p:grpSpPr>
          <a:xfrm>
            <a:off x="1161729" y="2577736"/>
            <a:ext cx="9564886" cy="400110"/>
            <a:chOff x="973827" y="3382393"/>
            <a:chExt cx="9564886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F075AC1-26E5-93DF-679D-36EAEAB83DBA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4415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경로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ko-KR" altLang="en-US" sz="2000" dirty="0"/>
                    <a:t>가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부터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까지의 최단 경로 중 하나라고 하자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F075AC1-26E5-93DF-679D-36EAEAB83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441500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10" t="-12308" b="-2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E123359-FBF0-BDDB-8465-F0A68567194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114B2CE-7A31-88A8-5A02-23ECCF274AD5}"/>
              </a:ext>
            </a:extLst>
          </p:cNvPr>
          <p:cNvGrpSpPr/>
          <p:nvPr/>
        </p:nvGrpSpPr>
        <p:grpSpPr>
          <a:xfrm>
            <a:off x="1161729" y="3196262"/>
            <a:ext cx="9564886" cy="405945"/>
            <a:chOff x="973827" y="3382393"/>
            <a:chExt cx="9564886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4C41993-21BF-540A-18D6-B2544F9FF672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441500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p</a:t>
                  </a:r>
                  <a:r>
                    <a:rPr lang="ko-KR" altLang="en-US" sz="2000" dirty="0"/>
                    <a:t>는 총 </a:t>
                  </a:r>
                  <a:r>
                    <a:rPr lang="en-US" altLang="ko-KR" sz="2000" dirty="0"/>
                    <a:t>k</a:t>
                  </a:r>
                  <a:r>
                    <a:rPr lang="ko-KR" altLang="en-US" sz="2000" dirty="0"/>
                    <a:t>개의 간선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ko-KR" altLang="en-US" sz="2000" dirty="0"/>
                    <a:t>들로 이루어져 있다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4C41993-21BF-540A-18D6-B2544F9F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441500" cy="405945"/>
                </a:xfrm>
                <a:prstGeom prst="rect">
                  <a:avLst/>
                </a:prstGeom>
                <a:blipFill>
                  <a:blip r:embed="rId3"/>
                  <a:stretch>
                    <a:fillRect l="-710" t="-10448" b="-238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5E9F1A7-C3D6-5D92-1C92-5E9F463C6AC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41603FFF-A4D1-B32F-6A12-02B0AA73313C}"/>
              </a:ext>
            </a:extLst>
          </p:cNvPr>
          <p:cNvGrpSpPr/>
          <p:nvPr/>
        </p:nvGrpSpPr>
        <p:grpSpPr>
          <a:xfrm>
            <a:off x="1161729" y="3820623"/>
            <a:ext cx="9564886" cy="405945"/>
            <a:chOff x="973827" y="3382393"/>
            <a:chExt cx="9564886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2C4526-BBF4-B8CA-6B0E-544540CA132F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441500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해당 간선들을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ko-KR" altLang="en-US" sz="2000" dirty="0"/>
                    <a:t>부터 순서대로 </a:t>
                  </a:r>
                  <a:r>
                    <a:rPr lang="en-US" altLang="ko-KR" sz="2000" dirty="0"/>
                    <a:t>relax</a:t>
                  </a:r>
                  <a:r>
                    <a:rPr lang="ko-KR" altLang="en-US" sz="2000" dirty="0"/>
                    <a:t>하는 상황을 생각해 보자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02C4526-BBF4-B8CA-6B0E-544540CA13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441500" cy="405945"/>
                </a:xfrm>
                <a:prstGeom prst="rect">
                  <a:avLst/>
                </a:prstGeom>
                <a:blipFill>
                  <a:blip r:embed="rId4"/>
                  <a:stretch>
                    <a:fillRect l="-710" t="-1212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7842821C-2827-F982-0D4C-3165A34F70D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4E23903-5E4D-FDA2-F60F-793697BFDE38}"/>
                  </a:ext>
                </a:extLst>
              </p:cNvPr>
              <p:cNvSpPr txBox="1"/>
              <p:nvPr/>
            </p:nvSpPr>
            <p:spPr>
              <a:xfrm>
                <a:off x="1285115" y="4242011"/>
                <a:ext cx="9441500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 </a:t>
                </a:r>
                <a:r>
                  <a:rPr lang="en-US" altLang="ko-KR" sz="2000" dirty="0"/>
                  <a:t>Convergence property</a:t>
                </a:r>
                <a:r>
                  <a:rPr lang="ko-KR" altLang="en-US" sz="2000" dirty="0"/>
                  <a:t>에 의해 반드시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만족한다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4E23903-5E4D-FDA2-F60F-793697BF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5" y="4242011"/>
                <a:ext cx="9441500" cy="405945"/>
              </a:xfrm>
              <a:prstGeom prst="rect">
                <a:avLst/>
              </a:prstGeom>
              <a:blipFill>
                <a:blip r:embed="rId5"/>
                <a:stretch>
                  <a:fillRect l="-710" t="-1212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그룹 67">
            <a:extLst>
              <a:ext uri="{FF2B5EF4-FFF2-40B4-BE49-F238E27FC236}">
                <a16:creationId xmlns:a16="http://schemas.microsoft.com/office/drawing/2014/main" id="{53BB3BD4-F6D2-4711-BF09-83A506A158BA}"/>
              </a:ext>
            </a:extLst>
          </p:cNvPr>
          <p:cNvGrpSpPr/>
          <p:nvPr/>
        </p:nvGrpSpPr>
        <p:grpSpPr>
          <a:xfrm>
            <a:off x="1161729" y="4863976"/>
            <a:ext cx="9564886" cy="405945"/>
            <a:chOff x="973827" y="3382393"/>
            <a:chExt cx="9564886" cy="40594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D7E74DB-88A9-7214-7C85-297722B75868}"/>
                </a:ext>
              </a:extLst>
            </p:cNvPr>
            <p:cNvSpPr txBox="1"/>
            <p:nvPr/>
          </p:nvSpPr>
          <p:spPr>
            <a:xfrm>
              <a:off x="1097213" y="3382393"/>
              <a:ext cx="9441500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모든 간선을 </a:t>
              </a:r>
              <a:r>
                <a:rPr lang="en-US" altLang="ko-KR" sz="2000" dirty="0"/>
                <a:t>relax</a:t>
              </a:r>
              <a:r>
                <a:rPr lang="ko-KR" altLang="en-US" sz="2000" dirty="0"/>
                <a:t>하는 과정을 </a:t>
              </a:r>
              <a:r>
                <a:rPr lang="en-US" altLang="ko-KR" sz="2000" dirty="0"/>
                <a:t>(</a:t>
              </a:r>
              <a:r>
                <a:rPr lang="ko-KR" altLang="en-US" sz="2000" dirty="0"/>
                <a:t>정점 개수</a:t>
              </a:r>
              <a:r>
                <a:rPr lang="en-US" altLang="ko-KR" sz="2000" dirty="0"/>
                <a:t> – 1)</a:t>
              </a:r>
              <a:r>
                <a:rPr lang="ko-KR" altLang="en-US" sz="2000" dirty="0"/>
                <a:t> 만큼 반복한다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20A1B1E-18CD-6119-906E-BD7B6C8148E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953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9C7E-56FD-F084-522B-6CDFD199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A38D9E-0500-2E8D-0D54-C9D2515E935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9F9723D-4E5B-DE70-445F-EC55059B2C1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3E46703-42CF-31A8-74FD-DB9551FC919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59091E2-6304-3365-B9E6-DE62DA783ED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7A784F4-E458-2D1D-6426-346C4B15E63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39D2C1D-B662-EF30-7CB5-A5C3AB8C97E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4BEB7F-7289-CEFD-AF1F-C4588D1C16D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E025CA-C445-910E-DB7A-3B23FEADADD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787525F-637E-86F5-4F56-E8CBE65C4FB1}"/>
              </a:ext>
            </a:extLst>
          </p:cNvPr>
          <p:cNvSpPr txBox="1"/>
          <p:nvPr/>
        </p:nvSpPr>
        <p:spPr>
          <a:xfrm>
            <a:off x="993364" y="1897655"/>
            <a:ext cx="396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벨만</a:t>
            </a:r>
            <a:r>
              <a:rPr lang="en-US" altLang="ko-KR" sz="2400" dirty="0"/>
              <a:t>-</a:t>
            </a:r>
            <a:r>
              <a:rPr lang="ko-KR" altLang="en-US" sz="2400" dirty="0"/>
              <a:t>포드 알고리즘의 구현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92D781-380E-763B-B838-3DEDC0C22D7E}"/>
                  </a:ext>
                </a:extLst>
              </p:cNvPr>
              <p:cNvSpPr txBox="1"/>
              <p:nvPr/>
            </p:nvSpPr>
            <p:spPr>
              <a:xfrm>
                <a:off x="1010772" y="2644170"/>
                <a:ext cx="354950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INITIALIZE(G, s)</a:t>
                </a:r>
                <a:br>
                  <a:rPr lang="en-US" altLang="ko-KR" sz="2400" dirty="0"/>
                </a:br>
                <a:r>
                  <a:rPr lang="en-US" altLang="ko-KR" sz="2400" dirty="0"/>
                  <a:t>1.     </a:t>
                </a:r>
                <a:r>
                  <a:rPr lang="en-US" altLang="ko-KR" sz="2400" b="1" dirty="0"/>
                  <a:t>for</a:t>
                </a:r>
                <a:r>
                  <a:rPr lang="en-US" altLang="ko-KR" sz="2400" dirty="0"/>
                  <a:t> each v </a:t>
                </a:r>
                <a:r>
                  <a:rPr lang="en-US" altLang="ko-KR" sz="2400" b="1" dirty="0"/>
                  <a:t>in</a:t>
                </a:r>
                <a:r>
                  <a:rPr lang="en-US" altLang="ko-KR" sz="2400" dirty="0"/>
                  <a:t> V(G)</a:t>
                </a:r>
                <a:br>
                  <a:rPr lang="en-US" altLang="ko-KR" sz="2400" dirty="0"/>
                </a:br>
                <a:r>
                  <a:rPr lang="en-US" altLang="ko-KR" sz="2400" dirty="0"/>
                  <a:t>2.	</a:t>
                </a:r>
                <a:r>
                  <a:rPr lang="en-US" altLang="ko-KR" sz="2400" dirty="0" err="1"/>
                  <a:t>v.d</a:t>
                </a:r>
                <a:r>
                  <a:rPr lang="en-US" altLang="ko-KR" sz="24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br>
                  <a:rPr lang="en-US" altLang="ko-KR" sz="2400" dirty="0"/>
                </a:br>
                <a:r>
                  <a:rPr lang="en-US" altLang="ko-KR" sz="2400" dirty="0"/>
                  <a:t>3.          </a:t>
                </a:r>
                <a:r>
                  <a:rPr lang="en-US" altLang="ko-KR" sz="2400" dirty="0" err="1"/>
                  <a:t>v.p</a:t>
                </a:r>
                <a:r>
                  <a:rPr lang="en-US" altLang="ko-KR" sz="2400" dirty="0"/>
                  <a:t> = NIL</a:t>
                </a:r>
                <a:br>
                  <a:rPr lang="en-US" altLang="ko-KR" sz="2400" dirty="0"/>
                </a:br>
                <a:r>
                  <a:rPr lang="en-US" altLang="ko-KR" sz="2400" dirty="0"/>
                  <a:t>4.     </a:t>
                </a:r>
                <a:r>
                  <a:rPr lang="en-US" altLang="ko-KR" sz="2400" dirty="0" err="1"/>
                  <a:t>s.d</a:t>
                </a:r>
                <a:r>
                  <a:rPr lang="en-US" altLang="ko-KR" sz="2400" dirty="0"/>
                  <a:t> = 0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92D781-380E-763B-B838-3DEDC0C22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72" y="2644170"/>
                <a:ext cx="3549506" cy="1938992"/>
              </a:xfrm>
              <a:prstGeom prst="rect">
                <a:avLst/>
              </a:prstGeom>
              <a:blipFill>
                <a:blip r:embed="rId2"/>
                <a:stretch>
                  <a:fillRect l="-2749" t="-2516" b="-6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D7B6E95-4BB2-3EF6-72FA-D37299C70B17}"/>
              </a:ext>
            </a:extLst>
          </p:cNvPr>
          <p:cNvSpPr txBox="1"/>
          <p:nvPr/>
        </p:nvSpPr>
        <p:spPr>
          <a:xfrm>
            <a:off x="4513386" y="2594427"/>
            <a:ext cx="3826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BELLMAN-FORD(G, w, s)</a:t>
            </a:r>
            <a:br>
              <a:rPr lang="en-US" altLang="ko-KR" sz="2400" dirty="0"/>
            </a:br>
            <a:r>
              <a:rPr lang="en-US" altLang="ko-KR" sz="2400" dirty="0"/>
              <a:t>1.     INITIALIZE(G, s)</a:t>
            </a:r>
            <a:br>
              <a:rPr lang="en-US" altLang="ko-KR" sz="2400" dirty="0"/>
            </a:br>
            <a:r>
              <a:rPr lang="en-US" altLang="ko-KR" sz="2400" dirty="0"/>
              <a:t>2.     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0 </a:t>
            </a:r>
            <a:r>
              <a:rPr lang="en-US" altLang="ko-KR" sz="2400" b="1" dirty="0"/>
              <a:t>to</a:t>
            </a:r>
            <a:r>
              <a:rPr lang="en-US" altLang="ko-KR" sz="2400" dirty="0"/>
              <a:t> |V(G)|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br>
              <a:rPr lang="en-US" altLang="ko-KR" sz="2400" dirty="0"/>
            </a:br>
            <a:r>
              <a:rPr lang="en-US" altLang="ko-KR" sz="2400" dirty="0"/>
              <a:t>3.	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each (u, v) </a:t>
            </a:r>
            <a:r>
              <a:rPr lang="en-US" altLang="ko-KR" sz="2400" b="1" dirty="0"/>
              <a:t>in</a:t>
            </a:r>
            <a:r>
              <a:rPr lang="en-US" altLang="ko-KR" sz="2400" dirty="0"/>
              <a:t> E(G)</a:t>
            </a:r>
            <a:br>
              <a:rPr lang="en-US" altLang="ko-KR" sz="2400" dirty="0"/>
            </a:br>
            <a:r>
              <a:rPr lang="en-US" altLang="ko-KR" sz="2400" dirty="0"/>
              <a:t>4.               RELAX(u, v, w)</a:t>
            </a:r>
            <a:br>
              <a:rPr lang="en-US" altLang="ko-KR" sz="2400" dirty="0"/>
            </a:br>
            <a:r>
              <a:rPr lang="en-US" altLang="ko-KR" sz="2400" dirty="0"/>
              <a:t>5.     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each (u, v) </a:t>
            </a:r>
            <a:r>
              <a:rPr lang="en-US" altLang="ko-KR" sz="2400" b="1" dirty="0"/>
              <a:t>in</a:t>
            </a:r>
            <a:r>
              <a:rPr lang="en-US" altLang="ko-KR" sz="2400" dirty="0"/>
              <a:t> E(G)</a:t>
            </a:r>
            <a:br>
              <a:rPr lang="en-US" altLang="ko-KR" sz="2400" dirty="0"/>
            </a:br>
            <a:r>
              <a:rPr lang="en-US" altLang="ko-KR" sz="2400" dirty="0"/>
              <a:t>6.	</a:t>
            </a:r>
            <a:r>
              <a:rPr lang="en-US" altLang="ko-KR" sz="2400" b="1" dirty="0"/>
              <a:t>if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v.d</a:t>
            </a:r>
            <a:r>
              <a:rPr lang="en-US" altLang="ko-KR" sz="2400" dirty="0"/>
              <a:t> &gt; </a:t>
            </a:r>
            <a:r>
              <a:rPr lang="en-US" altLang="ko-KR" sz="2400" dirty="0" err="1"/>
              <a:t>u.d</a:t>
            </a:r>
            <a:r>
              <a:rPr lang="en-US" altLang="ko-KR" sz="2400" dirty="0"/>
              <a:t> + w(u, v)</a:t>
            </a:r>
            <a:br>
              <a:rPr lang="en-US" altLang="ko-KR" sz="2400" dirty="0"/>
            </a:br>
            <a:r>
              <a:rPr lang="en-US" altLang="ko-KR" sz="2400" dirty="0"/>
              <a:t>7.	    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false</a:t>
            </a:r>
            <a:br>
              <a:rPr lang="en-US" altLang="ko-KR" sz="2400" dirty="0"/>
            </a:br>
            <a:r>
              <a:rPr lang="en-US" altLang="ko-KR" sz="2400" dirty="0"/>
              <a:t>8.    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true</a:t>
            </a:r>
            <a:endParaRPr lang="ko-KR" altLang="en-US" sz="2400" dirty="0"/>
          </a:p>
        </p:txBody>
      </p:sp>
      <p:cxnSp>
        <p:nvCxnSpPr>
          <p:cNvPr id="5" name="직선 연결선 26">
            <a:extLst>
              <a:ext uri="{FF2B5EF4-FFF2-40B4-BE49-F238E27FC236}">
                <a16:creationId xmlns:a16="http://schemas.microsoft.com/office/drawing/2014/main" id="{61B23236-EC45-D6B5-2819-175CE21E3529}"/>
              </a:ext>
            </a:extLst>
          </p:cNvPr>
          <p:cNvCxnSpPr>
            <a:cxnSpLocks/>
          </p:cNvCxnSpPr>
          <p:nvPr/>
        </p:nvCxnSpPr>
        <p:spPr>
          <a:xfrm>
            <a:off x="8349161" y="3557954"/>
            <a:ext cx="333375" cy="0"/>
          </a:xfrm>
          <a:prstGeom prst="line">
            <a:avLst/>
          </a:prstGeom>
          <a:ln w="15875">
            <a:solidFill>
              <a:srgbClr val="020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29">
            <a:extLst>
              <a:ext uri="{FF2B5EF4-FFF2-40B4-BE49-F238E27FC236}">
                <a16:creationId xmlns:a16="http://schemas.microsoft.com/office/drawing/2014/main" id="{868DB893-467E-E3E2-4376-D61E9FBD581E}"/>
              </a:ext>
            </a:extLst>
          </p:cNvPr>
          <p:cNvCxnSpPr>
            <a:cxnSpLocks/>
          </p:cNvCxnSpPr>
          <p:nvPr/>
        </p:nvCxnSpPr>
        <p:spPr>
          <a:xfrm>
            <a:off x="8349161" y="4300121"/>
            <a:ext cx="333375" cy="0"/>
          </a:xfrm>
          <a:prstGeom prst="line">
            <a:avLst/>
          </a:prstGeom>
          <a:ln w="15875">
            <a:solidFill>
              <a:srgbClr val="020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33">
            <a:extLst>
              <a:ext uri="{FF2B5EF4-FFF2-40B4-BE49-F238E27FC236}">
                <a16:creationId xmlns:a16="http://schemas.microsoft.com/office/drawing/2014/main" id="{A860DA8D-CAB3-D995-3CAC-802F9E50E97E}"/>
              </a:ext>
            </a:extLst>
          </p:cNvPr>
          <p:cNvCxnSpPr>
            <a:cxnSpLocks/>
          </p:cNvCxnSpPr>
          <p:nvPr/>
        </p:nvCxnSpPr>
        <p:spPr>
          <a:xfrm>
            <a:off x="8682536" y="3557954"/>
            <a:ext cx="0" cy="742167"/>
          </a:xfrm>
          <a:prstGeom prst="line">
            <a:avLst/>
          </a:prstGeom>
          <a:ln w="15875">
            <a:solidFill>
              <a:srgbClr val="020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26">
            <a:extLst>
              <a:ext uri="{FF2B5EF4-FFF2-40B4-BE49-F238E27FC236}">
                <a16:creationId xmlns:a16="http://schemas.microsoft.com/office/drawing/2014/main" id="{9DBD34BE-FE71-93B9-59DD-69C6B2E2D080}"/>
              </a:ext>
            </a:extLst>
          </p:cNvPr>
          <p:cNvCxnSpPr>
            <a:cxnSpLocks/>
          </p:cNvCxnSpPr>
          <p:nvPr/>
        </p:nvCxnSpPr>
        <p:spPr>
          <a:xfrm>
            <a:off x="8363947" y="4662854"/>
            <a:ext cx="33337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29">
            <a:extLst>
              <a:ext uri="{FF2B5EF4-FFF2-40B4-BE49-F238E27FC236}">
                <a16:creationId xmlns:a16="http://schemas.microsoft.com/office/drawing/2014/main" id="{406C8960-B8F4-CA1B-6A44-92566949E5FE}"/>
              </a:ext>
            </a:extLst>
          </p:cNvPr>
          <p:cNvCxnSpPr>
            <a:cxnSpLocks/>
          </p:cNvCxnSpPr>
          <p:nvPr/>
        </p:nvCxnSpPr>
        <p:spPr>
          <a:xfrm>
            <a:off x="8363947" y="5405021"/>
            <a:ext cx="333375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33">
            <a:extLst>
              <a:ext uri="{FF2B5EF4-FFF2-40B4-BE49-F238E27FC236}">
                <a16:creationId xmlns:a16="http://schemas.microsoft.com/office/drawing/2014/main" id="{86D0217C-64F5-4F4E-246E-676B52871E76}"/>
              </a:ext>
            </a:extLst>
          </p:cNvPr>
          <p:cNvCxnSpPr>
            <a:cxnSpLocks/>
          </p:cNvCxnSpPr>
          <p:nvPr/>
        </p:nvCxnSpPr>
        <p:spPr>
          <a:xfrm>
            <a:off x="8697322" y="4662854"/>
            <a:ext cx="0" cy="74216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37ADC54-6693-37F9-5053-3106E6D52251}"/>
              </a:ext>
            </a:extLst>
          </p:cNvPr>
          <p:cNvSpPr txBox="1"/>
          <p:nvPr/>
        </p:nvSpPr>
        <p:spPr>
          <a:xfrm>
            <a:off x="8773838" y="3744371"/>
            <a:ext cx="1247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202FC"/>
                </a:solidFill>
              </a:rPr>
              <a:t>Relaxation</a:t>
            </a:r>
            <a:endParaRPr lang="ko-KR" altLang="en-US" dirty="0">
              <a:solidFill>
                <a:srgbClr val="0202FC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6B357-B9DE-ACAC-6956-E0B902CEC164}"/>
              </a:ext>
            </a:extLst>
          </p:cNvPr>
          <p:cNvSpPr txBox="1"/>
          <p:nvPr/>
        </p:nvSpPr>
        <p:spPr>
          <a:xfrm>
            <a:off x="8773838" y="4849271"/>
            <a:ext cx="206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Test negative cycle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6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698A-0EA5-59C8-21AC-BCD78E028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E0C555-B9D1-F1D2-5D8F-8CB0AB47FB0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164BE4-F495-A0CD-6A0C-85AB0C2DC2F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8630440-283F-B88E-3043-38D6DDBE4A4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D9D19E8-E758-E56D-7B91-628B7F1C921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8EB7CAB-C5E6-7C70-1B9E-D35B6A30BBB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D09AD7A-06C0-4D5D-E482-A159A8F992A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1116C8-E6D6-394F-A1F3-A68CAED0E55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9B43292-1F61-3B81-C4C5-CB14058D837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C0053C-31D4-4E80-8C53-117653E316A6}"/>
              </a:ext>
            </a:extLst>
          </p:cNvPr>
          <p:cNvSpPr txBox="1"/>
          <p:nvPr/>
        </p:nvSpPr>
        <p:spPr>
          <a:xfrm>
            <a:off x="993364" y="1897655"/>
            <a:ext cx="396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벨만</a:t>
            </a:r>
            <a:r>
              <a:rPr lang="en-US" altLang="ko-KR" sz="2400" dirty="0"/>
              <a:t>-</a:t>
            </a:r>
            <a:r>
              <a:rPr lang="ko-KR" altLang="en-US" sz="2400" dirty="0"/>
              <a:t>포드 알고리즘의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EAC0C-FF4C-A9F3-BA95-F63B98BA422D}"/>
              </a:ext>
            </a:extLst>
          </p:cNvPr>
          <p:cNvSpPr txBox="1"/>
          <p:nvPr/>
        </p:nvSpPr>
        <p:spPr>
          <a:xfrm>
            <a:off x="1010772" y="2621500"/>
            <a:ext cx="3826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BELLMAN-FORD(G, w, s)</a:t>
            </a:r>
            <a:br>
              <a:rPr lang="en-US" altLang="ko-KR" sz="2400" dirty="0"/>
            </a:br>
            <a:r>
              <a:rPr lang="en-US" altLang="ko-KR" sz="2400" dirty="0"/>
              <a:t>1.     INITIALIZE(G, s)</a:t>
            </a:r>
            <a:br>
              <a:rPr lang="en-US" altLang="ko-KR" sz="2400" dirty="0"/>
            </a:br>
            <a:r>
              <a:rPr lang="en-US" altLang="ko-KR" sz="2400" dirty="0"/>
              <a:t>2.     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</a:t>
            </a:r>
            <a:r>
              <a:rPr lang="en-US" altLang="ko-KR" sz="2400" dirty="0"/>
              <a:t> = 0 </a:t>
            </a:r>
            <a:r>
              <a:rPr lang="en-US" altLang="ko-KR" sz="2400" b="1" dirty="0"/>
              <a:t>to</a:t>
            </a:r>
            <a:r>
              <a:rPr lang="en-US" altLang="ko-KR" sz="2400" dirty="0"/>
              <a:t> |V(G)|</a:t>
            </a:r>
            <a:r>
              <a:rPr lang="ko-KR" altLang="en-US" sz="2400" dirty="0"/>
              <a:t> </a:t>
            </a:r>
            <a:r>
              <a:rPr lang="en-US" altLang="ko-KR" sz="2400" dirty="0"/>
              <a:t>-</a:t>
            </a:r>
            <a:r>
              <a:rPr lang="ko-KR" altLang="en-US" sz="2400" dirty="0"/>
              <a:t> </a:t>
            </a:r>
            <a:r>
              <a:rPr lang="en-US" altLang="ko-KR" sz="2400" dirty="0"/>
              <a:t>1</a:t>
            </a:r>
            <a:br>
              <a:rPr lang="en-US" altLang="ko-KR" sz="2400" dirty="0"/>
            </a:br>
            <a:r>
              <a:rPr lang="en-US" altLang="ko-KR" sz="2400" dirty="0"/>
              <a:t>3.	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each (u, v) </a:t>
            </a:r>
            <a:r>
              <a:rPr lang="en-US" altLang="ko-KR" sz="2400" b="1" dirty="0"/>
              <a:t>in</a:t>
            </a:r>
            <a:r>
              <a:rPr lang="en-US" altLang="ko-KR" sz="2400" dirty="0"/>
              <a:t> E(G)</a:t>
            </a:r>
            <a:br>
              <a:rPr lang="en-US" altLang="ko-KR" sz="2400" dirty="0"/>
            </a:br>
            <a:r>
              <a:rPr lang="en-US" altLang="ko-KR" sz="2400" dirty="0"/>
              <a:t>4.               RELAX(u, v, w)</a:t>
            </a:r>
            <a:br>
              <a:rPr lang="en-US" altLang="ko-KR" sz="2400" dirty="0"/>
            </a:br>
            <a:r>
              <a:rPr lang="en-US" altLang="ko-KR" sz="2400" dirty="0"/>
              <a:t>5.     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each (u, v) </a:t>
            </a:r>
            <a:r>
              <a:rPr lang="en-US" altLang="ko-KR" sz="2400" b="1" dirty="0"/>
              <a:t>in</a:t>
            </a:r>
            <a:r>
              <a:rPr lang="en-US" altLang="ko-KR" sz="2400" dirty="0"/>
              <a:t> E(G)</a:t>
            </a:r>
            <a:br>
              <a:rPr lang="en-US" altLang="ko-KR" sz="2400" dirty="0"/>
            </a:br>
            <a:r>
              <a:rPr lang="en-US" altLang="ko-KR" sz="2400" dirty="0"/>
              <a:t>6.	</a:t>
            </a:r>
            <a:r>
              <a:rPr lang="en-US" altLang="ko-KR" sz="2400" b="1" dirty="0"/>
              <a:t>if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v.d</a:t>
            </a:r>
            <a:r>
              <a:rPr lang="en-US" altLang="ko-KR" sz="2400" dirty="0"/>
              <a:t> &gt; </a:t>
            </a:r>
            <a:r>
              <a:rPr lang="en-US" altLang="ko-KR" sz="2400" dirty="0" err="1"/>
              <a:t>u.d</a:t>
            </a:r>
            <a:r>
              <a:rPr lang="en-US" altLang="ko-KR" sz="2400" dirty="0"/>
              <a:t> + w(u, v)</a:t>
            </a:r>
            <a:br>
              <a:rPr lang="en-US" altLang="ko-KR" sz="2400" dirty="0"/>
            </a:br>
            <a:r>
              <a:rPr lang="en-US" altLang="ko-KR" sz="2400" dirty="0"/>
              <a:t>7.	    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false</a:t>
            </a:r>
            <a:br>
              <a:rPr lang="en-US" altLang="ko-KR" sz="2400" dirty="0"/>
            </a:br>
            <a:r>
              <a:rPr lang="en-US" altLang="ko-KR" sz="2400" dirty="0"/>
              <a:t>8.     </a:t>
            </a:r>
            <a:r>
              <a:rPr lang="en-US" altLang="ko-KR" sz="2400" b="1" dirty="0"/>
              <a:t>return</a:t>
            </a:r>
            <a:r>
              <a:rPr lang="en-US" altLang="ko-KR" sz="2400" dirty="0"/>
              <a:t> true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ADC22-CA8D-95E4-8036-755673638732}"/>
                  </a:ext>
                </a:extLst>
              </p:cNvPr>
              <p:cNvSpPr txBox="1"/>
              <p:nvPr/>
            </p:nvSpPr>
            <p:spPr>
              <a:xfrm>
                <a:off x="3827732" y="3028890"/>
                <a:ext cx="1500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0202FC"/>
                    </a:solidFill>
                  </a:rPr>
                  <a:t>→ </a:t>
                </a:r>
                <a:r>
                  <a:rPr lang="en-US" altLang="ko-KR" sz="2000" dirty="0">
                    <a:solidFill>
                      <a:srgbClr val="0202FC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>
                    <a:solidFill>
                      <a:srgbClr val="0202FC"/>
                    </a:solidFill>
                  </a:rPr>
                  <a:t>)</a:t>
                </a:r>
                <a:endParaRPr lang="ko-KR" altLang="en-US" sz="2000" dirty="0">
                  <a:solidFill>
                    <a:srgbClr val="0202FC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DADC22-CA8D-95E4-8036-755673638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32" y="3028890"/>
                <a:ext cx="1500554" cy="400110"/>
              </a:xfrm>
              <a:prstGeom prst="rect">
                <a:avLst/>
              </a:prstGeom>
              <a:blipFill>
                <a:blip r:embed="rId2"/>
                <a:stretch>
                  <a:fillRect l="-4472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65EA2E-6C4C-E82B-F5BA-F20E12C7E7AD}"/>
                  </a:ext>
                </a:extLst>
              </p:cNvPr>
              <p:cNvSpPr txBox="1"/>
              <p:nvPr/>
            </p:nvSpPr>
            <p:spPr>
              <a:xfrm>
                <a:off x="4595446" y="3429000"/>
                <a:ext cx="1500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0202FC"/>
                    </a:solidFill>
                  </a:rPr>
                  <a:t>→ </a:t>
                </a:r>
                <a:r>
                  <a:rPr lang="en-US" altLang="ko-KR" sz="2000" dirty="0">
                    <a:solidFill>
                      <a:srgbClr val="0202FC"/>
                    </a:solidFill>
                  </a:rPr>
                  <a:t>O(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000" b="0" i="1" smtClean="0">
                            <a:solidFill>
                              <a:srgbClr val="0202F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0202FC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>
                    <a:solidFill>
                      <a:srgbClr val="0202FC"/>
                    </a:solidFill>
                  </a:rPr>
                  <a:t>)</a:t>
                </a:r>
                <a:endParaRPr lang="ko-KR" altLang="en-US" sz="2000" dirty="0">
                  <a:solidFill>
                    <a:srgbClr val="0202FC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65EA2E-6C4C-E82B-F5BA-F20E12C7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446" y="3429000"/>
                <a:ext cx="1500554" cy="400110"/>
              </a:xfrm>
              <a:prstGeom prst="rect">
                <a:avLst/>
              </a:prstGeom>
              <a:blipFill>
                <a:blip r:embed="rId3"/>
                <a:stretch>
                  <a:fillRect l="-4472" t="-9231" r="-1220" b="-2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5A3170-1C5C-2148-726F-5A64336580E1}"/>
                  </a:ext>
                </a:extLst>
              </p:cNvPr>
              <p:cNvSpPr txBox="1"/>
              <p:nvPr/>
            </p:nvSpPr>
            <p:spPr>
              <a:xfrm>
                <a:off x="4466492" y="4518051"/>
                <a:ext cx="15005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solidFill>
                      <a:srgbClr val="0202FC"/>
                    </a:solidFill>
                  </a:rPr>
                  <a:t>→ </a:t>
                </a:r>
                <a:r>
                  <a:rPr lang="en-US" altLang="ko-KR" sz="2000" dirty="0">
                    <a:solidFill>
                      <a:srgbClr val="0202FC"/>
                    </a:solidFill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solidFill>
                          <a:srgbClr val="0202FC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>
                    <a:solidFill>
                      <a:srgbClr val="0202FC"/>
                    </a:solidFill>
                  </a:rPr>
                  <a:t>)</a:t>
                </a:r>
                <a:endParaRPr lang="ko-KR" altLang="en-US" sz="2000" dirty="0">
                  <a:solidFill>
                    <a:srgbClr val="0202FC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5A3170-1C5C-2148-726F-5A643365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92" y="4518051"/>
                <a:ext cx="1500554" cy="400110"/>
              </a:xfrm>
              <a:prstGeom prst="rect">
                <a:avLst/>
              </a:prstGeom>
              <a:blipFill>
                <a:blip r:embed="rId4"/>
                <a:stretch>
                  <a:fillRect l="-4472" t="-757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91886-91A7-98D5-6CF5-E965414F9722}"/>
                  </a:ext>
                </a:extLst>
              </p:cNvPr>
              <p:cNvSpPr txBox="1"/>
              <p:nvPr/>
            </p:nvSpPr>
            <p:spPr>
              <a:xfrm>
                <a:off x="2482695" y="5988371"/>
                <a:ext cx="30721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→ </a:t>
                </a:r>
                <a:r>
                  <a:rPr lang="ko-KR" altLang="en-US" dirty="0" err="1"/>
                  <a:t>시간복잡도는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F91886-91A7-98D5-6CF5-E965414F9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695" y="5988371"/>
                <a:ext cx="3072129" cy="369332"/>
              </a:xfrm>
              <a:prstGeom prst="rect">
                <a:avLst/>
              </a:prstGeom>
              <a:blipFill>
                <a:blip r:embed="rId5"/>
                <a:stretch>
                  <a:fillRect l="-1587" t="-1147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F99BF7-D7A2-1065-4A41-FE0F3411312B}"/>
                  </a:ext>
                </a:extLst>
              </p:cNvPr>
              <p:cNvSpPr txBox="1"/>
              <p:nvPr/>
            </p:nvSpPr>
            <p:spPr>
              <a:xfrm>
                <a:off x="2734014" y="6406879"/>
                <a:ext cx="3894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최소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에서 최대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동작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1F99BF7-D7A2-1065-4A41-FE0F3411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014" y="6406879"/>
                <a:ext cx="3894867" cy="369332"/>
              </a:xfrm>
              <a:prstGeom prst="rect">
                <a:avLst/>
              </a:prstGeom>
              <a:blipFill>
                <a:blip r:embed="rId6"/>
                <a:stretch>
                  <a:fillRect l="-1252" t="-1311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4EF4CD7-AF24-48D0-4E9B-B8506254A1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9084" y="1548933"/>
            <a:ext cx="4848902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60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5EC1-C4FA-64B0-DFF7-C29994399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9BCCFD-B51B-27C4-C8C8-77191E5D2B2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6DC390-6566-DD94-20CC-C71A48D1B6D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BA40A62-8AEF-45E6-E0FE-3038AE13770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8B94DF0-61D5-C3DE-8D18-F8E73D0E89A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AC2AF3B-D479-1CC8-5669-21EFA12ABAA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DCB0289-F4B8-508B-DA11-DBCCFFC9178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64E84D-2DCA-5EF6-095E-ED6CAA48D38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2060344-30B2-416C-476B-5FAA9D42BAA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9E331A5-ED53-59DC-0AEB-577B094318B9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D1D704B-B9CE-15B3-49B0-06F9425C1E5D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2800F4B-2EB8-E5A5-1B3E-E8D476D689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6630D2A-8A71-E2E2-FECB-E117A5448569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34CDCC-FC6E-8D7A-3A37-53AC8E7D29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E3DA1F4-DA40-034B-DA8D-EEDA46066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CAB7831-FE92-97E5-DD06-21D0287B7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7C2DB1D-689E-B16C-32EF-FC1318EC83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7F9137F-C772-7E6D-7570-C7213D5C6527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3C8D44B-8E69-3751-A436-61E28154F713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935694C-754A-F404-E30F-89E591234C89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18460C8-BB4E-635E-6888-F3209626E23D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42EC236-D57E-27B2-2B1F-4033348C0393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5629A4-BFD2-1AE7-050E-35E659D620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2952A44-3ECD-BE08-5E12-4635CBE0AF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043D45-DA7D-2C8A-C862-AC7599C43A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147F36-5B27-9156-4859-96D6579CE0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93AC38-99D6-3695-EC9A-D0743DDCE5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61C3AF6-9FDB-8EBD-C030-0FB43834BB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39DC38-D59B-E305-F47B-22570256FA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6E42E1A-5FD1-EC24-C60E-E30BDFB4F6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60DD67-F416-911D-69B4-D5ABB87821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E34AB4B-6A17-3717-73BA-3CA4D9FF71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6C6BFD-8FC4-491A-C87A-FD133A15219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D57AB-CD19-A367-1854-E56C01E70FF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84FFA5C-E7BF-C153-8A30-213368932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4167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BD29646C-8992-95F6-891D-235CCE772114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79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8C6EB-A8DE-EA1A-02EC-2BF460A33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8D21E2-FB45-FF76-7CC3-4B7B7FBBC3E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6189856-52FB-FBBC-A3BE-5ED3B9812AF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E6AC6FF-0F3C-2528-3482-E0EBE89E114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769B2B7-C2C1-D84A-D4AA-75B64B83B5D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B366C53-51D9-635C-69BD-E3EAFDE5698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842E81E-B8A8-8F53-126C-122F9ABE932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398B5FF-BC51-DFE5-3EB1-E5D9A40E1AD0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19DE8E-697A-663D-6EAF-3531426A0F8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31D951-9853-B829-26EA-7B2C3FF1EF53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B3DB28A-3DAB-EFD4-C092-E2DC63792B4C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35991B6D-A983-8736-75DA-DB0696511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8B5A26C-998E-5228-9E0C-3C83C1691C00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DE1D175-1FED-1142-C7A6-5865D81EB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3ADB97B-9C1C-17D8-72A8-6A52DFC2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8F670EA-07C8-C104-C0B5-C5476B937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149C0CB-AABA-8CE4-2A4E-17EA099F5A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148FB0E-7CE7-5B13-EA5F-3481195753AF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4761BD9-A0AC-E716-E245-A24858C3C750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478167A-02AB-FE2A-E624-931ECE84FE36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0180C0B-37EE-6CC7-A337-7BBAF091E24D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876AA2-3674-B990-8BEE-5678D489C1D9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68D6B70-D9BA-1C3E-0FDF-8D4BE14DD7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C5E448-39E5-7E71-A98A-6F3EEC439D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355280-5370-F073-D22C-7B69DCD0D0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8FBCA5-A364-A02D-5498-45068748B3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6F3B16-CFA0-7E27-100A-BEE1E90853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7EEC285-7945-CF1C-F523-DF94192A2B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8970A2-712C-5E9B-E9DD-10083DC63C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A050D72-DCA5-FFED-0E7C-D53AD77477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9F2F77-B72C-B103-F8B9-5635793E89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2039CE-398D-943E-E47E-E1ED178DB9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711CFA4-23E2-AA2B-3381-A20DFAA362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C33BFCE-2BE9-7394-07E3-5C7F6ACF5C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74434565-65E7-5007-BF58-1F425FB103E2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C8B59CFE-CEA7-57B0-70A3-B1CD97B38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817198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245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EA7D0-021D-5E00-D717-0852505B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7C7DAC-E67D-3F56-5442-E8F5CA5BDE7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5E22F3-F9EE-21FC-E831-A082DC53D40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007E07-1057-C895-332D-3269C7C0E3F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B3AA47B-B605-C877-E448-C4E377A2E3B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BA12F0-A911-7B61-A640-C6F9D09110A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4A83CCC-8D7D-E2CB-8DF0-6DF3C893FB7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ACF7F9D-F903-92A4-1A06-599C40E8376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31A6C0C-23C8-B127-D16E-A7C92A2BDF7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66ABF1E-3110-E56C-63EE-08A4AA6C5E4C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F338EF9-E48A-CAF9-03CA-08BB4D75875B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4786459-5DFD-FD52-92CA-15178965A0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F4938E9-6B35-F3C1-AF6A-19C4DFAE84DF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1661278-42DD-D760-C7E1-E88289E33C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92DE274-D345-E534-36FF-2E43B3D98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228379B-7FA1-892B-FB69-13C026942C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398845D-9846-A1DE-9D3A-1050B2BDC6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70CA6ED-71D1-637A-3891-F2F9FE1D80B2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F7BCBFC-9E0B-C361-0B82-546D407A43E4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15D15E8-4494-0AC1-8969-DA9ACC4972CB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B7A362D-A34D-C80C-05FD-C04749879980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B644BE6B-7AEB-771D-A97C-F3B5633ED51C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6A2199E-A72C-8FF5-3DD6-D7BC0281998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01BE31-DA5F-A928-6755-0D1202A50C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D1B6355-48B4-6752-8E72-444E16AB20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9A0C32-E867-D09E-5900-614F02AFAB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F991EA-16F6-6953-C203-04BFCC945DB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750494B-E379-5177-6E81-A51E7A451F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9A6201A-5153-5979-272E-68A4321AFF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82E7559-1786-BE24-F2FA-773767C1F1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CDABAF-279E-8182-1636-E4C8ECD4A4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1A01EF9-F993-160C-73F7-03B4047F2E4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CACAA9-E19B-2AFE-5D1D-46CD77A64A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239D81-1A99-650C-88F7-7798CFF80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C891C461-FA23-9580-07C3-DE93445A2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204623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8E966BD8-52A2-5EBA-1A0B-9520722D9021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79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D1B4E-0385-8D6F-CAC8-A908D9D4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7BC5A-E015-2F10-DEAC-64D608D1CB5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497F5A-AA46-6927-7E39-BB135560E91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CBC6EFA-509D-DC00-AEB7-79E567681A3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000DB4F-EE72-3676-9BFC-19FC83261CE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77F5D01-B0B3-52C2-BA6B-8C41F9B552C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B3CE07-8681-D23D-1254-26CC03C383D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FCFC712-3CD1-89F6-A57B-D312A6AE77E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31E26D-A889-5DC5-1FEF-D8AF7CD1445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1561332-968B-36CF-2F7B-CE8370F6CB5B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9F02CEB8-15BD-998E-14BF-07232722BEA5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23D3BDB-2021-28CF-260E-F9CD59CB10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D3E4A78-B21F-EF94-E01C-860912C38401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76B153C-6100-0730-6628-D8CFDADA7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C6788D1-B69B-A54D-1E78-06B9F18EB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11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88D3ACC-9FE9-B2CF-6261-4462E15C6F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B071ADB-F044-9634-306E-2EE26E4C2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E1AA27E-3286-09C1-2818-3C564967BFE5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F263AB89-C5D9-1925-B0D7-EF5F48FDD569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8E10AAF-D64A-3C10-A202-8AEF9B1B0DE1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FB83205-983C-DCDC-A6BA-BDF93978EB41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F70EC5E-9E4E-C93C-2693-1B25436E840A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BCB267-D4C1-1A34-CA00-329270D2DED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120EC94-8E3B-6C02-834F-BDAFA939583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94B5095-6C08-40AC-9B73-7A8632A130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D10DA9-70CE-6868-6614-7DC7E581F2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ACCA3F-6281-1E79-8152-1206DC8282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164D44-740D-EED9-B8DA-88687013024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8F3280-70CE-4FF9-3E0A-C14DE1C537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C33B24-E157-5C0C-AB0F-F2CDF16E7A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83D1BF1-13DA-13ED-C641-F6CC242158D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5B5C1BF-7B02-F017-F365-07C4141A7C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919F476-9A34-CC9B-CF51-5A1463BBBD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9AE9B6D-62A0-4FD9-0804-0E6BD05642D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F9FF9DFD-7B2B-7C70-86C4-66636E66D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948217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1E932B6A-9962-0727-82FE-66DC77A3350F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9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4605-D926-A1EC-CC14-2D073E28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EA56A9-418C-1FA0-4365-805315C95BC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E9CE11-9828-2D8F-C391-B3B2D17E4398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071E394-B86A-5137-5036-CF6B6B5BD33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3F5FED-3403-8A5A-4746-6FB7B4F9DD2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B18081-409E-4568-0CB9-5611409D082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19126B4-2621-587A-DCF2-A0A1F0984D8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1D8FA5-5FB9-2B82-17A9-2468DF1F94A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7EDCCEB-04A2-51DE-5BA5-7329C4E63B0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1D5D29B-57B3-5E5A-89F5-8EC2D72B9D0C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A49D707-7B64-748B-924A-463377CCAF6A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F28FBCCA-F454-FCE5-3F88-BAFB8454B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F47640B-AA84-E4D1-BEF4-41050EC35350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3EB35F1-489F-3129-8ABF-48F1762CC9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9932FCF-2ECE-5DC5-BCE4-EC8A533B4B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11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D45D5C9-61FF-31E3-2DC2-66E5FD6294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541E233-5111-5A8A-568E-360C75673A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/>
                <a:t>∞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2FF041B-CD0C-4253-1170-53470207FB72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0244087-D30C-C329-5CC0-D4A87D4E9515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6FC29510-63BA-27D2-A99D-6C950EBF6E18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627C5AD-7FD4-38EB-4414-711AF40F6651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B4A05D-B176-1222-B79A-600BDF9EC512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42E800-554B-AD5D-CDD9-FD51D374E0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BCBBFB-4DD8-2011-1505-DEDFBF5741C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9FB1FE-6C85-FBD2-CFBD-C26AC0CD57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8014E6-F056-C512-093C-3F56D6B0770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C40FD2-9585-7276-55A4-0CBB262F12E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FC4EC76-BC53-837F-7E80-BFC8FCB342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05A44BF-694E-DE35-7159-7C9CD14F8A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2F2DD4-9B13-B52D-7F05-F3A55F4CE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A5C4D9B-72C0-610B-9152-B244DD9F7B5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139FC19-9EB2-34AB-400F-D79EA2EF52A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C2AEBD-91FC-AA1D-E641-4FF86BC3892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A4624E8-D776-282C-3C31-35D01B7597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BC5FD818-11EB-2113-E2FD-519DB4205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060033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2E365C77-6C54-E65D-8B48-E7186C8F499F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0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A69E1-76A3-EAF0-0D1A-F9444AFD0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7D221C-4701-A5C6-1907-091E8459762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C3574D-47DA-988E-617A-072B5EC7C77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570A7B2-715D-3E5A-DC66-2B428CC5E96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89FE1F3-3CBC-E531-A805-3C9286173AA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24A8547-AD92-A1D2-3615-287F181D3A3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3F21183-C75B-E320-E9A3-57D8D8B44D6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75898A-3AC2-D634-C2CD-17CDC07E9A5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12CB2B-F759-C480-5CE9-8ADC4082420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9EA231A-5336-070F-E06E-491197610E4E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6DE69FE-2366-F25E-C447-688C470F5D4B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2D04926-194E-AF34-C4DD-66CF17D896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3365781-B225-445E-9EC7-C9340578662A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087E280-324F-87EC-2045-47E1BD12A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8C1E2A1-FC41-D745-F87C-3D1E3895E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11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F7047CD-E602-E5D7-01AA-021E397209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24E1A89-AF2F-66D9-1279-2A0CD04CA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14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DE29E2A-3A3D-9BD3-D39A-0FDA203999E3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707AF13-25C4-3F72-4136-D1293498C0AA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58AF50CD-6012-F042-E163-4DADBA197F22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1B8E9D5-7527-AFC6-A7B7-0433572D221A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C1166C8-C47B-92A9-BC24-28E88E681080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80D416-A215-25D8-3AC7-C921E244A4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191DDC3-77FD-63F4-57DD-300DAAFDC8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5AC4147-C7E7-C206-3063-ECE88EDAB36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7B913F4-E0DD-B5A2-934C-28FF65404B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DE5A37C-E53B-48CF-83B6-A751F47EA26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5AA7FB9-6267-D7A7-D949-54DF5900C8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9104B5-3566-675F-04A4-54E9157724B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8C4C06-A6BA-6A03-1275-A3706F4D32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CDE4182-F64F-71DE-753F-1ED1ED0A0F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1ADA58F-DB28-8182-4B59-07EBE822169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B1494C8-9F7F-91A1-64D0-0CE360E13B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DED0D7F-FCC2-33FC-60DE-01941088817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331E561A-E7BD-B8B5-6854-F86A5270F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148913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86F97B5F-D80F-9A82-BD0A-FAF667024E92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58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983627" y="435791"/>
            <a:ext cx="1236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/>
              <a:t>목차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A1E11F-DDE2-AF49-0EC7-027EADFCF94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10061EE-CC54-61C8-3D77-D66E255AECE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03E8913-7E52-8FE3-AFF0-E333906083F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3CBDE98-C684-8DA8-E615-3DC65705DD8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AB7198E-C6E1-078D-DAED-7AF052F286F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BFEC17E-3286-9D2E-9E7A-6670F0C8622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1943D8-8098-2BEC-ACA9-1B5D607A0B5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7378164-296A-02D2-A00F-6B8779F70779}"/>
              </a:ext>
            </a:extLst>
          </p:cNvPr>
          <p:cNvSpPr txBox="1"/>
          <p:nvPr/>
        </p:nvSpPr>
        <p:spPr>
          <a:xfrm>
            <a:off x="2210020" y="1996078"/>
            <a:ext cx="325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벨만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포드 알고리즘</a:t>
            </a:r>
            <a:r>
              <a:rPr lang="en-US" altLang="ko-KR" sz="2400" b="1" dirty="0"/>
              <a:t>	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15C701-ACBC-604F-C13E-5E6F97F90B43}"/>
              </a:ext>
            </a:extLst>
          </p:cNvPr>
          <p:cNvSpPr txBox="1"/>
          <p:nvPr/>
        </p:nvSpPr>
        <p:spPr>
          <a:xfrm>
            <a:off x="2210021" y="2653202"/>
            <a:ext cx="340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데이크스트라</a:t>
            </a:r>
            <a:r>
              <a:rPr lang="ko-KR" altLang="en-US" sz="2400" b="1" dirty="0"/>
              <a:t> 알고리즘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827688-35BF-6A20-FB06-0F5765342FA0}"/>
              </a:ext>
            </a:extLst>
          </p:cNvPr>
          <p:cNvSpPr txBox="1"/>
          <p:nvPr/>
        </p:nvSpPr>
        <p:spPr>
          <a:xfrm>
            <a:off x="1161729" y="1996078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01</a:t>
            </a:r>
            <a:endParaRPr lang="ko-KR" altLang="en-US" sz="2400" b="1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4C851F-9C72-618E-D2A8-CAD9FA4758E9}"/>
              </a:ext>
            </a:extLst>
          </p:cNvPr>
          <p:cNvSpPr txBox="1"/>
          <p:nvPr/>
        </p:nvSpPr>
        <p:spPr>
          <a:xfrm>
            <a:off x="1161729" y="2643690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/>
              <a:t>02</a:t>
            </a:r>
            <a:endParaRPr lang="ko-KR" altLang="en-US" sz="240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239C1-047E-A221-B4CB-092E14A4CF5A}"/>
              </a:ext>
            </a:extLst>
          </p:cNvPr>
          <p:cNvSpPr txBox="1"/>
          <p:nvPr/>
        </p:nvSpPr>
        <p:spPr>
          <a:xfrm>
            <a:off x="6096000" y="1998168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Bellman-Ford Algorithm</a:t>
            </a:r>
            <a:endParaRPr lang="ko-KR" alt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86981-1A91-DF70-13D3-CCBAEE972E9E}"/>
              </a:ext>
            </a:extLst>
          </p:cNvPr>
          <p:cNvSpPr txBox="1"/>
          <p:nvPr/>
        </p:nvSpPr>
        <p:spPr>
          <a:xfrm>
            <a:off x="6096000" y="2643690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Dijkstra’s Algorithm</a:t>
            </a:r>
            <a:endParaRPr lang="ko-KR" altLang="en-US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FBA70-BF29-21A2-0B20-FEE665204962}"/>
              </a:ext>
            </a:extLst>
          </p:cNvPr>
          <p:cNvSpPr txBox="1"/>
          <p:nvPr/>
        </p:nvSpPr>
        <p:spPr>
          <a:xfrm>
            <a:off x="2210020" y="3319838"/>
            <a:ext cx="3403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플로이드</a:t>
            </a:r>
            <a:r>
              <a:rPr lang="en-US" altLang="ko-KR" sz="2400" b="1" dirty="0"/>
              <a:t>-</a:t>
            </a:r>
            <a:r>
              <a:rPr lang="ko-KR" altLang="en-US" sz="2400" b="1" dirty="0" err="1"/>
              <a:t>워셜</a:t>
            </a:r>
            <a:r>
              <a:rPr lang="ko-KR" altLang="en-US" sz="2400" b="1" dirty="0"/>
              <a:t> 알고리즘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77C4B-176D-7E1D-3BC9-2797763B0FCC}"/>
              </a:ext>
            </a:extLst>
          </p:cNvPr>
          <p:cNvSpPr txBox="1"/>
          <p:nvPr/>
        </p:nvSpPr>
        <p:spPr>
          <a:xfrm>
            <a:off x="1161728" y="3310326"/>
            <a:ext cx="7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03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805DF-B751-670A-BCE6-61C48E1AFD36}"/>
              </a:ext>
            </a:extLst>
          </p:cNvPr>
          <p:cNvSpPr txBox="1"/>
          <p:nvPr/>
        </p:nvSpPr>
        <p:spPr>
          <a:xfrm>
            <a:off x="6095999" y="3310326"/>
            <a:ext cx="375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Floyd-Warshall Algorithm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28502-114B-82D4-9822-EC75DC968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A1D885-4F3D-7824-A7CA-8E891BD435E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CD269C-BF21-E609-B82F-FE732DB816B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212B0B0-74CE-C566-6553-C63C89293F4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EDD6291-9B24-1DE3-E9C6-FA8D7D84FE0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BCC6A55-CC49-2DD2-2E4F-AB4753F04FF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DC1004-3B7B-7F0F-5564-597CFB82FAE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8A74CDE-B878-EAE2-8128-DD5D7DF9E45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44126DE-B69E-02B6-2F36-9A8384DBC34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EFD7056-2E42-64AB-F39E-F2E1D38B9901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9BFA0BB-2814-AB81-A8CB-0ECC09DFA295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CD14DAB-6D54-79A6-A6D7-9342155953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03A3FB4-2F02-89F0-55AF-7BB6153F48E2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14D4BD-20FD-ED10-27CD-BBE4CDE63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5F60ECE-F819-5EAF-5FE3-683C6A111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29A0EB7-1DF7-283E-6D52-7D062137B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4A0EE20-5653-9EE3-4DB0-7B39B7503D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14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5971D497-1717-F382-9518-A6F2BFB0B6F1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8C5D85E-6BAD-F7E1-0D9F-5C06300A70D1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8166781-8345-CF45-347C-9299277A0748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77F8AAA-7676-FF6C-87CD-5E8BA29CD842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811DCD4-62C0-A1AD-917A-7ADAD2BCBFFE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29CCE34-26A4-82C9-93EE-26D861C59F1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79B0CE-47D1-F5C7-BD95-4AD2CA6BD9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903AE42-D316-42DB-DED8-C59865FA78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FD06372-B126-35CF-AA30-711BD1E97C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8FEE19-1FC1-9F30-57EB-E5198AB1CF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40DD0CF-7300-7D11-2416-ED5BB699963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EA0608-4E8C-93BC-56B5-D3FF9F1FA93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7F671E1-B23B-2C25-8AAD-57BC486E12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A392D8C-77D3-1A2A-679E-624BA5CE4E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530E7DE-307F-5834-14C6-751ECC61F7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D584A4A-C152-FA96-1B8D-95BD983152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22BAB3-AF4D-CEC3-8A47-D822C53D5A7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0B5E5425-A38C-F960-B9A4-5FE172025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72271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3CA2E563-C78C-6620-3E67-294A0CABED52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709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D7C0-1559-85F1-173A-F1E1EEB2E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81231C-1776-724F-FDD7-C56B2B7A496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3F3531-62B3-2908-B014-2BDE7EDAA55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7C9B15A-1F5B-805A-167B-2388EFDDB8C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2F1CAE9-E640-2875-9EF3-82C6142AE4E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4E7E54-93FD-6C82-9729-1AFFE5184AB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32343FB-E902-8488-4484-B3E4F730DE7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721DDEB-E112-249C-6980-E70BB208199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68697E-0823-B87D-AAFC-8967BC23581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47602DF-9233-35F9-FBEF-E2A91734841D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1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6029A19-D5EE-F7A5-7CE7-A510E7DB8528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CB95148-652E-D92D-2048-E672E2A6E0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0899807-8618-39BB-9D2C-5468951D9F73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15D5E05-2E25-CAB3-6248-02AE55B7F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B35DAE-8723-DAAA-9551-E3D3130955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51FA800-B5AB-BB80-2EF4-FA73BB88C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A53707-2C19-0D85-6B7F-CF67E8466E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14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4D2E85E-4B8A-A3AF-9297-E488D94173F4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FBBBA7-6D49-E9FB-0979-27A43B5FDC8C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7FA9036A-7D05-4CAE-95AC-37F0447EAC5E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4C20A0C-1298-0AF3-11F2-B2A7D5A07679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5C7311C-52A7-377B-1D09-67F47BF1DC89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A235766-FBBC-0902-2AFF-089C65C1781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BB1E16-4199-3EEE-95FC-009959672D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6C06012-AAB4-527A-ADBA-E2ED15DA7B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C6B5CC6-A71A-ADA8-7381-43E3CF603F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241F47-52E0-0D25-D450-9DDD0EA8C4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E4D0359-C229-7162-06E9-7017AC88B9E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7416E26-BBB6-5DD4-8345-244DB03FD2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D893095-1D4C-3AA1-8116-C732F356BE5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D1B074B-36E8-2502-086B-3B261F0021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5B1EBDA-308F-6327-74BE-02CD88CA940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3D086DF-6B20-6E85-6803-8C0D53D69EC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6FC49C8-227E-9D4D-3F85-8F0B35EFA40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DCAB2597-1FA7-6A0D-FBB3-CC3B6A73A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41174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84B8A879-DE03-9316-66E0-58B6D1065578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054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51291-CEF8-62F9-DBD4-77918F74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E787A6-2634-A7C0-C955-C3DD4810A0A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EBC3860-E5BD-E06D-E5A2-7783AAD976A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21EA183-52F2-CB5C-0AF8-F7B343D20E3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D77F876-7BD0-55CD-EE54-0F32FF0537F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A53DD96-9D80-1DC2-A2AE-038AF62A60C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8C62094-1475-EBE7-B908-B6DF48B898B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1991AE7-628E-1E18-35D7-018DE9362EC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383501-B3C5-A50F-1FA1-EA64FF33B8C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4DC4401-AFF6-953F-E73F-E50F2442687B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2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A82401F-2723-344E-E7B6-AAFAEEB035D1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DA28CCD-95F8-4F7B-352C-CCD133971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EB0EA7A-E636-B446-F72A-3B3FB07360EE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22C92C3-AD99-1127-41EC-5779A477E2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113EC95-7491-EC42-3703-084E36438D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F6023CF-1D6C-9ABB-C3B1-C19D18564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0AE6179-726B-748E-3367-B52EE693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14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7656C422-564C-B490-89BC-F8E34F729297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489EABC-B4DC-BCB9-3CAE-A142C98C0AFA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B1A7DDD-8BE6-E6D5-F91B-AFECFFC51506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9BF82F5-D812-BC1C-9C92-FF5C0B61856B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3341E19-DA83-AAC7-DE0F-8CC7702CC16C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9D38C2-2CA1-1D59-9579-82078D286C4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DAC1860-467C-5C27-7D00-346C319B3E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0B6745D-4801-FF38-BB68-6AF71FB82C8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EE9CD53-0749-E35C-D15C-F2585F3737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EB2FD12-05C9-396B-570A-6D04B79E1E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CB43B9-AF55-0C24-CD0F-5431827F423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A2350F5-FA91-31B5-39F1-C859F2C77C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64C0616-AEF5-8C78-436F-B92BE728C4A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1F5E526-4700-5EC1-D7B0-00F83F0B86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4EA607-23E9-57F4-A6AF-03B39775C4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70F5617-8067-0864-4C48-B361C99BFC4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4C1869B-419E-5790-6473-88B548F803D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A3B5FD5C-C31F-9CF3-E032-5BCD4FA6D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861172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A390F9EA-B7E2-E484-C7E0-DE46BA982B7E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65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1FBB-D16D-744C-B8D5-E99D94E0B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528579-49E4-3AD4-C02E-952526D9C43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072A8CA-AB2A-69B1-9126-C42439ADCD2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4A5F209-C050-5F00-B179-4FF0D124750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1E8AB5-E607-1874-5E16-067B79A2927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80949AF-343D-35EB-632E-C56FB2C10D1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44F6475-BF96-A2F4-00B1-83310EA0DAF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37E2BC5-5F8C-F3BE-649C-498E9AA0662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546B0F6-43C0-75BF-0CBB-D3DC2E95560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8FA773D-5314-03BC-E2F5-5AD5FD860E00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2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F557430-FCD8-AD9C-570E-AC7EBE91D424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0BA1B911-10CF-7FC9-595A-326C2A697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983CADA-9A26-CB7D-A087-EED0F4D49D33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E277DA8-F8E4-AECD-0869-85E6795051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F52D7C7-0F72-06F6-D975-67206D268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91B60B5-B9C7-1AEB-CBBA-C3ED214C93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A478CA0-C547-9C0E-4DD9-664B9AEE4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14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EC6DB9B-C788-4DFB-4396-6403CE232D0B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62192F2-015B-A9E6-EDED-A5D7EE1581A7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AC5504A-AE41-5093-CBB3-D7F9B098E506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5A1E86C-9E5F-7F45-B4BB-D0EDCD5C8B99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EE963FC-1B0E-1F24-675F-2005E83B65D7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F4632ED-CD75-8481-9E62-120A91A6767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3CB2F1-9D86-B637-F112-75EC0DCD35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3526BB4-CFBD-3BCF-CE08-DB3B7396D7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A118F9-83DA-5C4D-4628-A55E353CBEF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0048246-90FB-4619-AE84-0CD6420A9E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92949A0-C527-A609-81CB-CA2C65D95D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B1026C3-05A3-EA7A-281C-BAAAEBBD35F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70A29A7-BF82-1AE1-9BD7-DF4120CD0FF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86103C-7ECF-9F1D-A6AB-EB15BF3526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65CB57-E6A9-9BC6-33DA-C401120D270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60519D-78B1-D786-4960-611824BA8CE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5F402BE-FAF0-A843-486B-23F511C3B0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BB0FA477-8D55-60FF-8994-C8BFFF6C5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31735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495EF07C-0FAA-9642-8A8A-FFA53D02E8E3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52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B08C4-3FE0-A471-0B83-A7E7799F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D80E7-8D4E-2877-A17E-4185E3B5F6B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9DD211-F896-227A-7C58-11B1EF9C6E9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97F83F4-1007-74AF-122E-EFDB6806573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C449DE-E61E-B659-6A80-2BCF5C391DC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39D26DB-7720-C8F2-B5A9-D4BB4854777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FB7FA14-17E2-C1D6-875B-DE277A42489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097715-A739-F244-A947-BEB091A1271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D2D870-2AF6-4E4E-107D-B58433DA69F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A3C5D6C-633B-FFE0-517B-120E18A0710E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2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3CC6468-3BF0-6BDE-3A74-67D874923187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B8AE0C3E-6982-0E42-C2FE-6F2F63CAC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A8B4BBE-F996-4EDD-C226-6E0AD52E1926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8652DC1-D813-AD71-2F61-6FF9BDED8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B54E305-C167-18B8-5671-6D0303821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E314B3C-C738-86E0-FF1E-2E91D41D6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0DBF9CBE-417E-A410-DB6D-B236F59A8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14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74B0466-AD51-F12D-4FEB-BDB62ED7AEEB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FEDD609-2D09-05D6-58AC-57E504E91BA4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8A8C3E4-11DA-2D85-95AC-B15993DA8FF9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A22B53D-C25D-6C69-201E-836B622FC586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F87235F-CA83-CD71-652B-676623866F60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54D639-3FED-5A28-135F-2B03CFB7592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E59007-B970-4153-CCE6-6DDC671EBE2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E1D38D-0372-99C1-D9C1-D710B5560B1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1D0B82B-8713-CCC6-7EBD-A9981249089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87FCFF8-2F68-FDC2-2565-4FC2B7E733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B91D2EC-D3CD-5450-D5F3-B60646738A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D8DE56F-B845-2061-621B-D89682AA914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5860BFB-02C4-3277-AC00-417176642F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CD0F1C-616B-EBBB-8957-0E101E25BC1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02EC923-FFC8-6C47-8BA5-B8625292E4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FDF69F3-CC18-6447-89C1-B1462F7C02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7BED3F2-7B99-B1E1-2F68-F4195BE4230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FF810B33-C1CC-4FB8-024B-8EE109AAE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410906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09A8A75D-22CE-70C6-D0EE-27B4E7FD3890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96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594CB-7407-B87B-D92D-C2152AAC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20FAA4-20E5-934E-AFFB-484D2767061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3D2911D-20B0-6C1E-9951-72E662C6778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EB4905C-F263-B1B1-94DE-90B2F2DBE84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E3B103A-74B1-0D75-4BE7-6991A461CE5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185B013-EB12-1948-0791-625D0CA2E4B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FD9FA2E-95ED-D0C6-337B-F0C8F292955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B3411CD-744A-6A37-ACC4-167E2633DDA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A25AEDB-54B4-61FA-D468-C840AD3CF23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0C8D9DB-C393-697F-D5A4-E7F4D092310C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2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F938B7A-C1FB-B4EB-7C75-F5AE00FE4AC5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7C76B877-87F0-766E-A68E-43BAAB476F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6D95B3A-1AA4-4E2A-5001-3627B024361A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0C8B23D-50FD-CB09-24C5-987728F997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836DE28-8E3E-E2FA-8A6B-ADB71B9E5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DDDC65B-B0D0-57DD-9962-D219C1A79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DDDB8CF-FD58-97E1-C4C4-9472F23A2C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14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03B49DB-7E6F-5070-3209-77336C97C813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AF8B96D4-BB6B-E368-6A05-62E20D4814D1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12A13B11-9D6E-3941-5C15-484BE1D01B2B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8409CA6-025A-BBD3-8CFB-7C31C339DDCE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1911C1D-44EE-8E34-0CDB-DF05A9AA00CA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F0FBFA2-2C47-E387-829B-BAF12E3CE26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8A624C-68AA-D5E5-7E8A-F3A57002AD2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FA9C02E-E50D-AA8A-5CA6-6D662B51C9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F155D5C-61F9-0346-6E95-5A69A07EBB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AC6C659-AEF9-FDD2-66BC-5B462B21FDD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6270CB5-FEAA-46B9-E966-25FDBA2504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9F40FDB-1C2D-8AFA-827E-163950B616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DA755E9-C8D8-AD2F-5EEA-3CE69B61859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829C743-6546-6504-11B9-3A16CFEA08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707E7D-2319-4AE2-9374-039B02ED696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F940E64-89BB-6DC7-2535-CC41EB2EF2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DD376B6-024A-97BE-79AD-418D4599E21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0162F2F-063B-8769-DFEE-AC07C0BEA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661474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B55F50C5-D627-8AAE-FF12-8F91EE4F053D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700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63745-AFF3-7CD6-BDCB-97C01897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691B03-76C8-954C-6BAE-533B2BADF61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902B877-6D9D-E7C1-D4C1-FE04CF1803C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C3EC516-1E65-EC62-DD20-C106C4A7240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A46E450-1634-26F4-2713-A315E30F99B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C07F846-44D8-AB2F-7CE0-F4920409EA4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12A3E38-72BE-8461-4C8C-F7F437996E6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B2D4C5C-AB50-BA36-6CBE-94C4486047C3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3CE15BD-A760-CBA8-5792-85032C16755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FF414DE-4028-9F99-2612-6FE82B7F0545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2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DB14425-C65A-A116-1C61-B668964E070A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5118776-1D2C-859A-D1FF-E8972DC65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28EF542-C3DD-7A0D-A1C2-7D2F086A01A6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42A7D4E-8792-7531-6495-09C0A245C7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30BD516-0C14-FE62-46A1-0C3EBF9E3B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1AA63A1-F73D-B4E1-76E9-B4ECFF8F35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FFFA558-1353-C3AD-D6E3-8BB3255CAB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B58A7C5-390E-227D-A8BF-BFCD967EF44A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84246BCE-043A-B13B-39C8-D9ADE809DC9E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2524494-77B9-9983-4B60-B0EA4C16C2C9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7460792-CD3C-DA9F-4151-A32622F8E469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23551D4-65D4-0447-3930-8DF5D9CBFE7E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1666C7-9881-624F-D5E1-6CA8867063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BB7619F-49B1-7888-10EE-11CEEFC6C07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0F04C8D-B237-E693-DA9B-706BC0FA99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A0369B0-C6BA-D18F-CF9F-8CC99C425E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11F1E56-5BCE-FC09-20D4-2A54D1454F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7AF2C1-9AEC-B97B-CB37-0FC68B84E56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2A85B1A-9DFD-8241-6299-FE929EC236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929175-FBA8-91DD-73F6-B0CE3DA19D0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EB60806-4BA7-527C-5551-9B7266753E0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793591E-2A86-ADD1-F7D4-55660F4C27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BA41D0-F47D-E9AB-5576-5E88FD42E48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2438756-9A2D-17D8-41DB-364D690E394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C9AA1B77-FF53-9ACA-9A50-D54F906FC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24652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B929F8B-3EB5-7EEF-3BF9-EBC612D68EEB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6168F-BBF9-397C-305D-0C3F6A72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44882E-2971-5DED-4BAF-FF84CA6BD50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A2005E0-083E-5F44-4D8F-92FCCC548B4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55B168-D22F-7E60-5D94-645822AC175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248C24-D1B8-195D-3094-1809043118E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6EF4FE7-8E41-8844-CB90-BC85578B210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1CB294A-ABEB-8DAD-9131-A715B7B64C6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1732150-BA16-190E-30A3-404C75BD523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E3D371-574F-44F8-47AC-E26B3ADBE4A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A8C6552-1EF0-EFF9-18D5-C2DA8206B6BD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2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B4DD182-1900-E121-9F23-F3C26492194B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C4C1EBD-9106-6CFF-9FB9-CBA11CF065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8B3CC99-2896-B225-1F2D-EED0FAD7C50D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F30F33C-0D1D-F22B-6C84-AE9971524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766C133-EBD6-1107-952A-8145011D3C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DA1952D-E5DD-A934-BBB6-3997AA281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1F9BC5B-A8E3-229E-1B65-7068B59E57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018EFD0-A67D-1210-1116-F9E3E5944A03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449CC22A-4879-C5DA-CE7A-C5AEE60ACB3C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DCDD95D-482C-6A98-AB31-56A785605BA7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A5A15AF-D538-4577-ED5A-178513E08BD4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960876D-A1B8-8580-C736-236AC40BF942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348EBC-5EA7-096F-60B8-A8E7775EB9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3CAFBCB-9D34-A82B-CEAA-04B179B53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ABA4C1-75CB-BC82-39E6-E54E396687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DEB86CC-727A-441E-D478-299E6B41DA4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511E181-2BEF-F303-17AE-D6F3E24C92D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8E08D7-52FF-3E13-108B-F3DE541F3C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140A366-F926-CE77-8A8B-41481122886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D1454D7-39EC-F99B-7D68-0AF684419D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585DBF7-6B4A-FB63-0A55-4F01EC694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435F634-7252-7FF0-8B18-45AB14B1A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87DB205-238F-941D-D486-6DD6CEFB7EC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2D7FE7B-D176-7CFA-19F4-DAEC99C08BA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420DE588-A488-D092-2A99-38970F9B6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17670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D78604CF-5D6F-93BD-53D1-D0C3E3C521FA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69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818CD-9C05-F285-2F21-76FAC46BF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D5832A-EA61-62FA-A0B8-D106A0B8F17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C46E1F4-640B-0A52-7023-288896DB3EA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94354BA-1DF6-33A8-CA70-908F5E2C614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C4552E8-CA25-A3BC-74C0-80183C8C6DD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EC178CA-2485-6071-BBC6-0CECEB274A7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6EE1CA6-F6A3-B4A0-580E-BAFE59846DD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D36F08-7C50-3AD7-1506-1B273AB44D9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5406D91-1ECE-3526-ECBD-7DE083741BC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1D1556-3DEF-11F3-0E76-0EA58EA3924A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2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81E33079-A20E-263B-B357-F04FF927503D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E80B29A-9210-73B7-E485-7A82DC3BE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80C6DD7-967A-8D35-DF57-550B0420510C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B420773-ED4E-076A-0462-647F44389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5BC4109C-0FE6-C2D2-BA76-BC9A0B668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2EED8D-C74A-A5DB-88E1-98412BBA0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14E04B6-8DFE-D870-7C3B-AE68D0E21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0466D07-D477-1D3E-C5D2-255B293324E4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EC4C1BA6-64E2-0E36-D1A1-355BE7A1980D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6EC04FE-AD7C-1B4F-4D33-5E4620C2EA1F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3EC4220-D622-89A9-2EB7-4CAC732EE09B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474D00CD-3569-C08A-C082-7DB51D66DF97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2B52AE-1ABA-041D-BF62-5642CD3B79C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64CC17-782A-C32C-2F35-5E59489BD6A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C0ECC03-8A1A-A5E3-A6ED-7FE94976EC0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C5AE8F4-049A-95E4-12A2-895FA78C714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232AEF5-B147-92CC-69E6-9CFA2B33228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F2F48CE-0FEC-7602-A6AA-EDA624613B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ED5ACB5-158C-7260-FEBE-9735FAD9100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B03F272-3DBC-24C5-6454-34B4771474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724088-74D8-C682-435E-41A47B2A73B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C77CA36-BA42-1D61-EA5B-678C1D327F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068427B-D723-7277-75F2-FDCBE3CA9E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1748A3-649D-5003-5359-2E375C37252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DAB4CC63-0DCD-1389-B119-2991E31C4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28049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64B6FA15-C53F-04BD-FE07-41E7975F6C48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161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F9314-80CF-4831-C018-F3370BD9F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974922-32E6-25D9-664E-4B25FFD625A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90E6C34-CA77-805E-90AD-F3E2F420504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62450CF-AF4D-6750-1085-CE2890F63D6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20ED0A-6AE7-2CBF-BFFB-81B96823B80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54E86C2-2FAB-30FC-9A3B-06EF3BB92B6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5069551-F029-C949-7EE6-E40FFE8E58A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04707F6-D39B-CB1F-9EB3-193627CF8E2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3018B40-5C8D-2970-E2E7-58A0FC1750D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6672D84-4F9A-6714-33B6-208C44842AA4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3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6464C3DC-6E00-2A7D-9A44-DD32AFBD9A3E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1E1A70D-326B-07A2-FAFF-C0CB31997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1E866D9-92CD-DEC3-9D1A-C1AE3A1C2338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4AEBCB5-C595-1606-A516-7ACCE61C9F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010A748-AB53-BE39-4B8F-757FAD0431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A2D2F9-790E-1E67-B873-8F6BB29CEF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E3B3D30-5520-17BB-6501-CAB5672F8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1C037C0E-8DF1-5679-B434-111D58C99B5D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C4690A3-8B63-87CF-C750-762F63C94AB3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269DBB81-86CD-0362-E059-04E4CCD1B8EB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C7906DC-56DD-BDF7-7F2F-1A808C75F382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18CECB3-3DB6-3E87-9BFE-8167AE5B9676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8F040F-023C-4659-D2DD-1B17EAF2CC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7834E2B-1CC5-9494-1A6E-9FA239C14D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782A681-4AA9-F0DD-B5EA-616CAFC3C4D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C221D01-222F-64F9-DC10-C3A920D668D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340211-3AC6-4BA3-08DE-E7AAE8396A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AC5B87-7B47-63A8-FC47-F4CF738A0D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8B4BB03-4114-A047-2DDD-B4D8874CEA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C69180D-607F-2042-EBBD-8B60F6F9E2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8161B46-FC4B-5FC3-C9E2-723800F4A3F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4758BA-95FC-462A-A501-EB07CB97E5E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E1A3F1C-BFB9-45EB-79AA-047CFC7610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31CDA1F-0853-79A0-0C0B-8374C9A63F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F30D5082-5F29-CFFE-97C0-32C68B8F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397031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C4B54372-3824-5F9A-35EB-CE5DE796E935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0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30F1-5EB8-DEB5-B13D-99FFB8FE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A27CB-5FB1-45E5-D38B-75E5DB8F537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최단 경로 문제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1166368-146A-7067-5091-C58D7BD9659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778485-7717-A586-E49C-C1B6DD40EBD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0C199BF-2BD4-36ED-C747-DB787BBF788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E741613-1BE6-817B-3E91-E78C528BDA1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CB62184-79BE-B904-1379-4ECA649EAC1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CE04581-CE8F-C360-A754-17C06A1DB77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1D3AB97-4784-5D6E-97A1-D48825FDDF1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B91C069-986E-4FD6-47C3-34EA93B76907}"/>
              </a:ext>
            </a:extLst>
          </p:cNvPr>
          <p:cNvSpPr txBox="1"/>
          <p:nvPr/>
        </p:nvSpPr>
        <p:spPr>
          <a:xfrm>
            <a:off x="805323" y="189236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최단 경로 문제</a:t>
            </a:r>
            <a:r>
              <a:rPr lang="en-US" altLang="ko-KR" sz="2400" dirty="0"/>
              <a:t>(Shortest paths problem)</a:t>
            </a:r>
            <a:endParaRPr lang="ko-KR" altLang="en-US" sz="2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97CB896-BAD0-878C-92FD-640BB375531E}"/>
              </a:ext>
            </a:extLst>
          </p:cNvPr>
          <p:cNvGrpSpPr/>
          <p:nvPr/>
        </p:nvGrpSpPr>
        <p:grpSpPr>
          <a:xfrm>
            <a:off x="1128840" y="2602206"/>
            <a:ext cx="7757985" cy="400110"/>
            <a:chOff x="973827" y="3382393"/>
            <a:chExt cx="7757985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9696AE-16B3-B73D-1B5D-FA34CFAD5E6E}"/>
                </a:ext>
              </a:extLst>
            </p:cNvPr>
            <p:cNvSpPr txBox="1"/>
            <p:nvPr/>
          </p:nvSpPr>
          <p:spPr>
            <a:xfrm>
              <a:off x="1097214" y="3382393"/>
              <a:ext cx="7634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모든 간선에 가중치가 주어진 그래프를 이용하여 문제를 해결한다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9A8DC04-52C8-C156-2144-3816CA758D5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46972B-F44C-D5E5-ECB6-FD8C500E911C}"/>
              </a:ext>
            </a:extLst>
          </p:cNvPr>
          <p:cNvGrpSpPr/>
          <p:nvPr/>
        </p:nvGrpSpPr>
        <p:grpSpPr>
          <a:xfrm>
            <a:off x="1120074" y="3250495"/>
            <a:ext cx="8423975" cy="400110"/>
            <a:chOff x="973827" y="3382393"/>
            <a:chExt cx="8423975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C454076-69F5-6117-021E-036847BCC99C}"/>
                </a:ext>
              </a:extLst>
            </p:cNvPr>
            <p:cNvSpPr txBox="1"/>
            <p:nvPr/>
          </p:nvSpPr>
          <p:spPr>
            <a:xfrm>
              <a:off x="1097213" y="3382393"/>
              <a:ext cx="83005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어떤 경로의 가중치는 해당 경로를 이루는 모든 간선의 가중치 합이다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2CCD68-EC1B-57C3-FFF2-CDC741E3218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40791E-654A-4748-4AE5-042660E6239B}"/>
                  </a:ext>
                </a:extLst>
              </p:cNvPr>
              <p:cNvSpPr txBox="1"/>
              <p:nvPr/>
            </p:nvSpPr>
            <p:spPr>
              <a:xfrm>
                <a:off x="1433063" y="3733911"/>
                <a:ext cx="4015237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dirty="0"/>
                  <a:t>path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540791E-654A-4748-4AE5-042660E62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3" y="3733911"/>
                <a:ext cx="4015237" cy="405945"/>
              </a:xfrm>
              <a:prstGeom prst="rect">
                <a:avLst/>
              </a:prstGeom>
              <a:blipFill>
                <a:blip r:embed="rId2"/>
                <a:stretch>
                  <a:fillRect l="-1517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2E08A3-55E2-0969-535D-309AE6BD87D9}"/>
                  </a:ext>
                </a:extLst>
              </p:cNvPr>
              <p:cNvSpPr txBox="1"/>
              <p:nvPr/>
            </p:nvSpPr>
            <p:spPr>
              <a:xfrm>
                <a:off x="1433063" y="4308887"/>
                <a:ext cx="4015237" cy="424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dirty="0"/>
                  <a:t>weight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2E08A3-55E2-0969-535D-309AE6BD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3" y="4308887"/>
                <a:ext cx="4015237" cy="424860"/>
              </a:xfrm>
              <a:prstGeom prst="rect">
                <a:avLst/>
              </a:prstGeom>
              <a:blipFill>
                <a:blip r:embed="rId3"/>
                <a:stretch>
                  <a:fillRect l="-1517" t="-110000" b="-17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8224E7-04CA-CD5B-5A5A-ADCA3F8F82A9}"/>
                  </a:ext>
                </a:extLst>
              </p:cNvPr>
              <p:cNvSpPr txBox="1"/>
              <p:nvPr/>
            </p:nvSpPr>
            <p:spPr>
              <a:xfrm>
                <a:off x="1433063" y="4866336"/>
                <a:ext cx="5539237" cy="778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0" dirty="0"/>
                  <a:t>shortest path </a:t>
                </a:r>
                <a:r>
                  <a:rPr lang="en-US" altLang="ko-KR" sz="2000" b="0" dirty="0" err="1"/>
                  <a:t>w</a:t>
                </a:r>
                <a:r>
                  <a:rPr lang="en-US" altLang="ko-KR" sz="2000" b="0" dirty="0"/>
                  <a:t>eight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eqArr>
                      </m:e>
                    </m:d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48224E7-04CA-CD5B-5A5A-ADCA3F8F8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063" y="4866336"/>
                <a:ext cx="5539237" cy="778868"/>
              </a:xfrm>
              <a:prstGeom prst="rect">
                <a:avLst/>
              </a:prstGeom>
              <a:blipFill>
                <a:blip r:embed="rId4"/>
                <a:stretch>
                  <a:fillRect l="-11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574164-21F3-62C6-5367-F129DB25EB89}"/>
              </a:ext>
            </a:extLst>
          </p:cNvPr>
          <p:cNvSpPr txBox="1"/>
          <p:nvPr/>
        </p:nvSpPr>
        <p:spPr>
          <a:xfrm>
            <a:off x="6972300" y="4894911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if such a path exists</a:t>
            </a:r>
            <a:endParaRPr lang="ko-KR" alt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5122B-2429-B694-3C21-5D55167CCC2E}"/>
              </a:ext>
            </a:extLst>
          </p:cNvPr>
          <p:cNvSpPr txBox="1"/>
          <p:nvPr/>
        </p:nvSpPr>
        <p:spPr>
          <a:xfrm>
            <a:off x="6972300" y="5227555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o.w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32445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10DA1-BCEC-C883-16F0-B4390AFF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67A502-1823-B138-C331-4FA14E8CEF2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86753D-1969-D0B6-1023-438E1A36F613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45FEC0C-DB4F-67F8-2CBD-0C0B27D802D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6FD50F3-B9E5-E096-6CF4-77B04AA162D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7615CA9-8E73-C5DB-24E7-83BE23EB89D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ECBA411-B38C-8295-6009-DFCAA81100F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4E61BA5-4FF6-6CB9-E98F-EFAD66D0999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A36016F-A8E7-20D2-5901-2773DF561E2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6B52CA0-593A-396D-F987-6B36507F70D2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3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2224CF7-999D-77B2-B914-F85B57E39227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12E20ED-2CE3-EEF8-9D77-A61928AEE0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9C1F75A-8BF9-CAA4-18A6-8DC94FB749B8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C599997-5277-3785-7977-EF9382E0F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F390A07-1F8A-5EE3-768D-0C13470E5F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A498256-451B-8245-B508-183B940BB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B9F0977-2AA2-1293-9E14-5B428773BE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9CEFE94-F4A3-D890-7D11-72F43E92F8DF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B81C6A03-E9F8-530E-F9C5-E4BC7EAF6B7A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1D14F91-2070-381A-7AF7-0750AD44BB1E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BECBE0-F215-0144-A904-D82B12D85F0E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F4060D4-D182-6E77-4E2A-CA4B18B1CF55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F9348D-858F-06BA-E7D3-B9D18ED9274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2C25A16-F349-D52B-1C5E-1EFF95D315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D150D49-5DCE-C735-62E2-B8E926D5A8A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5919244-A9B1-918E-3EF6-BB305D6B42B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4E8961A-B2A4-21CF-A47B-50ED9F80D27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12DE40-560C-A854-9DB4-691ACD1E7E5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4FD772-8977-7BA5-8D91-59832277479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D8E3D89-6FDF-6349-8663-1281E123AF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6671EEA-1066-C886-C888-D6539C6814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003E59C-064F-7E93-2AC9-7AEF961227A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BCE498D-2FA6-BEA8-6C04-2DA1C66E6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85F973-1E7A-D85D-9D94-C069C34A560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80113EC0-DB31-2EDF-3415-C66BE65AE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28315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1B2B7B78-183B-B824-A275-522C71B72228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53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26820-CF93-2235-B9C8-8D2E0AC65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4608F-1402-F546-884D-036CF3A1952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0BD4C7-B284-1369-25D0-BD5D84D269C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6013F7A-2B3F-E5F9-1BC3-29C7E42F749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92DFCC0-4161-1A06-55BE-9A460FD6BD0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A3F0B33-F054-1A47-F407-AC2406279B5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C052DD8-3197-2F5B-BDCC-80BADC1351A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540D6F-FF9C-7B34-0BBD-5BF428201EB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E1E6BB7-3744-D90A-C329-1951A717BAC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D8F4DFF7-6BC9-EFF1-80A7-0E81B8DA6026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3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343E5F9-27AB-841E-16D9-258A29EEC77C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A382439C-8770-84F0-66B4-348D16B2DD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CFC8B12-0C6A-5981-AC38-FA98379CC75B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DF3A1B6-A5F4-614D-25BD-3FBA8FF555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581DF4E-D65F-D836-4A0D-982B10A32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0D20797-6482-E5AC-5079-B3067178BC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C0AF041-7D5B-F6F8-95EF-78EB08FA6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F5DF3F88-16EC-C6B1-158A-472F42509593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9EE6C6FC-8811-D1F8-B039-75CA871D1C81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96FA0BF1-BEC8-813C-0923-D2CB0460913E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C0F783D5-4EA7-42EA-CFDB-5E75D1C0AAD4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DFD94D03-CF9F-F3A2-ED22-8447FEFD2E64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E61D36D-D222-7B7B-4BB5-509B2F6BA2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DD49C8C-6F37-0044-C0E4-C4B865D5C7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71CCC9-93A9-5EB3-B489-E09ABC7E0C9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C83BC33-63DC-7962-66AC-45F12A73BDB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1FB69ED-DD03-B8DA-781E-589DC5FE2B3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E59BA55-26E9-758C-9C5F-407CE2BEE7F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A6AAF4C-27EA-A691-33CB-82A29217F8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31EABF5-3EF9-BC59-05E4-85F711498C5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4EDD163-5CBE-E0E3-2FDF-100EA51B9DC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3CF4BB-C09B-4B13-4F8C-8EF448B1E5E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33FAAD5-9508-4B6E-AB20-BB059DAEF66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4D5B0F5-0DDE-8C3E-5769-064CC64B4C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099DBF3D-38B8-2CB6-9CFE-922F859E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99769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1459F3EC-162D-60F7-C061-503629AA9CDD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788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E7F02-73AB-8239-11A3-049AC0B7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7B77F9-6F1E-5383-5EEE-66BA97296BF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B5344C4-F409-E491-C35F-1B2482EC940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C3B51B-3014-B136-2C93-D0EFDC30F6E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7E05E08-3130-6C4A-A96C-45B9C121931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A582B3B-DF00-9094-256E-54996F83A0E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B24F4CB-94CF-7CDB-0C8A-62157B0F1BC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0264C97-47DE-F19B-F9BE-8D1C6558988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693EAEA-4BF3-587F-49C7-E0C8009173B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C103D27-08BC-37A9-A410-995AA2BE5399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3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BBBD700-EFB4-E01F-A51E-0736F5E371FF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C40F9898-0B4F-9E3F-C09E-E6ACCA6758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2AEC6E9-E787-E45C-625E-D8033389BB70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68E8973-C8EF-0D1E-CCD5-D67D3B319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0FDE92F-CFC3-0E8A-5CAF-F5B29E7D3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5290D99-B806-BA9E-50B1-14B5E9B1E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E7E8847-3BDA-7257-097A-6F1EC72D8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E42BFA4-1B8D-55FA-EA4A-A885AEBBC3E3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4792B6D-3201-E4F6-C375-459B992CF36F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FC832A0-87C1-DB55-0B1D-B48803F4E8DB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BF49FAF-923D-4C68-78FD-9770E6B71256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C9D23ED-D33E-55FA-B511-638DB7C34EF1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D8ECBE-F264-C926-2A41-0F0F2AA5A4B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35FE0F-ACDA-97D0-2340-A94AE6F5258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193EB16-841A-3F25-88E9-28E05BB0410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02AAB46-7946-8376-E903-E2533157BC5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C6E005F-53D8-C419-4A78-CE2CD80F32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FD7903-610C-FECC-E22B-2D333C4A4A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13F8B4E-88FB-177A-B2BF-6B007CBDC8D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450156-627D-7B6E-6734-728712BBB92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B8F4789-6C3F-F93E-79A8-DAE7CBEEEA8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44B19FE-D9CA-3C86-B013-50520155720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74782E4-4FEF-1E22-E442-E9445AEE871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9830436-AF39-D3AE-EE80-C99B1149F24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626E541B-8A5F-9373-05D3-BAA4360F6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64176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41DCD2F7-7364-8950-0FD4-EDD24AD6D340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884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83333-94FF-B337-F561-968E65A88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D90E24-49D8-FDD1-CB11-3EF67F49ED4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A639DE2-4066-7550-449F-DE2F0A6E7CC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1E42615-8F0A-43D6-848E-1FC45EE8ED0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F9B4C69-3F86-7811-1419-E427B0B8289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F678657-B119-C6D0-27F4-5AF87DE0201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900F8B-ECF9-FA35-0304-27CC261979F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5E9223E-9134-7C45-2CBD-233CD2C72B0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18B4D95-E43A-517F-9536-CB96F5D1F66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E83843A-B947-96B1-472E-5B248855E43F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3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A5D4F21-9EFE-B95D-1E74-590601BFD1E0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C3E2CA2-0F95-2C30-13CD-D506CD361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0850CC4-BCD0-E334-66BC-F7131039CAF7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727291C-2A69-4AD5-C498-0D8AAF11D4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B6D2D72C-EFB0-344E-2DCA-D8AC708282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BCB0C8F-4B0C-A5B7-EC16-CD848EFDB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AE62ABC-BAFC-2E11-E67A-751056320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DEE6B3A-8D84-1C2C-3DEF-949F61629DBF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DFF9AA3-3772-CD90-AD70-FAEDAA951FA8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FF312F95-1A6A-D593-B01A-A3E4802548FA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02757450-42C1-EAE2-0A56-C423F525A007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6D5EC66-73A2-1817-2E53-89015BE04EDA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F42EACA-A6F7-2994-9A56-7DFEEC37427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5208DB-2850-3275-7A85-0515659EFDA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2DF5BF-F45D-71A9-AA29-6E3AA7CE6A5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E47DD99-E2B1-B55A-B176-57E993156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596EBAD-BF50-D7D3-76CD-3BA1821A66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2E01949-247B-16A4-03B8-5E054B1EA26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68A464-9209-65E6-BA43-CF96ADA6913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A86365E-3853-F79F-49D8-B6177FDD05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BEBAAE-02C4-4AF5-97EB-E3AF8BCC634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594403-C044-A7DD-69D3-55F19EA4E15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A9D4123-1BEA-0564-D559-C8ED79A58DA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0B1CCA4-1EC2-A769-ACB3-24A65BDEA68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27B7AFCF-28C3-753E-37CF-D65FF9F21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219954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FC0C55A8-B694-E17E-8588-0B14B8AACD7B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669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F4802-7221-C092-17A5-26363412F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0C0CB-E8F4-9F8C-4B2E-8464DF2E30B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6827F6-4CAB-8B0A-2867-060E5201F4B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68E36C3-1A11-8182-65C7-B3E3C7F8DD6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FA0BF7E-BA3C-D34A-3363-0B23E7FE088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40C3E33-2870-1264-2553-40A440E5066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D459C76-C4BC-87D6-D420-AEA60A4575F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3F7CD8B-CFA1-DE08-B506-140182C4169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FF5D9DC-7642-4793-DD22-56E2AAC4AB4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DC68A9C-4D43-7024-638C-71DBEA31B41D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3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883CEC3-D4DC-B7DD-C67D-878E11E97E28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54B9ED4D-3CB2-A0D1-5187-C80F5C74CE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6489E017-B2BB-67F7-058B-FF18383C31AD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718FB9B-81DF-C3C6-0254-D5C773605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83FF97B7-9EFA-9602-13C7-56A6626F33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6EC8C57-82D1-B18D-CA17-C414C45CC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E4E4246-51F1-7F72-CCCC-6CCD82D7B3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AA82506-71FA-BCB1-8B3A-5FB903D16CA0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D4EEA23-49B8-8216-F64F-C9D02013917D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76BD97B-C2FB-0A81-9FBF-95C189157C4C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0D61D5A-C55A-B6DA-1F3E-90110565B5D7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49AAECF-8043-0D21-A7DF-C8CA95512636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D7FBCA5-66C8-DB21-F8A6-4EB9A84758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ED485F0-18B8-FF49-6339-65D2CA6098E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A8AF6D3-F4B1-3614-D5F5-EE9737D4709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392CE31-55D9-1EEB-B3C6-4FBF724A291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79533E2-C842-0201-658B-22D2F261CEB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380DCF-45E7-172C-3BA2-4774F091332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0D1944-439A-64CF-C3BC-3DD434D7C1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4889E3D-DF1C-C14E-6EDE-579509D318F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F3A4FC-7ED0-BB4D-8FD4-911289E95FC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14970BB-25AF-2AB2-666E-2170F95BF35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1EF58EF-E655-F9A4-5D8C-BE586E7ED6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F179AE8-7854-EC52-BC0F-07645C83091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B12B201B-EEAA-F397-06D6-2D8EA9CD0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85398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5B5F2280-AEB6-142C-379A-3DAEA32E31F7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066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DCDC-5FC0-83A2-5373-E0D85575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1FEC4E-F6F7-42A2-63BE-1742A0606D3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A40514-A4B9-FF4E-690F-C225CDC22BC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458AE81-3EC0-37BA-06C0-7A2AACA98D5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568177F-AE16-F667-310D-BFABA7AB54F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246AF8A-BD55-5400-7408-2B3D9655F7F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2131293-9A4B-5F66-0E89-5365F6C70AC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938F82-A8F3-3F5B-B4C0-BCC2715314C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0E18F3D-DD90-B626-7432-57DFCB68646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44D17CA-77CC-1F73-799F-D787CC2EE311}"/>
              </a:ext>
            </a:extLst>
          </p:cNvPr>
          <p:cNvSpPr txBox="1"/>
          <p:nvPr/>
        </p:nvSpPr>
        <p:spPr>
          <a:xfrm>
            <a:off x="691971" y="1839136"/>
            <a:ext cx="152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Iteration 3</a:t>
            </a:r>
            <a:endParaRPr lang="ko-KR" altLang="en-US" sz="2400" dirty="0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A979010D-B028-6220-FD40-41304DBA84AF}"/>
              </a:ext>
            </a:extLst>
          </p:cNvPr>
          <p:cNvGrpSpPr>
            <a:grpSpLocks noChangeAspect="1"/>
          </p:cNvGrpSpPr>
          <p:nvPr/>
        </p:nvGrpSpPr>
        <p:grpSpPr>
          <a:xfrm>
            <a:off x="3261378" y="2474427"/>
            <a:ext cx="5669243" cy="3849951"/>
            <a:chOff x="4309726" y="2120356"/>
            <a:chExt cx="6499148" cy="4413536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AAECFAF-FCA2-219B-0B0B-30964A218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9726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0</a:t>
              </a:r>
              <a:endParaRPr lang="ko-KR" altLang="en-US" sz="2000" dirty="0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F449834-42A2-4157-F209-23D865182B33}"/>
                </a:ext>
              </a:extLst>
            </p:cNvPr>
            <p:cNvCxnSpPr>
              <a:cxnSpLocks noChangeAspect="1"/>
              <a:stCxn id="6" idx="2"/>
              <a:endCxn id="2" idx="6"/>
            </p:cNvCxnSpPr>
            <p:nvPr/>
          </p:nvCxnSpPr>
          <p:spPr>
            <a:xfrm flipH="1">
              <a:off x="5029726" y="2888222"/>
              <a:ext cx="246601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4D463CF-CB01-5214-8110-848F0F821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95745" y="2528222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6</a:t>
              </a:r>
              <a:endParaRPr lang="ko-KR" altLang="en-US" sz="2800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444F96D6-3441-62C9-1905-2C1762CD33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88874" y="2556748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4</a:t>
              </a:r>
              <a:endParaRPr lang="ko-KR" altLang="en-US" sz="2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31F49F2-4E07-430F-09BA-DE5E15941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3903" y="4508416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BBC681F-9DA6-158A-3907-54AF4A27B8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79170" y="4770694"/>
              <a:ext cx="720000" cy="720000"/>
            </a:xfrm>
            <a:prstGeom prst="ellipse">
              <a:avLst/>
            </a:prstGeom>
            <a:solidFill>
              <a:srgbClr val="FFFFFF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/>
                <a:t>7</a:t>
              </a:r>
              <a:endParaRPr lang="ko-KR" altLang="en-US" sz="2800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AC37707-8362-BAC0-B089-9BC70F55FA7E}"/>
                </a:ext>
              </a:extLst>
            </p:cNvPr>
            <p:cNvCxnSpPr>
              <a:cxnSpLocks noChangeAspect="1"/>
              <a:stCxn id="7" idx="2"/>
              <a:endCxn id="6" idx="6"/>
            </p:cNvCxnSpPr>
            <p:nvPr/>
          </p:nvCxnSpPr>
          <p:spPr>
            <a:xfrm flipH="1" flipV="1">
              <a:off x="8215745" y="2888222"/>
              <a:ext cx="1873129" cy="2852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2D60D13D-D3BA-95A3-74CB-A72B0CD1E032}"/>
                </a:ext>
              </a:extLst>
            </p:cNvPr>
            <p:cNvCxnSpPr>
              <a:cxnSpLocks noChangeAspect="1"/>
              <a:stCxn id="10" idx="0"/>
              <a:endCxn id="2" idx="4"/>
            </p:cNvCxnSpPr>
            <p:nvPr/>
          </p:nvCxnSpPr>
          <p:spPr>
            <a:xfrm flipH="1" flipV="1">
              <a:off x="4669726" y="3276748"/>
              <a:ext cx="524177" cy="1231668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B2192377-DEB5-8340-4DE4-2F860926EF17}"/>
                </a:ext>
              </a:extLst>
            </p:cNvPr>
            <p:cNvCxnSpPr>
              <a:cxnSpLocks noChangeAspect="1"/>
              <a:stCxn id="6" idx="4"/>
              <a:endCxn id="11" idx="0"/>
            </p:cNvCxnSpPr>
            <p:nvPr/>
          </p:nvCxnSpPr>
          <p:spPr>
            <a:xfrm>
              <a:off x="7855745" y="3248222"/>
              <a:ext cx="883425" cy="1522472"/>
            </a:xfrm>
            <a:prstGeom prst="line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62ECDBA3-AE19-6DD7-770C-519F48C1767B}"/>
                </a:ext>
              </a:extLst>
            </p:cNvPr>
            <p:cNvCxnSpPr>
              <a:cxnSpLocks noChangeAspect="1"/>
              <a:stCxn id="10" idx="6"/>
              <a:endCxn id="6" idx="3"/>
            </p:cNvCxnSpPr>
            <p:nvPr/>
          </p:nvCxnSpPr>
          <p:spPr>
            <a:xfrm flipV="1">
              <a:off x="5553903" y="3142780"/>
              <a:ext cx="2047284" cy="1725636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0C6D7093-3E2B-37FD-A53C-EBE91F455540}"/>
                </a:ext>
              </a:extLst>
            </p:cNvPr>
            <p:cNvCxnSpPr>
              <a:cxnSpLocks noChangeAspect="1"/>
              <a:stCxn id="11" idx="7"/>
              <a:endCxn id="7" idx="3"/>
            </p:cNvCxnSpPr>
            <p:nvPr/>
          </p:nvCxnSpPr>
          <p:spPr>
            <a:xfrm flipV="1">
              <a:off x="8993728" y="3171306"/>
              <a:ext cx="1200588" cy="1704830"/>
            </a:xfrm>
            <a:prstGeom prst="line">
              <a:avLst/>
            </a:prstGeom>
            <a:ln w="19050">
              <a:solidFill>
                <a:schemeClr val="tx1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8A2AFA-B0EE-8BB8-BE99-4CE6D15B459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123502" y="242655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</a:t>
              </a:r>
              <a:endParaRPr lang="ko-KR" altLang="en-US" sz="2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5A865B0-B75F-0DD6-3699-E070297EB7F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025304" y="24408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</a:t>
              </a:r>
              <a:endParaRPr lang="ko-KR" altLang="en-US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F8EFA4E-4DCD-5B42-80A0-8F935449159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3723920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</a:t>
              </a:r>
              <a:endParaRPr lang="ko-KR" altLang="en-US" sz="2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BDFDB4-1B5A-58B4-87AD-F754962CAE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486888" y="6072227"/>
              <a:ext cx="527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-3</a:t>
              </a:r>
              <a:endParaRPr lang="ko-KR" alt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437A86C-9921-7D4D-4B4E-1560EC7A3DE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935821" y="394436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</a:t>
              </a:r>
              <a:endParaRPr lang="ko-KR" altLang="en-US" sz="24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FD66FAD-E38F-CCE0-D8A8-FD5CB70F6B9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529558" y="403559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8</a:t>
              </a:r>
              <a:endParaRPr lang="ko-KR" altLang="en-US" sz="24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BB4933-6E60-6C0F-D8FF-E3BA24FFF4A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646316" y="3892582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</a:t>
              </a:r>
              <a:endParaRPr lang="ko-KR" altLang="en-US" sz="24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76ADDC4-7837-6A21-CB94-73CF3245847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95142" y="216218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a</a:t>
              </a:r>
              <a:endParaRPr lang="ko-KR" altLang="en-US" sz="20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882032B-B17F-C2D5-07AF-CD65644AF75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690545" y="2120356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b</a:t>
              </a:r>
              <a:endParaRPr lang="ko-KR" altLang="en-US" sz="20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B82E449-2A64-7653-3AFE-4D9B04C055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286465" y="2146414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c</a:t>
              </a:r>
              <a:endParaRPr lang="ko-KR" altLang="en-US" sz="20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430E48D-96CD-3D8B-5ECA-DF02B8572C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46229" y="4668935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</a:t>
              </a:r>
              <a:endParaRPr lang="ko-KR" alt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7409775-9D6E-6225-7C82-46D144814C8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014013" y="4930639"/>
              <a:ext cx="330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e</a:t>
              </a:r>
              <a:endParaRPr lang="ko-KR" altLang="en-US" sz="2000" dirty="0"/>
            </a:p>
          </p:txBody>
        </p:sp>
      </p:grp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73A7FA0A-E663-ABB6-BDD9-A09A4087E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29056"/>
              </p:ext>
            </p:extLst>
          </p:nvPr>
        </p:nvGraphicFramePr>
        <p:xfrm>
          <a:off x="2278937" y="1889512"/>
          <a:ext cx="48462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24">
                  <a:extLst>
                    <a:ext uri="{9D8B030D-6E8A-4147-A177-3AD203B41FA5}">
                      <a16:colId xmlns:a16="http://schemas.microsoft.com/office/drawing/2014/main" val="2649790833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744279607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253436324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1764953580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4124236886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541835015"/>
                    </a:ext>
                  </a:extLst>
                </a:gridCol>
                <a:gridCol w="692324">
                  <a:extLst>
                    <a:ext uri="{9D8B030D-6E8A-4147-A177-3AD203B41FA5}">
                      <a16:colId xmlns:a16="http://schemas.microsoft.com/office/drawing/2014/main" val="96346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b)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(a,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(b, d)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(c, e)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(d, c)</a:t>
                      </a:r>
                      <a:endParaRPr lang="ko-KR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rgbClr val="FF0000"/>
                          </a:solidFill>
                        </a:rPr>
                        <a:t>(e, b)</a:t>
                      </a:r>
                      <a:endParaRPr lang="ko-KR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39652"/>
                  </a:ext>
                </a:extLst>
              </a:tr>
            </a:tbl>
          </a:graphicData>
        </a:graphic>
      </p:graphicFrame>
      <p:cxnSp>
        <p:nvCxnSpPr>
          <p:cNvPr id="93" name="연결선: 구부러짐 92">
            <a:extLst>
              <a:ext uri="{FF2B5EF4-FFF2-40B4-BE49-F238E27FC236}">
                <a16:creationId xmlns:a16="http://schemas.microsoft.com/office/drawing/2014/main" id="{54946709-A6A0-7BC6-48EF-1ED1A9207037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5400000" flipH="1" flipV="1">
            <a:off x="5473395" y="2042410"/>
            <a:ext cx="1702451" cy="4583940"/>
          </a:xfrm>
          <a:prstGeom prst="curvedConnector3">
            <a:avLst>
              <a:gd name="adj1" fmla="val -457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265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05653-3647-A5FF-45C1-910C6EEC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F0883-1D52-E037-E058-2FF6D5EA8CC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9625124-2F18-30DB-D5D8-CDEA4740CB4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EFA8B24-8DB7-E0F7-2242-8D7F3DC16AD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330F785-25EC-AD7A-4D06-804A7B065F4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6D91F5A-EAF7-1086-29EA-5ACB6AF906D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AEA75E5-2812-3855-9985-B57FA5284630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8CEF91-2970-7DCE-825D-3AFD0135F67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8E21343-73C4-DC93-D898-11AB5E8B3C0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46BEA48-6902-581F-5874-F009EC571754}"/>
              </a:ext>
            </a:extLst>
          </p:cNvPr>
          <p:cNvSpPr txBox="1"/>
          <p:nvPr/>
        </p:nvSpPr>
        <p:spPr>
          <a:xfrm>
            <a:off x="799394" y="1960285"/>
            <a:ext cx="560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벨만</a:t>
            </a:r>
            <a:r>
              <a:rPr lang="en-US" altLang="ko-KR" sz="2400" dirty="0"/>
              <a:t>-</a:t>
            </a:r>
            <a:r>
              <a:rPr lang="ko-KR" altLang="en-US" sz="2400" dirty="0"/>
              <a:t>포드 알고리즘 정리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19B3052-BCFE-B263-E155-21E246D64947}"/>
              </a:ext>
            </a:extLst>
          </p:cNvPr>
          <p:cNvGrpSpPr/>
          <p:nvPr/>
        </p:nvGrpSpPr>
        <p:grpSpPr>
          <a:xfrm>
            <a:off x="967759" y="2640366"/>
            <a:ext cx="9564886" cy="400110"/>
            <a:chOff x="973827" y="3382393"/>
            <a:chExt cx="9564886" cy="40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71683F5-AFB4-F8CC-8355-90CA2992F6A3}"/>
                </a:ext>
              </a:extLst>
            </p:cNvPr>
            <p:cNvSpPr txBox="1"/>
            <p:nvPr/>
          </p:nvSpPr>
          <p:spPr>
            <a:xfrm>
              <a:off x="1097213" y="3382393"/>
              <a:ext cx="944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Single-source shortest paths </a:t>
              </a:r>
              <a:r>
                <a:rPr lang="ko-KR" altLang="en-US" sz="2000" dirty="0"/>
                <a:t>문제를 해결하는 알고리즘이다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6D25942-151B-3286-C8A3-EA3720E1005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30E58C7-6C28-D4C8-F702-3B8B1F28E983}"/>
              </a:ext>
            </a:extLst>
          </p:cNvPr>
          <p:cNvGrpSpPr/>
          <p:nvPr/>
        </p:nvGrpSpPr>
        <p:grpSpPr>
          <a:xfrm>
            <a:off x="967759" y="3258892"/>
            <a:ext cx="9564886" cy="405945"/>
            <a:chOff x="973827" y="3382393"/>
            <a:chExt cx="9564886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634D18F-D5B5-274B-5182-2E15D4FA4F71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441500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시간복잡도는 </a:t>
                  </a:r>
                  <a:r>
                    <a:rPr lang="en-US" altLang="ko-KR" sz="2000" dirty="0"/>
                    <a:t>O(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en-US" altLang="ko-KR" sz="2000" dirty="0"/>
                    <a:t>)</a:t>
                  </a:r>
                  <a:r>
                    <a:rPr lang="ko-KR" altLang="en-US" sz="2000" dirty="0"/>
                    <a:t>으로 그래프의 크기가 커지면 사용하기 어렵다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634D18F-D5B5-274B-5182-2E15D4FA4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441500" cy="405945"/>
                </a:xfrm>
                <a:prstGeom prst="rect">
                  <a:avLst/>
                </a:prstGeom>
                <a:blipFill>
                  <a:blip r:embed="rId2"/>
                  <a:stretch>
                    <a:fillRect l="-710" t="-10448" b="-238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71542AB-EFE7-2E60-3CB0-BFD8CB52DDA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07AA0567-B719-D4AD-54D4-63BADD3FEF51}"/>
              </a:ext>
            </a:extLst>
          </p:cNvPr>
          <p:cNvGrpSpPr/>
          <p:nvPr/>
        </p:nvGrpSpPr>
        <p:grpSpPr>
          <a:xfrm>
            <a:off x="967759" y="3883253"/>
            <a:ext cx="9564886" cy="405945"/>
            <a:chOff x="973827" y="3382393"/>
            <a:chExt cx="9564886" cy="405945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D474E0-BDE5-7277-BE83-423C00367FFF}"/>
                </a:ext>
              </a:extLst>
            </p:cNvPr>
            <p:cNvSpPr txBox="1"/>
            <p:nvPr/>
          </p:nvSpPr>
          <p:spPr>
            <a:xfrm>
              <a:off x="1097213" y="3382393"/>
              <a:ext cx="9441500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음수 간선이 포함된 그래프에서도 사용할 수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58D4DF2-204E-69AE-BF65-11F2A7F1BC3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45DD6327-A4FD-1AAF-E201-2A9F104D53FA}"/>
              </a:ext>
            </a:extLst>
          </p:cNvPr>
          <p:cNvSpPr txBox="1"/>
          <p:nvPr/>
        </p:nvSpPr>
        <p:spPr>
          <a:xfrm>
            <a:off x="1091145" y="4304641"/>
            <a:ext cx="9441500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현실적인 문제에서 음수 간선이 포함된 모델이 등장하기 어려워 실용성이 떨어진다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E6C83-F462-82B4-7448-5BE7FC42E8F5}"/>
              </a:ext>
            </a:extLst>
          </p:cNvPr>
          <p:cNvSpPr txBox="1"/>
          <p:nvPr/>
        </p:nvSpPr>
        <p:spPr>
          <a:xfrm>
            <a:off x="1091145" y="4710586"/>
            <a:ext cx="4400577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금융 관련 문제에서 종종 사용된다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DB294F0-C8FA-82E9-FCFB-3D161B84607F}"/>
              </a:ext>
            </a:extLst>
          </p:cNvPr>
          <p:cNvGrpSpPr/>
          <p:nvPr/>
        </p:nvGrpSpPr>
        <p:grpSpPr>
          <a:xfrm>
            <a:off x="967759" y="5296458"/>
            <a:ext cx="10695034" cy="400110"/>
            <a:chOff x="973827" y="3382393"/>
            <a:chExt cx="10695034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F343A-BC18-A2A8-9568-E06FF47C8947}"/>
                </a:ext>
              </a:extLst>
            </p:cNvPr>
            <p:cNvSpPr txBox="1"/>
            <p:nvPr/>
          </p:nvSpPr>
          <p:spPr>
            <a:xfrm>
              <a:off x="1097213" y="3382393"/>
              <a:ext cx="105716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DAG</a:t>
              </a:r>
              <a:r>
                <a:rPr lang="ko-KR" altLang="en-US" sz="2000" dirty="0"/>
                <a:t>의 경우 </a:t>
              </a:r>
              <a:r>
                <a:rPr lang="ko-KR" altLang="en-US" sz="2000" dirty="0" err="1"/>
                <a:t>위상정렬</a:t>
              </a:r>
              <a:r>
                <a:rPr lang="ko-KR" altLang="en-US" sz="2000" dirty="0"/>
                <a:t> 알고리즘을 이용하면 </a:t>
              </a:r>
              <a:r>
                <a:rPr lang="ko-KR" altLang="en-US" sz="2000" dirty="0" err="1"/>
                <a:t>벨만</a:t>
              </a:r>
              <a:r>
                <a:rPr lang="en-US" altLang="ko-KR" sz="2000" dirty="0"/>
                <a:t>-</a:t>
              </a:r>
              <a:r>
                <a:rPr lang="ko-KR" altLang="en-US" sz="2000" dirty="0"/>
                <a:t>포드 알고리즘을 매우 빠르게 실행 가능하다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D7B51B-B49C-912F-5D34-E6FC9A1E0D6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45443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3E90D-EFEB-914C-44A5-117A4E5A2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137036-548A-B21B-F404-8466CF55574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59B94EC-F71A-D221-6F10-849AB1B1CF7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9753C17-A059-A7C4-9A81-6D2493D92CF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61F04-1A55-4F3D-A367-953BCBA344D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1A0E40B-187F-38BE-D336-CD488703260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4F9BB93-DF51-87E6-A2D9-68D98E707F3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2417D73-692E-F563-FD46-D4452FA36E2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134458-1140-32EB-27BC-F6B22DD1801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649C493E-9DEF-A39F-A3F5-AE45EEB18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09" y="1662548"/>
            <a:ext cx="9140581" cy="50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5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8B6F9-A0EF-471A-9F48-9C0E0F869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455737-0F9B-F2BA-A5D9-44B36B6F6F2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A2E21E9-EA70-8DF7-5F45-68C397C36BCF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D6FD2A1-1011-3F6A-A9C5-4B8CE2DAEEC9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92CE6E25-F698-6DCA-9B6D-80F31B80365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996CB43-77BE-976D-90CE-27ACD302D3E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9567B5F-D7F4-E770-2D95-C9DE577C78B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E6C48F3-C637-E632-F7E0-244CAECE659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D13FA94-B024-B238-A5E0-8952665DB6A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70DC81E-2B5A-D987-ADBD-45D58FE2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22" y="1993755"/>
            <a:ext cx="8449366" cy="4001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C92842-8182-5741-BDAF-A6BA4D369FE3}"/>
              </a:ext>
            </a:extLst>
          </p:cNvPr>
          <p:cNvSpPr txBox="1"/>
          <p:nvPr/>
        </p:nvSpPr>
        <p:spPr>
          <a:xfrm>
            <a:off x="1515696" y="2504242"/>
            <a:ext cx="642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Negative edge</a:t>
            </a:r>
            <a:r>
              <a:rPr lang="ko-KR" altLang="en-US" sz="2000" dirty="0"/>
              <a:t>가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156DBC-EEE7-9E44-50B9-4EDC6D44B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322" y="3429000"/>
            <a:ext cx="7486378" cy="4183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61D851-14D7-897C-2A03-C360B50AD5AD}"/>
              </a:ext>
            </a:extLst>
          </p:cNvPr>
          <p:cNvSpPr txBox="1"/>
          <p:nvPr/>
        </p:nvSpPr>
        <p:spPr>
          <a:xfrm>
            <a:off x="1579279" y="3847357"/>
            <a:ext cx="642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Single-source shortest paths </a:t>
            </a:r>
            <a:r>
              <a:rPr lang="ko-KR" altLang="en-US" sz="2000" dirty="0"/>
              <a:t>문제이다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56D9A7-010E-F036-D747-7F80EA548402}"/>
              </a:ext>
            </a:extLst>
          </p:cNvPr>
          <p:cNvSpPr txBox="1"/>
          <p:nvPr/>
        </p:nvSpPr>
        <p:spPr>
          <a:xfrm>
            <a:off x="1579279" y="4319739"/>
            <a:ext cx="642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Bellman-Ford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5836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D787-4AA2-5669-52E8-3F2F75C2C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8129CC-DA49-3AC3-CDBD-5D7F278B208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20A3E07-C217-CB22-5ADD-C0B89876138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8494605-BB39-694A-E8FC-F3EE02660EB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5017245-8D2D-7BF2-AAB2-DE7045243AA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DE5F7E0-9F2F-CB27-9BF6-6514BD40DBF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6695434-25AB-2917-B407-2D4B5D43A72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AC8B40F-9332-1FDC-C56C-C303880A74D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A5DB11C-EEBA-A2E0-8189-A99A7667348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512E8674-2C63-B0C5-C992-A2E371642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9" y="1755044"/>
            <a:ext cx="10616665" cy="37475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D98AFA-CDEE-0F94-4BF7-BDCEF2DD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9" y="5595090"/>
            <a:ext cx="7343987" cy="93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5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4F544-6C30-B854-5536-A1472BD09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D437B-2ED1-742B-DB03-5749CDBC259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최단 경로 문제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1C4E6D1-8EF8-ADB8-61D1-08793F7E1E2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AEFC7E3-CBB5-FEF1-42F3-FA3B3D46322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AD78CE9-6C4B-3B7E-D434-6BD1C356FD9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6375180-9E4D-A142-AE6A-2B1C26C3AB1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5E54319-A45B-CEAF-B7E0-83ED2BA179A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42B8D86-BF02-0E65-866A-67CF056B171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3DF6D2F-4F84-E968-B04F-B1D37D694B7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AEC29CB-3A05-3572-C1C3-9D2CC698EF00}"/>
              </a:ext>
            </a:extLst>
          </p:cNvPr>
          <p:cNvSpPr txBox="1"/>
          <p:nvPr/>
        </p:nvSpPr>
        <p:spPr>
          <a:xfrm>
            <a:off x="805323" y="189236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Single-source shortest paths problem</a:t>
            </a:r>
            <a:endParaRPr lang="ko-KR" altLang="en-US" sz="2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197EF2-AC3A-E565-621C-5F123CE762CD}"/>
              </a:ext>
            </a:extLst>
          </p:cNvPr>
          <p:cNvGrpSpPr/>
          <p:nvPr/>
        </p:nvGrpSpPr>
        <p:grpSpPr>
          <a:xfrm>
            <a:off x="1120074" y="2525976"/>
            <a:ext cx="7757985" cy="400110"/>
            <a:chOff x="973827" y="3382393"/>
            <a:chExt cx="7757985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A51F7F2-D2D2-C44E-D6E4-6B84F53B731E}"/>
                </a:ext>
              </a:extLst>
            </p:cNvPr>
            <p:cNvSpPr txBox="1"/>
            <p:nvPr/>
          </p:nvSpPr>
          <p:spPr>
            <a:xfrm>
              <a:off x="1097214" y="3382393"/>
              <a:ext cx="7634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어떤 정점 </a:t>
              </a:r>
              <a:r>
                <a:rPr lang="en-US" altLang="ko-KR" sz="2000" dirty="0"/>
                <a:t>u</a:t>
              </a:r>
              <a:r>
                <a:rPr lang="ko-KR" altLang="en-US" sz="2000" dirty="0"/>
                <a:t>에서 갈 수 있는 모든 정점까지의 최단 경로를 구한다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 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8EC3226-1F64-0735-412F-893794194F7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1655926-4019-3987-D8A5-5CCE5A9A763D}"/>
              </a:ext>
            </a:extLst>
          </p:cNvPr>
          <p:cNvGrpSpPr/>
          <p:nvPr/>
        </p:nvGrpSpPr>
        <p:grpSpPr>
          <a:xfrm>
            <a:off x="1120074" y="3157247"/>
            <a:ext cx="7757985" cy="400110"/>
            <a:chOff x="973827" y="3382393"/>
            <a:chExt cx="7757985" cy="400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26A121-449D-2D08-A749-C318FB1766D6}"/>
                </a:ext>
              </a:extLst>
            </p:cNvPr>
            <p:cNvSpPr txBox="1"/>
            <p:nvPr/>
          </p:nvSpPr>
          <p:spPr>
            <a:xfrm>
              <a:off x="1097214" y="3382393"/>
              <a:ext cx="7634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적은 개수의 최단 경로를 찾고 싶을 때 많이 쓰인다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C335B2-505E-0547-0745-98759B6C1FB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E1C75D-A76C-615D-8A1F-3E813815F491}"/>
              </a:ext>
            </a:extLst>
          </p:cNvPr>
          <p:cNvSpPr txBox="1"/>
          <p:nvPr/>
        </p:nvSpPr>
        <p:spPr>
          <a:xfrm>
            <a:off x="805323" y="3962341"/>
            <a:ext cx="706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All-pairs shortest paths problem</a:t>
            </a:r>
            <a:endParaRPr lang="ko-KR" altLang="en-US" sz="2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26E256C-4F6C-6CC2-80BE-ECBBBF1966E2}"/>
              </a:ext>
            </a:extLst>
          </p:cNvPr>
          <p:cNvGrpSpPr/>
          <p:nvPr/>
        </p:nvGrpSpPr>
        <p:grpSpPr>
          <a:xfrm>
            <a:off x="1120074" y="4591267"/>
            <a:ext cx="7757985" cy="400110"/>
            <a:chOff x="973827" y="3382393"/>
            <a:chExt cx="7757985" cy="400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AE6C26-16FF-A84E-92CD-422C5232AC4F}"/>
                </a:ext>
              </a:extLst>
            </p:cNvPr>
            <p:cNvSpPr txBox="1"/>
            <p:nvPr/>
          </p:nvSpPr>
          <p:spPr>
            <a:xfrm>
              <a:off x="1097214" y="3382393"/>
              <a:ext cx="7634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그래프에 존재하는 모든 정점 사이의 최단 경로를 구한다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AAB3CEC-73B4-9191-FDF6-B1ADB92CA50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2DBECB5-3EEC-BB7B-F8B0-36BC295A2AEE}"/>
              </a:ext>
            </a:extLst>
          </p:cNvPr>
          <p:cNvGrpSpPr/>
          <p:nvPr/>
        </p:nvGrpSpPr>
        <p:grpSpPr>
          <a:xfrm>
            <a:off x="1120074" y="5224206"/>
            <a:ext cx="7757985" cy="400110"/>
            <a:chOff x="973827" y="3382393"/>
            <a:chExt cx="7757985" cy="40011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ABC21D5-26E4-7239-6AC5-25EA90BFEAAD}"/>
                </a:ext>
              </a:extLst>
            </p:cNvPr>
            <p:cNvSpPr txBox="1"/>
            <p:nvPr/>
          </p:nvSpPr>
          <p:spPr>
            <a:xfrm>
              <a:off x="1097214" y="3382393"/>
              <a:ext cx="763459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많은 정보를 얻는 만큼 </a:t>
              </a:r>
              <a:r>
                <a:rPr lang="ko-KR" altLang="en-US" sz="2000" dirty="0" err="1"/>
                <a:t>시간복잡도가</a:t>
              </a:r>
              <a:r>
                <a:rPr lang="ko-KR" altLang="en-US" sz="2000" dirty="0"/>
                <a:t> 크다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13FAAF2-50A3-B882-2471-ECF849068F1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1812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CCB66-5DF1-FE25-D948-00C119D48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CF4F6-420E-9CD4-EAAA-A8D5185B1A4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Bellman-Ford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685352-B8C3-1017-4577-7C93110BB68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240EF8E-C43B-D0C5-3267-15772D91FA2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0191F3D-C9D3-E2A0-8598-45218C63BF3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48066EA-D1D1-9A30-A380-A7807C3237B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52AF3BC-D058-5298-A2F3-AF5B6FE4C66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90620E7-C2F0-7ACF-EAFC-6D06958B9F0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C3EB427-7F0C-3BD1-5F71-302398A33C0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6BDD483-4204-B61F-7091-3AC91F87C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59" y="1755044"/>
            <a:ext cx="10616665" cy="374754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3E677B5-9ED5-B044-0148-50ABB5C4B907}"/>
              </a:ext>
            </a:extLst>
          </p:cNvPr>
          <p:cNvCxnSpPr/>
          <p:nvPr/>
        </p:nvCxnSpPr>
        <p:spPr>
          <a:xfrm>
            <a:off x="10410092" y="5169877"/>
            <a:ext cx="1019908" cy="0"/>
          </a:xfrm>
          <a:prstGeom prst="line">
            <a:avLst/>
          </a:prstGeom>
          <a:ln w="19050">
            <a:solidFill>
              <a:srgbClr val="020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804D6C0-1990-B7DB-4BEF-59A2D6C2E091}"/>
              </a:ext>
            </a:extLst>
          </p:cNvPr>
          <p:cNvCxnSpPr>
            <a:cxnSpLocks/>
          </p:cNvCxnSpPr>
          <p:nvPr/>
        </p:nvCxnSpPr>
        <p:spPr>
          <a:xfrm>
            <a:off x="999880" y="5455701"/>
            <a:ext cx="3654182" cy="0"/>
          </a:xfrm>
          <a:prstGeom prst="line">
            <a:avLst/>
          </a:prstGeom>
          <a:ln w="19050">
            <a:solidFill>
              <a:srgbClr val="020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498404B-170E-7A46-54E0-59629B5E0EA0}"/>
              </a:ext>
            </a:extLst>
          </p:cNvPr>
          <p:cNvCxnSpPr>
            <a:cxnSpLocks/>
          </p:cNvCxnSpPr>
          <p:nvPr/>
        </p:nvCxnSpPr>
        <p:spPr>
          <a:xfrm>
            <a:off x="7227277" y="4243754"/>
            <a:ext cx="163536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2D4BACE-86D5-DD66-8784-43EA6CFF0C0A}"/>
              </a:ext>
            </a:extLst>
          </p:cNvPr>
          <p:cNvCxnSpPr>
            <a:cxnSpLocks/>
          </p:cNvCxnSpPr>
          <p:nvPr/>
        </p:nvCxnSpPr>
        <p:spPr>
          <a:xfrm>
            <a:off x="1784334" y="4536831"/>
            <a:ext cx="79575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4A6C2B-441D-C2F0-69CA-9A31C217438F}"/>
              </a:ext>
            </a:extLst>
          </p:cNvPr>
          <p:cNvSpPr txBox="1"/>
          <p:nvPr/>
        </p:nvSpPr>
        <p:spPr>
          <a:xfrm>
            <a:off x="8672945" y="3570832"/>
            <a:ext cx="2032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FF0000"/>
                </a:solidFill>
              </a:rPr>
              <a:t>→ </a:t>
            </a:r>
            <a:r>
              <a:rPr lang="en-US" altLang="ko-KR" sz="2000" dirty="0">
                <a:solidFill>
                  <a:srgbClr val="FF0000"/>
                </a:solidFill>
              </a:rPr>
              <a:t>Negative edge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9E360-0AB6-9D57-FA80-E69AB33A4523}"/>
              </a:ext>
            </a:extLst>
          </p:cNvPr>
          <p:cNvSpPr txBox="1"/>
          <p:nvPr/>
        </p:nvSpPr>
        <p:spPr>
          <a:xfrm>
            <a:off x="1120073" y="5585363"/>
            <a:ext cx="6722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0202FC"/>
                </a:solidFill>
              </a:rPr>
              <a:t>→ </a:t>
            </a:r>
            <a:r>
              <a:rPr lang="en-US" altLang="ko-KR" sz="2000" dirty="0">
                <a:solidFill>
                  <a:srgbClr val="0202FC"/>
                </a:solidFill>
              </a:rPr>
              <a:t>Negative </a:t>
            </a:r>
            <a:r>
              <a:rPr lang="en-US" altLang="ko-KR" sz="2000" dirty="0" err="1">
                <a:solidFill>
                  <a:srgbClr val="0202FC"/>
                </a:solidFill>
              </a:rPr>
              <a:t>cylce</a:t>
            </a:r>
            <a:r>
              <a:rPr lang="ko-KR" altLang="en-US" sz="2000" dirty="0">
                <a:solidFill>
                  <a:srgbClr val="0202FC"/>
                </a:solidFill>
              </a:rPr>
              <a:t>의 유무를 판정하면 된다</a:t>
            </a:r>
            <a:r>
              <a:rPr lang="en-US" altLang="ko-KR" sz="2000" dirty="0">
                <a:solidFill>
                  <a:srgbClr val="0202FC"/>
                </a:solidFill>
              </a:rPr>
              <a:t>.</a:t>
            </a:r>
            <a:endParaRPr lang="ko-KR" altLang="en-US" sz="2000" dirty="0">
              <a:solidFill>
                <a:srgbClr val="0202F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874DD8-E09F-BC39-627B-DC296F2D9457}"/>
              </a:ext>
            </a:extLst>
          </p:cNvPr>
          <p:cNvSpPr txBox="1"/>
          <p:nvPr/>
        </p:nvSpPr>
        <p:spPr>
          <a:xfrm>
            <a:off x="1120073" y="5993926"/>
            <a:ext cx="2127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Bellman-Ford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79792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6E16C-ACB4-16F1-1F4F-1629AC5E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455C21-38EE-04C0-8239-34CCA066B35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9B7928-16B4-9CF6-FED5-53BBC72095F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16304F-3001-8C2A-54F5-662A3AC6464A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EE93880-DF13-FB75-538C-96BC0E4999D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02F183B-8125-3395-E780-F95035CBF501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0E2515-2005-C01F-CBBD-004F003F6BA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31F868-0E9D-2805-8E7D-DBD97590CD1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FC77E27-3B0A-1813-1CAE-6202756F45A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1434ABE-6910-122D-0518-3F83E752C633}"/>
              </a:ext>
            </a:extLst>
          </p:cNvPr>
          <p:cNvSpPr txBox="1"/>
          <p:nvPr/>
        </p:nvSpPr>
        <p:spPr>
          <a:xfrm>
            <a:off x="993364" y="1897655"/>
            <a:ext cx="3951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데이크스트라</a:t>
            </a:r>
            <a:r>
              <a:rPr lang="ko-KR" altLang="en-US" sz="2400" dirty="0"/>
              <a:t> 알고리즘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BB0116-768A-87C0-995D-C3436828A72E}"/>
              </a:ext>
            </a:extLst>
          </p:cNvPr>
          <p:cNvGrpSpPr/>
          <p:nvPr/>
        </p:nvGrpSpPr>
        <p:grpSpPr>
          <a:xfrm>
            <a:off x="1161729" y="2577736"/>
            <a:ext cx="9564886" cy="400110"/>
            <a:chOff x="973827" y="3382393"/>
            <a:chExt cx="9564886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2824B4-6034-9F90-4FA7-F78D3B75FE11}"/>
                </a:ext>
              </a:extLst>
            </p:cNvPr>
            <p:cNvSpPr txBox="1"/>
            <p:nvPr/>
          </p:nvSpPr>
          <p:spPr>
            <a:xfrm>
              <a:off x="1097213" y="3382393"/>
              <a:ext cx="94415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Greedy</a:t>
              </a:r>
              <a:r>
                <a:rPr lang="ko-KR" altLang="en-US" sz="2000" dirty="0"/>
                <a:t> 기반 알고리즘으로 매 순간 가장 좋은 경로를 선택하며 최단 경로를 찾는다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CE0722B-5F29-820F-A647-A5318332260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E99715-8B5D-4759-4236-7596DC581D2D}"/>
              </a:ext>
            </a:extLst>
          </p:cNvPr>
          <p:cNvGrpSpPr/>
          <p:nvPr/>
        </p:nvGrpSpPr>
        <p:grpSpPr>
          <a:xfrm>
            <a:off x="1161729" y="3196262"/>
            <a:ext cx="9564886" cy="405945"/>
            <a:chOff x="973827" y="3382393"/>
            <a:chExt cx="9564886" cy="40594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47E356-5236-B150-FC0F-D301F595990B}"/>
                </a:ext>
              </a:extLst>
            </p:cNvPr>
            <p:cNvSpPr txBox="1"/>
            <p:nvPr/>
          </p:nvSpPr>
          <p:spPr>
            <a:xfrm>
              <a:off x="1097213" y="3382393"/>
              <a:ext cx="9441500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Negative edge</a:t>
              </a:r>
              <a:r>
                <a:rPr lang="ko-KR" altLang="en-US" sz="2000" dirty="0"/>
                <a:t>가 있을 경우 사용하지 못한다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7966373-EEA5-6834-2EBA-332F640FBA31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E1E228-8368-3D81-0565-7AD2C9E2948E}"/>
              </a:ext>
            </a:extLst>
          </p:cNvPr>
          <p:cNvSpPr txBox="1"/>
          <p:nvPr/>
        </p:nvSpPr>
        <p:spPr>
          <a:xfrm>
            <a:off x="1285115" y="3675414"/>
            <a:ext cx="1067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매 순간 가장 좋은 경로를 사용하는데</a:t>
            </a:r>
            <a:r>
              <a:rPr lang="en-US" altLang="ko-KR" sz="2000" dirty="0"/>
              <a:t> negative edge</a:t>
            </a:r>
            <a:r>
              <a:rPr lang="ko-KR" altLang="en-US" sz="2000" dirty="0"/>
              <a:t>는 이후 다른 경로의 가중치를 낮출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E27AE3-016E-B138-A58B-153CF6AAB364}"/>
              </a:ext>
            </a:extLst>
          </p:cNvPr>
          <p:cNvSpPr txBox="1"/>
          <p:nvPr/>
        </p:nvSpPr>
        <p:spPr>
          <a:xfrm>
            <a:off x="1285115" y="4146150"/>
            <a:ext cx="10672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Greedy choice</a:t>
            </a:r>
            <a:r>
              <a:rPr lang="ko-KR" altLang="en-US" sz="2000" dirty="0"/>
              <a:t>가 실패하는 경우가 발생할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183044-7FD9-BE3D-49ED-218F3873490A}"/>
              </a:ext>
            </a:extLst>
          </p:cNvPr>
          <p:cNvGrpSpPr/>
          <p:nvPr/>
        </p:nvGrpSpPr>
        <p:grpSpPr>
          <a:xfrm>
            <a:off x="1161729" y="4773092"/>
            <a:ext cx="8859724" cy="405945"/>
            <a:chOff x="973827" y="3382393"/>
            <a:chExt cx="8859724" cy="4059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3DEE06-B658-BC05-FD67-46E09C2F3028}"/>
                </a:ext>
              </a:extLst>
            </p:cNvPr>
            <p:cNvSpPr txBox="1"/>
            <p:nvPr/>
          </p:nvSpPr>
          <p:spPr>
            <a:xfrm>
              <a:off x="1097213" y="3382393"/>
              <a:ext cx="8736338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우선순위 큐를 사용하여 매 순간 가장 좋은 경로를 빠르게 가져온다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783B9D4-0D20-0499-287A-C59AACAF400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256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98128-385F-E888-E9DB-DC105A185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4CA37D-80AA-30BB-0490-E9E9E0D3374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1487302-B157-6B4F-0DB3-49151AA1DF5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31546C0-064D-7E7C-F6EE-83531FC80F8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0A8517D-6DDF-B69B-A890-46495C6C33EB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748A7F1-B602-4016-3B54-C0BB49B3886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EF9EF66-B8A7-D0D4-04DF-714D2FBC0A9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C2F8119-F3C1-BBA4-7ED5-5EF6C1B6F49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5A4798C-275E-3037-5CF1-103CE756C1A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B36A46-DA13-DB65-D889-0FCE36BE68AC}"/>
              </a:ext>
            </a:extLst>
          </p:cNvPr>
          <p:cNvSpPr txBox="1"/>
          <p:nvPr/>
        </p:nvSpPr>
        <p:spPr>
          <a:xfrm>
            <a:off x="993365" y="1897655"/>
            <a:ext cx="625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데이크스트라</a:t>
            </a:r>
            <a:r>
              <a:rPr lang="ko-KR" altLang="en-US" sz="2400" dirty="0"/>
              <a:t> 알고리즘의 구현 </a:t>
            </a:r>
            <a:r>
              <a:rPr lang="en-US" altLang="ko-KR" sz="2400" dirty="0"/>
              <a:t>(Pseudocode)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459E84-0E3E-A452-6AF8-C2247A9222AF}"/>
              </a:ext>
            </a:extLst>
          </p:cNvPr>
          <p:cNvSpPr txBox="1"/>
          <p:nvPr/>
        </p:nvSpPr>
        <p:spPr>
          <a:xfrm>
            <a:off x="1161729" y="2701769"/>
            <a:ext cx="3826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DIJKSTRA(G, w, s)</a:t>
            </a:r>
            <a:br>
              <a:rPr lang="en-US" altLang="ko-KR" sz="2400" dirty="0"/>
            </a:br>
            <a:r>
              <a:rPr lang="en-US" altLang="ko-KR" sz="2400" dirty="0"/>
              <a:t>1.     INITIALIZE(G, s)</a:t>
            </a:r>
            <a:br>
              <a:rPr lang="en-US" altLang="ko-KR" sz="2400" dirty="0"/>
            </a:br>
            <a:r>
              <a:rPr lang="en-US" altLang="ko-KR" sz="2400" dirty="0"/>
              <a:t>2.     S = </a:t>
            </a:r>
            <a:r>
              <a:rPr lang="en-US" altLang="ko-KR" sz="2400" dirty="0">
                <a:ea typeface="맑은 고딕" panose="020B0503020000020004" pitchFamily="50" charset="-127"/>
              </a:rPr>
              <a:t>Ø</a:t>
            </a:r>
            <a:br>
              <a:rPr lang="en-US" altLang="ko-KR" sz="2400" dirty="0">
                <a:ea typeface="맑은 고딕" panose="020B0503020000020004" pitchFamily="50" charset="-127"/>
              </a:rPr>
            </a:br>
            <a:r>
              <a:rPr lang="en-US" altLang="ko-KR" sz="2400" dirty="0">
                <a:ea typeface="맑은 고딕" panose="020B0503020000020004" pitchFamily="50" charset="-127"/>
              </a:rPr>
              <a:t>3.     Q = V(G)</a:t>
            </a:r>
            <a:br>
              <a:rPr lang="en-US" altLang="ko-KR" sz="2400" dirty="0"/>
            </a:br>
            <a:r>
              <a:rPr lang="en-US" altLang="ko-KR" sz="2400" dirty="0"/>
              <a:t>4.    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 Q ≠ </a:t>
            </a:r>
            <a:r>
              <a:rPr lang="en-US" altLang="ko-KR" sz="2400" dirty="0">
                <a:ea typeface="맑은 고딕" panose="020B0503020000020004" pitchFamily="50" charset="-127"/>
              </a:rPr>
              <a:t>Ø</a:t>
            </a:r>
            <a:br>
              <a:rPr lang="en-US" altLang="ko-KR" sz="2400" dirty="0"/>
            </a:br>
            <a:r>
              <a:rPr lang="en-US" altLang="ko-KR" sz="2400" dirty="0"/>
              <a:t>5.          u = EXTRACT-MIN(Q)</a:t>
            </a:r>
          </a:p>
          <a:p>
            <a:r>
              <a:rPr lang="en-US" altLang="ko-KR" sz="2400" dirty="0"/>
              <a:t>6.          S = S U {u} </a:t>
            </a:r>
          </a:p>
          <a:p>
            <a:r>
              <a:rPr lang="en-US" altLang="ko-KR" sz="2400" dirty="0"/>
              <a:t>7.	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each v </a:t>
            </a:r>
            <a:r>
              <a:rPr lang="en-US" altLang="ko-KR" sz="2400" b="1" dirty="0"/>
              <a:t>in</a:t>
            </a:r>
            <a:r>
              <a:rPr lang="en-US" altLang="ko-KR" sz="2400" dirty="0"/>
              <a:t> Adj[u]</a:t>
            </a:r>
          </a:p>
          <a:p>
            <a:r>
              <a:rPr lang="en-US" altLang="ko-KR" sz="2400" dirty="0"/>
              <a:t>8.	     RELAX(u, v, w)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55345-C2E7-F2C9-54BC-B56CA1FAE1E7}"/>
              </a:ext>
            </a:extLst>
          </p:cNvPr>
          <p:cNvSpPr txBox="1"/>
          <p:nvPr/>
        </p:nvSpPr>
        <p:spPr>
          <a:xfrm>
            <a:off x="3238942" y="3832017"/>
            <a:ext cx="7686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우선순위 큐에 모든 정점을 삽입 </a:t>
            </a:r>
            <a:r>
              <a:rPr lang="en-US" altLang="ko-KR" sz="2000" dirty="0"/>
              <a:t>(</a:t>
            </a:r>
            <a:r>
              <a:rPr lang="ko-KR" altLang="en-US" sz="2000" dirty="0"/>
              <a:t>내부적으로 </a:t>
            </a:r>
            <a:r>
              <a:rPr lang="en-US" altLang="ko-KR" sz="2000" dirty="0" err="1"/>
              <a:t>v.d</a:t>
            </a:r>
            <a:r>
              <a:rPr lang="ko-KR" altLang="en-US" sz="2000" dirty="0"/>
              <a:t>에 따라 </a:t>
            </a:r>
            <a:r>
              <a:rPr lang="en-US" altLang="ko-KR" sz="2000" dirty="0" err="1"/>
              <a:t>heapify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F776B2-DD0B-FFF8-196A-8DBDBD322F9E}"/>
              </a:ext>
            </a:extLst>
          </p:cNvPr>
          <p:cNvSpPr txBox="1"/>
          <p:nvPr/>
        </p:nvSpPr>
        <p:spPr>
          <a:xfrm>
            <a:off x="4987911" y="4546171"/>
            <a:ext cx="6093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 err="1"/>
              <a:t>v.d</a:t>
            </a:r>
            <a:r>
              <a:rPr lang="ko-KR" altLang="en-US" sz="2000" dirty="0"/>
              <a:t>가 가장 작은 정점을 추출 </a:t>
            </a:r>
            <a:r>
              <a:rPr lang="en-US" altLang="ko-KR" sz="2000" dirty="0"/>
              <a:t>(</a:t>
            </a:r>
            <a:r>
              <a:rPr lang="ko-KR" altLang="en-US" sz="2000" dirty="0"/>
              <a:t>현재 가장 좋은 경로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EE6869-9CFA-89CE-39C8-3E690132B377}"/>
                  </a:ext>
                </a:extLst>
              </p:cNvPr>
              <p:cNvSpPr txBox="1"/>
              <p:nvPr/>
            </p:nvSpPr>
            <p:spPr>
              <a:xfrm>
                <a:off x="3238942" y="3489568"/>
                <a:ext cx="7581458" cy="401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는 최단 경로가 확정되어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만족하는 정점 집합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EE6869-9CFA-89CE-39C8-3E690132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42" y="3489568"/>
                <a:ext cx="7581458" cy="401841"/>
              </a:xfrm>
              <a:prstGeom prst="rect">
                <a:avLst/>
              </a:prstGeom>
              <a:blipFill>
                <a:blip r:embed="rId2"/>
                <a:stretch>
                  <a:fillRect l="-804" t="-9091"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B58D678F-ECB4-F1CC-61C5-B33D6AE3C89D}"/>
              </a:ext>
            </a:extLst>
          </p:cNvPr>
          <p:cNvSpPr txBox="1"/>
          <p:nvPr/>
        </p:nvSpPr>
        <p:spPr>
          <a:xfrm>
            <a:off x="4987911" y="4923267"/>
            <a:ext cx="3007227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u</a:t>
            </a:r>
            <a:r>
              <a:rPr lang="ko-KR" altLang="en-US" sz="2000" dirty="0"/>
              <a:t>의 최단 경로를 확정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CABC9-7D59-D915-1CAB-387A3EFED002}"/>
              </a:ext>
            </a:extLst>
          </p:cNvPr>
          <p:cNvSpPr txBox="1"/>
          <p:nvPr/>
        </p:nvSpPr>
        <p:spPr>
          <a:xfrm>
            <a:off x="4987911" y="3178072"/>
            <a:ext cx="6796011" cy="339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(S</a:t>
            </a:r>
            <a:r>
              <a:rPr lang="ko-KR" altLang="en-US" sz="1600" dirty="0"/>
              <a:t>는 실제 알고리즘 동작에는 불필요한 명시적 요소이므로 제거해도 된다</a:t>
            </a:r>
            <a:r>
              <a:rPr lang="en-US" altLang="ko-KR" sz="1600" dirty="0"/>
              <a:t>.)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46662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BB5FA-2D4E-9DDA-F7F6-B15183627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152C33-988B-139D-310E-D48567178A5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B4102FB-9257-259E-095B-5697E57CE05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BAA5BA4-5589-E982-4A53-DAADA1B6E5B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B9AF09E-CE1A-3B9F-3950-066B4A9EB9E1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DCD6BB8-56C2-0470-B170-E2C6B6B6671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5DF812C0-4C10-BC39-D3CA-A491ACF1B3E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D9701C-AA35-B7A3-284C-8BD3861E4ED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419E38-4398-87CC-1B8A-805E766416C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E7B7FC-F72D-21D6-D2AC-0D7608CAF61C}"/>
              </a:ext>
            </a:extLst>
          </p:cNvPr>
          <p:cNvSpPr txBox="1"/>
          <p:nvPr/>
        </p:nvSpPr>
        <p:spPr>
          <a:xfrm>
            <a:off x="993364" y="1897655"/>
            <a:ext cx="60937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데이크스트라</a:t>
            </a:r>
            <a:r>
              <a:rPr lang="ko-KR" altLang="en-US" sz="2400" dirty="0"/>
              <a:t> 알고리즘의 구현 </a:t>
            </a:r>
            <a:r>
              <a:rPr lang="en-US" altLang="ko-KR" sz="2400" dirty="0"/>
              <a:t>(Pseudocode)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7833F-A9F2-215C-09F9-C4855F8EBE96}"/>
              </a:ext>
            </a:extLst>
          </p:cNvPr>
          <p:cNvSpPr txBox="1"/>
          <p:nvPr/>
        </p:nvSpPr>
        <p:spPr>
          <a:xfrm>
            <a:off x="1161729" y="2701769"/>
            <a:ext cx="38261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DIJKSTRA(G, w, s)</a:t>
            </a:r>
            <a:br>
              <a:rPr lang="en-US" altLang="ko-KR" sz="2400" dirty="0"/>
            </a:br>
            <a:r>
              <a:rPr lang="en-US" altLang="ko-KR" sz="2400" dirty="0"/>
              <a:t>1.     INITIALIZE(G, s)</a:t>
            </a:r>
            <a:br>
              <a:rPr lang="en-US" altLang="ko-KR" sz="2400" dirty="0"/>
            </a:br>
            <a:r>
              <a:rPr lang="en-US" altLang="ko-KR" sz="2400" dirty="0"/>
              <a:t>2.     S = </a:t>
            </a:r>
            <a:r>
              <a:rPr lang="en-US" altLang="ko-KR" sz="2400" dirty="0">
                <a:ea typeface="맑은 고딕" panose="020B0503020000020004" pitchFamily="50" charset="-127"/>
              </a:rPr>
              <a:t>Ø</a:t>
            </a:r>
            <a:br>
              <a:rPr lang="en-US" altLang="ko-KR" sz="2400" dirty="0">
                <a:ea typeface="맑은 고딕" panose="020B0503020000020004" pitchFamily="50" charset="-127"/>
              </a:rPr>
            </a:br>
            <a:r>
              <a:rPr lang="en-US" altLang="ko-KR" sz="2400" dirty="0">
                <a:ea typeface="맑은 고딕" panose="020B0503020000020004" pitchFamily="50" charset="-127"/>
              </a:rPr>
              <a:t>3.     Q = V(G)</a:t>
            </a:r>
            <a:br>
              <a:rPr lang="en-US" altLang="ko-KR" sz="2400" dirty="0"/>
            </a:br>
            <a:r>
              <a:rPr lang="en-US" altLang="ko-KR" sz="2400" dirty="0"/>
              <a:t>4.     </a:t>
            </a:r>
            <a:r>
              <a:rPr lang="en-US" altLang="ko-KR" sz="2400" b="1" dirty="0"/>
              <a:t>while</a:t>
            </a:r>
            <a:r>
              <a:rPr lang="en-US" altLang="ko-KR" sz="2400" dirty="0"/>
              <a:t> Q ≠ </a:t>
            </a:r>
            <a:r>
              <a:rPr lang="en-US" altLang="ko-KR" sz="2400" dirty="0">
                <a:ea typeface="맑은 고딕" panose="020B0503020000020004" pitchFamily="50" charset="-127"/>
              </a:rPr>
              <a:t>Ø</a:t>
            </a:r>
            <a:br>
              <a:rPr lang="en-US" altLang="ko-KR" sz="2400" dirty="0"/>
            </a:br>
            <a:r>
              <a:rPr lang="en-US" altLang="ko-KR" sz="2400" dirty="0"/>
              <a:t>5.          u = EXTRACT-MIN(Q)</a:t>
            </a:r>
          </a:p>
          <a:p>
            <a:r>
              <a:rPr lang="en-US" altLang="ko-KR" sz="2400" dirty="0"/>
              <a:t>6.          S = S U {u} </a:t>
            </a:r>
          </a:p>
          <a:p>
            <a:r>
              <a:rPr lang="en-US" altLang="ko-KR" sz="2400" dirty="0"/>
              <a:t>7.	</a:t>
            </a:r>
            <a:r>
              <a:rPr lang="en-US" altLang="ko-KR" sz="2400" b="1" dirty="0"/>
              <a:t>for</a:t>
            </a:r>
            <a:r>
              <a:rPr lang="en-US" altLang="ko-KR" sz="2400" dirty="0"/>
              <a:t> each v </a:t>
            </a:r>
            <a:r>
              <a:rPr lang="en-US" altLang="ko-KR" sz="2400" b="1" dirty="0"/>
              <a:t>in</a:t>
            </a:r>
            <a:r>
              <a:rPr lang="en-US" altLang="ko-KR" sz="2400" dirty="0"/>
              <a:t> Adj[u]</a:t>
            </a:r>
          </a:p>
          <a:p>
            <a:r>
              <a:rPr lang="en-US" altLang="ko-KR" sz="2400" dirty="0"/>
              <a:t>8.	     RELAX(u, v, w)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428BE9-6C9F-05B8-D6E6-54FA1AE5D06E}"/>
                  </a:ext>
                </a:extLst>
              </p:cNvPr>
              <p:cNvSpPr txBox="1"/>
              <p:nvPr/>
            </p:nvSpPr>
            <p:spPr>
              <a:xfrm>
                <a:off x="3238943" y="3832017"/>
                <a:ext cx="14151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</a:t>
                </a:r>
                <a:r>
                  <a:rPr lang="en-US" altLang="ko-KR" sz="2000" dirty="0"/>
                  <a:t> 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428BE9-6C9F-05B8-D6E6-54FA1AE5D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943" y="3832017"/>
                <a:ext cx="1415120" cy="400110"/>
              </a:xfrm>
              <a:prstGeom prst="rect">
                <a:avLst/>
              </a:prstGeom>
              <a:blipFill>
                <a:blip r:embed="rId2"/>
                <a:stretch>
                  <a:fillRect l="-4310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A22789-3678-22FD-A6A6-37CE65700E4D}"/>
                  </a:ext>
                </a:extLst>
              </p:cNvPr>
              <p:cNvSpPr txBox="1"/>
              <p:nvPr/>
            </p:nvSpPr>
            <p:spPr>
              <a:xfrm>
                <a:off x="4987911" y="4546171"/>
                <a:ext cx="60937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A22789-3678-22FD-A6A6-37CE65700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1" y="4546171"/>
                <a:ext cx="6093771" cy="400110"/>
              </a:xfrm>
              <a:prstGeom prst="rect">
                <a:avLst/>
              </a:prstGeom>
              <a:blipFill>
                <a:blip r:embed="rId3"/>
                <a:stretch>
                  <a:fillRect l="-1000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25DC2-1C5E-CB82-B469-CF037664257E}"/>
                  </a:ext>
                </a:extLst>
              </p:cNvPr>
              <p:cNvSpPr txBox="1"/>
              <p:nvPr/>
            </p:nvSpPr>
            <p:spPr>
              <a:xfrm>
                <a:off x="4987911" y="4929102"/>
                <a:ext cx="30072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C25DC2-1C5E-CB82-B469-CF037664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1" y="4929102"/>
                <a:ext cx="3007227" cy="400110"/>
              </a:xfrm>
              <a:prstGeom prst="rect">
                <a:avLst/>
              </a:prstGeom>
              <a:blipFill>
                <a:blip r:embed="rId4"/>
                <a:stretch>
                  <a:fillRect l="-2024" t="-9231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D2B96-A7E8-8CDA-8CF2-3558998B21C0}"/>
                  </a:ext>
                </a:extLst>
              </p:cNvPr>
              <p:cNvSpPr txBox="1"/>
              <p:nvPr/>
            </p:nvSpPr>
            <p:spPr>
              <a:xfrm>
                <a:off x="3861380" y="3098048"/>
                <a:ext cx="1566405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D2B96-A7E8-8CDA-8CF2-3558998B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80" y="3098048"/>
                <a:ext cx="1566405" cy="405945"/>
              </a:xfrm>
              <a:prstGeom prst="rect">
                <a:avLst/>
              </a:prstGeom>
              <a:blipFill>
                <a:blip r:embed="rId5"/>
                <a:stretch>
                  <a:fillRect l="-3891" t="-7463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4B05C9-599A-994C-7FC8-F0344548FAA6}"/>
                  </a:ext>
                </a:extLst>
              </p:cNvPr>
              <p:cNvSpPr txBox="1"/>
              <p:nvPr/>
            </p:nvSpPr>
            <p:spPr>
              <a:xfrm>
                <a:off x="4987911" y="5290734"/>
                <a:ext cx="60937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 </a:t>
                </a:r>
                <a:r>
                  <a:rPr lang="en-US" altLang="ko-KR" sz="20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2000" dirty="0"/>
                  <a:t>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64B05C9-599A-994C-7FC8-F0344548F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11" y="5290734"/>
                <a:ext cx="6093771" cy="400110"/>
              </a:xfrm>
              <a:prstGeom prst="rect">
                <a:avLst/>
              </a:prstGeom>
              <a:blipFill>
                <a:blip r:embed="rId6"/>
                <a:stretch>
                  <a:fillRect l="-1000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8C219D-DA34-63D0-CD30-1ADCA138351D}"/>
                  </a:ext>
                </a:extLst>
              </p:cNvPr>
              <p:cNvSpPr txBox="1"/>
              <p:nvPr/>
            </p:nvSpPr>
            <p:spPr>
              <a:xfrm>
                <a:off x="6646984" y="2933726"/>
                <a:ext cx="5099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→</a:t>
                </a:r>
                <a:r>
                  <a:rPr lang="en-US" altLang="ko-KR" sz="2400" dirty="0"/>
                  <a:t> </a:t>
                </a:r>
                <a:r>
                  <a:rPr lang="ko-KR" altLang="en-US" sz="2400" dirty="0" err="1"/>
                  <a:t>시간복잡도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O(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8C219D-DA34-63D0-CD30-1ADCA1383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84" y="2933726"/>
                <a:ext cx="5099539" cy="461665"/>
              </a:xfrm>
              <a:prstGeom prst="rect">
                <a:avLst/>
              </a:prstGeom>
              <a:blipFill>
                <a:blip r:embed="rId7"/>
                <a:stretch>
                  <a:fillRect l="-1792" t="-13158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E92563-EA16-99CE-2376-4EBAE75FFFFC}"/>
                  </a:ext>
                </a:extLst>
              </p:cNvPr>
              <p:cNvSpPr txBox="1"/>
              <p:nvPr/>
            </p:nvSpPr>
            <p:spPr>
              <a:xfrm>
                <a:off x="6646983" y="3429000"/>
                <a:ext cx="50995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 dirty="0"/>
                  <a:t>→</a:t>
                </a:r>
                <a:r>
                  <a:rPr lang="en-US" altLang="ko-KR" sz="2400" dirty="0"/>
                  <a:t> O(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func>
                      <m:func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ko-KR" sz="2400" dirty="0"/>
                  <a:t>)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E92563-EA16-99CE-2376-4EBAE75FF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83" y="3429000"/>
                <a:ext cx="5099539" cy="461665"/>
              </a:xfrm>
              <a:prstGeom prst="rect">
                <a:avLst/>
              </a:prstGeom>
              <a:blipFill>
                <a:blip r:embed="rId8"/>
                <a:stretch>
                  <a:fillRect l="-1792" t="-10667" b="-29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D084D0E-2990-E7B3-AF6F-B442B831023D}"/>
              </a:ext>
            </a:extLst>
          </p:cNvPr>
          <p:cNvSpPr txBox="1"/>
          <p:nvPr/>
        </p:nvSpPr>
        <p:spPr>
          <a:xfrm>
            <a:off x="5014619" y="5873357"/>
            <a:ext cx="596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Heap</a:t>
            </a:r>
            <a:r>
              <a:rPr lang="ko-KR" altLang="en-US" dirty="0"/>
              <a:t>을 </a:t>
            </a:r>
            <a:r>
              <a:rPr lang="en-US" altLang="ko-KR" dirty="0"/>
              <a:t>Fibonacci heap</a:t>
            </a:r>
            <a:r>
              <a:rPr lang="ko-KR" altLang="en-US" dirty="0"/>
              <a:t>이라는 고급 자료구조를 사용하면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8FF25E-2FE8-4913-B536-9BD06CAE2062}"/>
                  </a:ext>
                </a:extLst>
              </p:cNvPr>
              <p:cNvSpPr txBox="1"/>
              <p:nvPr/>
            </p:nvSpPr>
            <p:spPr>
              <a:xfrm>
                <a:off x="5014618" y="6234989"/>
                <a:ext cx="67319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RELAX </a:t>
                </a:r>
                <a:r>
                  <a:rPr lang="ko-KR" altLang="en-US" dirty="0"/>
                  <a:t>과정을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에 해결할 수 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경우 </a:t>
                </a:r>
                <a:r>
                  <a:rPr lang="en-US" altLang="ko-KR" dirty="0"/>
                  <a:t>O(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58FF25E-2FE8-4913-B536-9BD06CAE2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618" y="6234989"/>
                <a:ext cx="6731903" cy="369332"/>
              </a:xfrm>
              <a:prstGeom prst="rect">
                <a:avLst/>
              </a:prstGeom>
              <a:blipFill>
                <a:blip r:embed="rId9"/>
                <a:stretch>
                  <a:fillRect l="-815" t="-1333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6907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DE23E-872E-2064-D5BD-04D59F0C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78272-AC25-A191-9256-74F87C3BECE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E7A9C8-C4C2-C5EF-424E-52CF45F704D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8BE49E5-92F4-120F-D713-7017434E562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98A09BE-0344-B101-22C5-FFA7E7C0E16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7740B35-8A77-CD92-8842-73C2C544906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099F262-A760-2154-D4E6-B2D3524CA00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E027921-5DD2-C214-5972-F7548901A8B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E680DE5-96AA-6250-9340-3957F6E4997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C4B13BA-B8BC-3606-3B31-80FE2DA586C4}"/>
              </a:ext>
            </a:extLst>
          </p:cNvPr>
          <p:cNvSpPr txBox="1"/>
          <p:nvPr/>
        </p:nvSpPr>
        <p:spPr>
          <a:xfrm>
            <a:off x="1010772" y="1780437"/>
            <a:ext cx="7190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데이크스트라</a:t>
            </a:r>
            <a:r>
              <a:rPr lang="ko-KR" altLang="en-US" sz="2400" dirty="0"/>
              <a:t> 알고리즘의 구현</a:t>
            </a:r>
            <a:r>
              <a:rPr lang="en-US" altLang="ko-KR" sz="2400" dirty="0"/>
              <a:t> (Implementation)</a:t>
            </a:r>
            <a:endParaRPr lang="ko-KR" altLang="en-US" sz="24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E9D0D26-14F3-B0EF-D5AB-264F01FB3025}"/>
              </a:ext>
            </a:extLst>
          </p:cNvPr>
          <p:cNvGrpSpPr/>
          <p:nvPr/>
        </p:nvGrpSpPr>
        <p:grpSpPr>
          <a:xfrm>
            <a:off x="6096000" y="2760897"/>
            <a:ext cx="5326209" cy="369332"/>
            <a:chOff x="973827" y="3382393"/>
            <a:chExt cx="5326209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C62B7-BB84-51E9-0BBE-E1E167F93272}"/>
                </a:ext>
              </a:extLst>
            </p:cNvPr>
            <p:cNvSpPr txBox="1"/>
            <p:nvPr/>
          </p:nvSpPr>
          <p:spPr>
            <a:xfrm>
              <a:off x="1097213" y="3382393"/>
              <a:ext cx="52028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std library</a:t>
              </a:r>
              <a:r>
                <a:rPr lang="ko-KR" altLang="en-US" dirty="0"/>
                <a:t>에서 제공하는 우선순위 큐로는 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6F8EF9-AEC5-D075-11FE-64C3BA7F36B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D6A3417-85FE-D091-322C-DA0933582606}"/>
              </a:ext>
            </a:extLst>
          </p:cNvPr>
          <p:cNvSpPr txBox="1"/>
          <p:nvPr/>
        </p:nvSpPr>
        <p:spPr>
          <a:xfrm>
            <a:off x="6219386" y="3142493"/>
            <a:ext cx="57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top</a:t>
            </a:r>
            <a:r>
              <a:rPr lang="ko-KR" altLang="en-US" dirty="0"/>
              <a:t>이 아닌 원소를 조정하여 </a:t>
            </a:r>
            <a:r>
              <a:rPr lang="en-US" altLang="ko-KR" dirty="0" err="1"/>
              <a:t>heapify</a:t>
            </a:r>
            <a:r>
              <a:rPr lang="ko-KR" altLang="en-US" dirty="0"/>
              <a:t>를 진행하기 어렵다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43B3E-FA5B-ACA5-C535-8DB36F65BF07}"/>
              </a:ext>
            </a:extLst>
          </p:cNvPr>
          <p:cNvSpPr txBox="1"/>
          <p:nvPr/>
        </p:nvSpPr>
        <p:spPr>
          <a:xfrm>
            <a:off x="6219386" y="3556691"/>
            <a:ext cx="511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우선순위 큐를 채워 나가는 방식을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5C766-9B9A-FA91-8715-F3F565D3E340}"/>
              </a:ext>
            </a:extLst>
          </p:cNvPr>
          <p:cNvSpPr txBox="1"/>
          <p:nvPr/>
        </p:nvSpPr>
        <p:spPr>
          <a:xfrm>
            <a:off x="6219386" y="3970889"/>
            <a:ext cx="5116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std library</a:t>
            </a:r>
            <a:r>
              <a:rPr lang="ko-KR" altLang="en-US" dirty="0"/>
              <a:t>로도 간편하게 구현할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F64089A-AA02-9099-3723-CF5FF06E96CB}"/>
              </a:ext>
            </a:extLst>
          </p:cNvPr>
          <p:cNvGrpSpPr/>
          <p:nvPr/>
        </p:nvGrpSpPr>
        <p:grpSpPr>
          <a:xfrm>
            <a:off x="6096000" y="4673150"/>
            <a:ext cx="5874923" cy="369332"/>
            <a:chOff x="973827" y="3410336"/>
            <a:chExt cx="587492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23BD82-A837-FE17-0725-814416A6333B}"/>
                </a:ext>
              </a:extLst>
            </p:cNvPr>
            <p:cNvSpPr txBox="1"/>
            <p:nvPr/>
          </p:nvSpPr>
          <p:spPr>
            <a:xfrm>
              <a:off x="1097213" y="3410336"/>
              <a:ext cx="57515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큐를 채우면서 불필요한 정보가 남아 있을 수 있다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6F741B9-EFE4-574C-FBE5-5B207CA2DF1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A5CCE05-BFDB-D073-F666-20DF06052D8C}"/>
              </a:ext>
            </a:extLst>
          </p:cNvPr>
          <p:cNvSpPr txBox="1"/>
          <p:nvPr/>
        </p:nvSpPr>
        <p:spPr>
          <a:xfrm>
            <a:off x="6219386" y="5087348"/>
            <a:ext cx="575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(5, a)</a:t>
            </a:r>
            <a:r>
              <a:rPr lang="ko-KR" altLang="en-US" dirty="0"/>
              <a:t>와 </a:t>
            </a:r>
            <a:r>
              <a:rPr lang="en-US" altLang="ko-KR" dirty="0"/>
              <a:t>(11, a)</a:t>
            </a:r>
            <a:r>
              <a:rPr lang="ko-KR" altLang="en-US" dirty="0"/>
              <a:t>가 같이 큐에 들어 있을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9701AD-8395-DA03-6E0C-024EB57CC910}"/>
              </a:ext>
            </a:extLst>
          </p:cNvPr>
          <p:cNvSpPr txBox="1"/>
          <p:nvPr/>
        </p:nvSpPr>
        <p:spPr>
          <a:xfrm>
            <a:off x="6230176" y="5501546"/>
            <a:ext cx="5516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continue</a:t>
            </a:r>
            <a:r>
              <a:rPr lang="ko-KR" altLang="en-US" dirty="0"/>
              <a:t>로 해당 정보를 무시하는 코드가 필요하다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3E1DA9-C06A-6898-3892-4BB994B9B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907" y="2359991"/>
            <a:ext cx="4734129" cy="433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33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8E820-9692-FE85-9C6F-56F97B5AD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3E985-F427-C1D1-4076-E7333E9ECC6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6716395-E0F0-2E3F-90CF-C8A3F6F0BD5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173AE8B-8F07-F0AE-1D50-D90EC7CA06E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477FA2C-48BF-BDAD-9035-7DEE42841A0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97B92C8-40EF-97CD-A227-BE72D967A0E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0127468-D144-21DE-6E00-849F8233448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839284-349A-34E6-E275-C8F7473F0CB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469D59-06F4-10B5-1E08-524D4B14882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CB76E4-5336-65B7-B42D-4EB4401EC4D3}"/>
              </a:ext>
            </a:extLst>
          </p:cNvPr>
          <p:cNvSpPr txBox="1"/>
          <p:nvPr/>
        </p:nvSpPr>
        <p:spPr>
          <a:xfrm>
            <a:off x="676844" y="1850763"/>
            <a:ext cx="188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Correctness</a:t>
            </a:r>
            <a:endParaRPr lang="ko-KR" altLang="en-US" sz="2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5D6E6B9-5ECA-E754-C2D8-E5233EAE797C}"/>
              </a:ext>
            </a:extLst>
          </p:cNvPr>
          <p:cNvGrpSpPr/>
          <p:nvPr/>
        </p:nvGrpSpPr>
        <p:grpSpPr>
          <a:xfrm>
            <a:off x="957503" y="2429131"/>
            <a:ext cx="9643951" cy="400110"/>
            <a:chOff x="973827" y="3382393"/>
            <a:chExt cx="9643951" cy="4001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FC0738-7991-94D7-B803-AF6CA35B2911}"/>
                </a:ext>
              </a:extLst>
            </p:cNvPr>
            <p:cNvSpPr txBox="1"/>
            <p:nvPr/>
          </p:nvSpPr>
          <p:spPr>
            <a:xfrm>
              <a:off x="1097213" y="3382393"/>
              <a:ext cx="9520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Pseudocode</a:t>
              </a:r>
              <a:r>
                <a:rPr lang="ko-KR" altLang="en-US" sz="2000" dirty="0"/>
                <a:t>에 들어 있는 명시적 요소 </a:t>
              </a:r>
              <a:r>
                <a:rPr lang="en-US" altLang="ko-KR" sz="2000" dirty="0"/>
                <a:t>S</a:t>
              </a:r>
              <a:r>
                <a:rPr lang="ko-KR" altLang="en-US" sz="2000" dirty="0"/>
                <a:t>를 통해 정당성을 확인한다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E10B018-5465-BDE2-0346-C116E59DF70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7ABB4-EB59-23FB-69F4-1326A7C41BCC}"/>
                  </a:ext>
                </a:extLst>
              </p:cNvPr>
              <p:cNvSpPr txBox="1"/>
              <p:nvPr/>
            </p:nvSpPr>
            <p:spPr>
              <a:xfrm>
                <a:off x="1080889" y="2901549"/>
                <a:ext cx="95205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/>
                  <a:t>Claim</a:t>
                </a:r>
                <a:r>
                  <a:rPr lang="en-US" altLang="ko-KR" sz="2000" dirty="0"/>
                  <a:t>: line 4-8</a:t>
                </a:r>
                <a:r>
                  <a:rPr lang="ko-KR" altLang="en-US" sz="2000" dirty="0"/>
                  <a:t>에 있는 </a:t>
                </a:r>
                <a:r>
                  <a:rPr lang="en-US" altLang="ko-KR" sz="2000" dirty="0"/>
                  <a:t>loop</a:t>
                </a:r>
                <a:r>
                  <a:rPr lang="ko-KR" altLang="en-US" sz="2000" dirty="0"/>
                  <a:t>가 시작되는 매 순간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의 모든 </a:t>
                </a:r>
                <a:r>
                  <a:rPr lang="en-US" altLang="ko-KR" sz="2000" dirty="0"/>
                  <a:t>v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만족한다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D7ABB4-EB59-23FB-69F4-1326A7C41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89" y="2901549"/>
                <a:ext cx="9520565" cy="400110"/>
              </a:xfrm>
              <a:prstGeom prst="rect">
                <a:avLst/>
              </a:prstGeom>
              <a:blipFill>
                <a:blip r:embed="rId2"/>
                <a:stretch>
                  <a:fillRect l="-640" t="-12121" r="-1344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07B3AEF3-685B-E20B-173F-3FE5C0FF53AD}"/>
              </a:ext>
            </a:extLst>
          </p:cNvPr>
          <p:cNvGrpSpPr/>
          <p:nvPr/>
        </p:nvGrpSpPr>
        <p:grpSpPr>
          <a:xfrm>
            <a:off x="957503" y="3556342"/>
            <a:ext cx="9643951" cy="400110"/>
            <a:chOff x="973827" y="3382393"/>
            <a:chExt cx="9643951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DFB0C8-3898-5BAE-D988-76DF778E30C3}"/>
                </a:ext>
              </a:extLst>
            </p:cNvPr>
            <p:cNvSpPr txBox="1"/>
            <p:nvPr/>
          </p:nvSpPr>
          <p:spPr>
            <a:xfrm>
              <a:off x="1097213" y="3382393"/>
              <a:ext cx="9520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초기에는 </a:t>
              </a:r>
              <a:r>
                <a:rPr lang="en-US" altLang="ko-KR" sz="2000" dirty="0"/>
                <a:t>S = </a:t>
              </a:r>
              <a:r>
                <a:rPr lang="en-US" altLang="ko-KR" sz="2000" dirty="0">
                  <a:ea typeface="맑은 고딕" panose="020B0503020000020004" pitchFamily="50" charset="-127"/>
                </a:rPr>
                <a:t>Ø</a:t>
              </a:r>
              <a:r>
                <a:rPr lang="ko-KR" altLang="en-US" sz="2000" dirty="0">
                  <a:ea typeface="맑은 고딕" panose="020B0503020000020004" pitchFamily="50" charset="-127"/>
                </a:rPr>
                <a:t>이므로 참이다</a:t>
              </a:r>
              <a:r>
                <a:rPr lang="en-US" altLang="ko-KR" sz="2000" dirty="0">
                  <a:ea typeface="맑은 고딕" panose="020B0503020000020004" pitchFamily="50" charset="-127"/>
                </a:rPr>
                <a:t>.</a:t>
              </a:r>
              <a:endParaRPr lang="ko-KR" altLang="en-US" sz="2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55CCFF9-F7C6-CB03-0CA7-1868196944F7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88BF1A-9A26-F672-A5DE-3FBF4E911DF4}"/>
              </a:ext>
            </a:extLst>
          </p:cNvPr>
          <p:cNvGrpSpPr/>
          <p:nvPr/>
        </p:nvGrpSpPr>
        <p:grpSpPr>
          <a:xfrm>
            <a:off x="957503" y="4028760"/>
            <a:ext cx="9643951" cy="400110"/>
            <a:chOff x="973827" y="3382393"/>
            <a:chExt cx="9643951" cy="40011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3D6173-770D-9463-9F21-E899DAA1C02F}"/>
                </a:ext>
              </a:extLst>
            </p:cNvPr>
            <p:cNvSpPr txBox="1"/>
            <p:nvPr/>
          </p:nvSpPr>
          <p:spPr>
            <a:xfrm>
              <a:off x="1097213" y="3382393"/>
              <a:ext cx="9520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loop</a:t>
              </a:r>
              <a:r>
                <a:rPr lang="ko-KR" altLang="en-US" sz="2000" dirty="0"/>
                <a:t>가 작동하는 중간 과정을 살펴 보자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0C83564-A247-9CA7-59D9-54459B251B5C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C56E164-E48A-C9DF-C596-A5C882255975}"/>
              </a:ext>
            </a:extLst>
          </p:cNvPr>
          <p:cNvGrpSpPr/>
          <p:nvPr/>
        </p:nvGrpSpPr>
        <p:grpSpPr>
          <a:xfrm>
            <a:off x="1161729" y="4501178"/>
            <a:ext cx="9643951" cy="400110"/>
            <a:chOff x="973827" y="3382393"/>
            <a:chExt cx="964395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FD69161-3719-EDA1-E0B8-7939790E3557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5205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S</a:t>
                  </a:r>
                  <a:r>
                    <a:rPr lang="ko-KR" altLang="en-US" sz="2000" dirty="0"/>
                    <a:t>에 추가되었을 때 처음으로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2000" dirty="0"/>
                    <a:t>를 만족하는 정점을 </a:t>
                  </a:r>
                  <a:r>
                    <a:rPr lang="en-US" altLang="ko-KR" sz="2000" dirty="0"/>
                    <a:t>u</a:t>
                  </a:r>
                  <a:r>
                    <a:rPr lang="ko-KR" altLang="en-US" sz="2000" dirty="0"/>
                    <a:t>라 하자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FD69161-3719-EDA1-E0B8-7939790E3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520565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704" t="-1060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712FEF2-49C3-5591-1BBF-405B2298024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1BCF5D2-802D-C414-6E53-87036BD23B06}"/>
              </a:ext>
            </a:extLst>
          </p:cNvPr>
          <p:cNvGrpSpPr/>
          <p:nvPr/>
        </p:nvGrpSpPr>
        <p:grpSpPr>
          <a:xfrm>
            <a:off x="1161729" y="4973596"/>
            <a:ext cx="9643951" cy="400110"/>
            <a:chOff x="973827" y="3382393"/>
            <a:chExt cx="964395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29AEDB-0E4F-2F54-348D-52D967EF1F8B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5205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ko-KR" altLang="en-US" sz="2000" dirty="0"/>
                    <a:t>이므로 </a:t>
                  </a:r>
                  <a:r>
                    <a:rPr lang="en-US" altLang="ko-KR" sz="2000" dirty="0"/>
                    <a:t>s</a:t>
                  </a:r>
                  <a:r>
                    <a:rPr lang="ko-KR" altLang="en-US" sz="2000" dirty="0"/>
                    <a:t>는 </a:t>
                  </a:r>
                  <a:r>
                    <a:rPr lang="en-US" altLang="ko-KR" sz="2000" dirty="0"/>
                    <a:t>u</a:t>
                  </a:r>
                  <a:r>
                    <a:rPr lang="ko-KR" altLang="en-US" sz="2000" dirty="0"/>
                    <a:t>가 될 수 없다</a:t>
                  </a:r>
                  <a:r>
                    <a:rPr lang="en-US" altLang="ko-KR" sz="2000" dirty="0"/>
                    <a:t>. </a:t>
                  </a:r>
                  <a:r>
                    <a:rPr lang="ko-KR" altLang="en-US" sz="2000" dirty="0"/>
                    <a:t>따라서</a:t>
                  </a:r>
                  <a:r>
                    <a:rPr lang="en-US" altLang="ko-KR" sz="2000" dirty="0"/>
                    <a:t>, u</a:t>
                  </a:r>
                  <a:r>
                    <a:rPr lang="ko-KR" altLang="en-US" sz="2000" dirty="0"/>
                    <a:t>가 추가될 때 </a:t>
                  </a:r>
                  <a:r>
                    <a:rPr lang="en-US" altLang="ko-KR" sz="2000" dirty="0"/>
                    <a:t>S ≠ </a:t>
                  </a:r>
                  <a:r>
                    <a:rPr lang="en-US" altLang="ko-KR" sz="2000" dirty="0">
                      <a:ea typeface="맑은 고딕" panose="020B0503020000020004" pitchFamily="50" charset="-127"/>
                    </a:rPr>
                    <a:t>Ø</a:t>
                  </a:r>
                  <a:r>
                    <a:rPr lang="ko-KR" altLang="en-US" sz="2000" dirty="0">
                      <a:ea typeface="맑은 고딕" panose="020B0503020000020004" pitchFamily="50" charset="-127"/>
                    </a:rPr>
                    <a:t>이다</a:t>
                  </a:r>
                  <a:r>
                    <a:rPr lang="en-US" altLang="ko-KR" sz="2000" dirty="0">
                      <a:ea typeface="맑은 고딕" panose="020B0503020000020004" pitchFamily="50" charset="-127"/>
                    </a:rPr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29AEDB-0E4F-2F54-348D-52D967EF1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520565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1212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E4A09BD-6278-CAA7-D7EB-A3EC4530EED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A65896C-79BD-44AB-4105-59A1B645B5E4}"/>
              </a:ext>
            </a:extLst>
          </p:cNvPr>
          <p:cNvGrpSpPr/>
          <p:nvPr/>
        </p:nvGrpSpPr>
        <p:grpSpPr>
          <a:xfrm>
            <a:off x="1161729" y="5445149"/>
            <a:ext cx="10571408" cy="400110"/>
            <a:chOff x="973827" y="3382393"/>
            <a:chExt cx="10571408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588E015-D154-0C4B-962E-B83F0927A42E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44802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만약</a:t>
                  </a:r>
                  <a:r>
                    <a:rPr lang="en-US" altLang="ko-KR" sz="2000" dirty="0"/>
                    <a:t> s</a:t>
                  </a:r>
                  <a:r>
                    <a:rPr lang="ko-KR" altLang="en-US" sz="2000" dirty="0"/>
                    <a:t>에서 </a:t>
                  </a:r>
                  <a:r>
                    <a:rPr lang="en-US" altLang="ko-KR" sz="2000" dirty="0"/>
                    <a:t>u</a:t>
                  </a:r>
                  <a:r>
                    <a:rPr lang="ko-KR" altLang="en-US" sz="2000" dirty="0"/>
                    <a:t>로 가는 경로가 없었다면</a:t>
                  </a:r>
                  <a:r>
                    <a:rPr lang="en-US" altLang="ko-K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ko-KR" altLang="en-US" sz="2000" dirty="0"/>
                    <a:t>이므로 경로는 존재해야 한다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588E015-D154-0C4B-962E-B83F0927A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448022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642" t="-1060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A756C45-6782-E937-50DC-770FA3AFF6B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C7F64B0-89E5-BCE1-16C4-F214664D5FD2}"/>
              </a:ext>
            </a:extLst>
          </p:cNvPr>
          <p:cNvSpPr txBox="1"/>
          <p:nvPr/>
        </p:nvSpPr>
        <p:spPr>
          <a:xfrm>
            <a:off x="1285115" y="5845259"/>
            <a:ext cx="10448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그러므로 </a:t>
            </a:r>
            <a:r>
              <a:rPr lang="en-US" altLang="ko-KR" sz="2000" dirty="0"/>
              <a:t>s</a:t>
            </a:r>
            <a:r>
              <a:rPr lang="ko-KR" altLang="en-US" sz="2000" dirty="0"/>
              <a:t>에서 </a:t>
            </a:r>
            <a:r>
              <a:rPr lang="en-US" altLang="ko-KR" sz="2000" dirty="0"/>
              <a:t>u</a:t>
            </a:r>
            <a:r>
              <a:rPr lang="ko-KR" altLang="en-US" sz="2000" dirty="0"/>
              <a:t>로 가는 어떤 최단 경로 </a:t>
            </a:r>
            <a:r>
              <a:rPr lang="en-US" altLang="ko-KR" sz="2000" dirty="0"/>
              <a:t>p</a:t>
            </a:r>
            <a:r>
              <a:rPr lang="ko-KR" altLang="en-US" sz="2000" dirty="0"/>
              <a:t>가 존재한다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3827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CF1C-BF91-5D78-B518-C7E256C1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7B9D59-4DE6-E9CF-85FD-DBB39D95458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A0D1A4-DBE9-4F92-9EEC-1F08356C18BC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DABD2CB-5BD2-03BF-1C4F-F663D1E0E07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D9092D-C20B-8A40-6760-2240B71F5D4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B230D2D-7BF6-CDA0-3733-863D2599BD9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26583B2-DAE0-0DD5-7354-23E47652D27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233EC47-1DA1-14E4-0AD7-58BD0448130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7D4239-7F91-1A7D-4EEB-1D849BBBC8B2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E244ABC-06E7-47D2-A6F9-DC67A23CC249}"/>
              </a:ext>
            </a:extLst>
          </p:cNvPr>
          <p:cNvSpPr txBox="1"/>
          <p:nvPr/>
        </p:nvSpPr>
        <p:spPr>
          <a:xfrm>
            <a:off x="676844" y="1850763"/>
            <a:ext cx="188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Correctness</a:t>
            </a:r>
            <a:endParaRPr lang="ko-KR" altLang="en-US" sz="24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A7D0057-1522-283D-A139-EC4FB51C84DD}"/>
              </a:ext>
            </a:extLst>
          </p:cNvPr>
          <p:cNvGrpSpPr/>
          <p:nvPr/>
        </p:nvGrpSpPr>
        <p:grpSpPr>
          <a:xfrm>
            <a:off x="1161729" y="2488304"/>
            <a:ext cx="9643951" cy="405945"/>
            <a:chOff x="973827" y="3382393"/>
            <a:chExt cx="9643951" cy="4059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147754-0A75-453A-2FEB-8A3E961BB970}"/>
                </a:ext>
              </a:extLst>
            </p:cNvPr>
            <p:cNvSpPr txBox="1"/>
            <p:nvPr/>
          </p:nvSpPr>
          <p:spPr>
            <a:xfrm>
              <a:off x="1097213" y="3382393"/>
              <a:ext cx="9520565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u</a:t>
              </a:r>
              <a:r>
                <a:rPr lang="ko-KR" altLang="en-US" sz="2000" dirty="0"/>
                <a:t>가 </a:t>
              </a:r>
              <a:r>
                <a:rPr lang="en-US" altLang="ko-KR" sz="2000" dirty="0"/>
                <a:t>S</a:t>
              </a:r>
              <a:r>
                <a:rPr lang="ko-KR" altLang="en-US" sz="2000" dirty="0"/>
                <a:t>에 추가되기 직전에</a:t>
              </a:r>
              <a:r>
                <a:rPr lang="en-US" altLang="ko-KR" sz="2000" dirty="0"/>
                <a:t>, p</a:t>
              </a:r>
              <a:r>
                <a:rPr lang="ko-KR" altLang="en-US" sz="2000" dirty="0"/>
                <a:t>는 </a:t>
              </a:r>
              <a:r>
                <a:rPr lang="en-US" altLang="ko-KR" sz="2000" dirty="0"/>
                <a:t>S </a:t>
              </a:r>
              <a:r>
                <a:rPr lang="ko-KR" altLang="en-US" sz="2000" dirty="0"/>
                <a:t>안의 정점과 </a:t>
              </a:r>
              <a:r>
                <a:rPr lang="en-US" altLang="ko-KR" sz="2000" dirty="0"/>
                <a:t>S </a:t>
              </a:r>
              <a:r>
                <a:rPr lang="ko-KR" altLang="en-US" sz="2000" dirty="0"/>
                <a:t>밖의 정점을 연결하고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B060961-7646-2A73-4636-6B3E95301F7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38493D0-0399-65A4-6643-AB8014809946}"/>
              </a:ext>
            </a:extLst>
          </p:cNvPr>
          <p:cNvGrpSpPr/>
          <p:nvPr/>
        </p:nvGrpSpPr>
        <p:grpSpPr>
          <a:xfrm>
            <a:off x="1161729" y="3019688"/>
            <a:ext cx="9643951" cy="405945"/>
            <a:chOff x="973827" y="3382393"/>
            <a:chExt cx="9643951" cy="40594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CF7341-C552-1C54-2B3D-6BC484101C74}"/>
                </a:ext>
              </a:extLst>
            </p:cNvPr>
            <p:cNvSpPr txBox="1"/>
            <p:nvPr/>
          </p:nvSpPr>
          <p:spPr>
            <a:xfrm>
              <a:off x="1097213" y="3382393"/>
              <a:ext cx="9520565" cy="405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p</a:t>
              </a:r>
              <a:r>
                <a:rPr lang="ko-KR" altLang="en-US" sz="2000" dirty="0"/>
                <a:t>의 정점 중 처음으로 </a:t>
              </a:r>
              <a:r>
                <a:rPr lang="en-US" altLang="ko-KR" sz="2000" dirty="0"/>
                <a:t>V - S</a:t>
              </a:r>
              <a:r>
                <a:rPr lang="ko-KR" altLang="en-US" sz="2000" dirty="0"/>
                <a:t>에 존재하는 정점을 </a:t>
              </a:r>
              <a:r>
                <a:rPr lang="en-US" altLang="ko-KR" sz="2000" dirty="0"/>
                <a:t>y, </a:t>
              </a:r>
              <a:r>
                <a:rPr lang="ko-KR" altLang="en-US" sz="2000" dirty="0"/>
                <a:t>그리고 </a:t>
              </a:r>
              <a:r>
                <a:rPr lang="en-US" altLang="ko-KR" sz="2000" dirty="0"/>
                <a:t>S</a:t>
              </a:r>
              <a:r>
                <a:rPr lang="ko-KR" altLang="en-US" sz="2000" dirty="0"/>
                <a:t>에 있는 </a:t>
              </a:r>
              <a:r>
                <a:rPr lang="en-US" altLang="ko-KR" sz="2000" dirty="0"/>
                <a:t>y</a:t>
              </a:r>
              <a:r>
                <a:rPr lang="ko-KR" altLang="en-US" sz="2000" dirty="0"/>
                <a:t>의 </a:t>
              </a:r>
              <a:r>
                <a:rPr lang="en-US" altLang="ko-KR" sz="2000" dirty="0" err="1"/>
                <a:t>prev</a:t>
              </a:r>
              <a:r>
                <a:rPr lang="ko-KR" altLang="en-US" sz="2000" dirty="0"/>
                <a:t>를 </a:t>
              </a:r>
              <a:r>
                <a:rPr lang="en-US" altLang="ko-KR" sz="2000" dirty="0"/>
                <a:t>x</a:t>
              </a:r>
              <a:r>
                <a:rPr lang="ko-KR" altLang="en-US" sz="2000" dirty="0"/>
                <a:t>라 하자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79DA510-29CB-D3BD-EC0A-41B03385D3C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구름 28">
            <a:extLst>
              <a:ext uri="{FF2B5EF4-FFF2-40B4-BE49-F238E27FC236}">
                <a16:creationId xmlns:a16="http://schemas.microsoft.com/office/drawing/2014/main" id="{C6964727-BD07-87EA-32FE-FA1D48DC09E4}"/>
              </a:ext>
            </a:extLst>
          </p:cNvPr>
          <p:cNvSpPr/>
          <p:nvPr/>
        </p:nvSpPr>
        <p:spPr>
          <a:xfrm>
            <a:off x="1648217" y="3710893"/>
            <a:ext cx="2322718" cy="1325728"/>
          </a:xfrm>
          <a:prstGeom prst="cloud">
            <a:avLst/>
          </a:prstGeom>
          <a:solidFill>
            <a:schemeClr val="bg1"/>
          </a:solidFill>
          <a:ln w="19050">
            <a:solidFill>
              <a:srgbClr val="0202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35970FC-3E7D-50D0-D051-A46932FFFE1F}"/>
              </a:ext>
            </a:extLst>
          </p:cNvPr>
          <p:cNvSpPr>
            <a:spLocks noChangeAspect="1"/>
          </p:cNvSpPr>
          <p:nvPr/>
        </p:nvSpPr>
        <p:spPr>
          <a:xfrm>
            <a:off x="1999730" y="4013757"/>
            <a:ext cx="360000" cy="36000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</a:t>
            </a:r>
            <a:endParaRPr lang="ko-KR" altLang="en-US" sz="20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0BA2F14-2AB6-B71E-ACE0-17654922C828}"/>
              </a:ext>
            </a:extLst>
          </p:cNvPr>
          <p:cNvSpPr>
            <a:spLocks noChangeAspect="1"/>
          </p:cNvSpPr>
          <p:nvPr/>
        </p:nvSpPr>
        <p:spPr>
          <a:xfrm>
            <a:off x="2985332" y="4373757"/>
            <a:ext cx="360000" cy="36000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x</a:t>
            </a:r>
            <a:endParaRPr lang="ko-KR" altLang="en-US" sz="2000" dirty="0"/>
          </a:p>
        </p:txBody>
      </p:sp>
      <p:cxnSp>
        <p:nvCxnSpPr>
          <p:cNvPr id="45" name="연결선: 구부러짐 44">
            <a:extLst>
              <a:ext uri="{FF2B5EF4-FFF2-40B4-BE49-F238E27FC236}">
                <a16:creationId xmlns:a16="http://schemas.microsoft.com/office/drawing/2014/main" id="{75930F13-DFCE-9DC5-BDE7-129498B01A1B}"/>
              </a:ext>
            </a:extLst>
          </p:cNvPr>
          <p:cNvCxnSpPr>
            <a:stCxn id="33" idx="4"/>
            <a:endCxn id="34" idx="2"/>
          </p:cNvCxnSpPr>
          <p:nvPr/>
        </p:nvCxnSpPr>
        <p:spPr>
          <a:xfrm rot="16200000" flipH="1">
            <a:off x="2492531" y="4060956"/>
            <a:ext cx="180000" cy="8056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2D793931-0078-E342-1B7B-CDD459F2CFFC}"/>
              </a:ext>
            </a:extLst>
          </p:cNvPr>
          <p:cNvSpPr>
            <a:spLocks noChangeAspect="1"/>
          </p:cNvSpPr>
          <p:nvPr/>
        </p:nvSpPr>
        <p:spPr>
          <a:xfrm>
            <a:off x="4173643" y="4293632"/>
            <a:ext cx="360000" cy="36000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y</a:t>
            </a:r>
            <a:endParaRPr lang="ko-KR" altLang="en-US" sz="20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9F9371F-8797-BD38-784E-022D70F151B7}"/>
              </a:ext>
            </a:extLst>
          </p:cNvPr>
          <p:cNvSpPr>
            <a:spLocks noChangeAspect="1"/>
          </p:cNvSpPr>
          <p:nvPr/>
        </p:nvSpPr>
        <p:spPr>
          <a:xfrm>
            <a:off x="5082329" y="3759542"/>
            <a:ext cx="360000" cy="36000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u</a:t>
            </a:r>
            <a:endParaRPr lang="ko-KR" altLang="en-US" sz="2000" dirty="0"/>
          </a:p>
        </p:txBody>
      </p:sp>
      <p:cxnSp>
        <p:nvCxnSpPr>
          <p:cNvPr id="48" name="연결선: 구부러짐 47">
            <a:extLst>
              <a:ext uri="{FF2B5EF4-FFF2-40B4-BE49-F238E27FC236}">
                <a16:creationId xmlns:a16="http://schemas.microsoft.com/office/drawing/2014/main" id="{5E5CC426-273B-26C1-B102-67689AE5905D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 flipV="1">
            <a:off x="3345332" y="4473632"/>
            <a:ext cx="828311" cy="8012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80196D95-5081-5F37-6F8D-800B6F103E0E}"/>
              </a:ext>
            </a:extLst>
          </p:cNvPr>
          <p:cNvSpPr/>
          <p:nvPr/>
        </p:nvSpPr>
        <p:spPr>
          <a:xfrm>
            <a:off x="3265936" y="3700189"/>
            <a:ext cx="1816393" cy="673568"/>
          </a:xfrm>
          <a:custGeom>
            <a:avLst/>
            <a:gdLst>
              <a:gd name="connsiteX0" fmla="*/ 962905 w 1877305"/>
              <a:gd name="connsiteY0" fmla="*/ 644769 h 644769"/>
              <a:gd name="connsiteX1" fmla="*/ 704998 w 1877305"/>
              <a:gd name="connsiteY1" fmla="*/ 609600 h 644769"/>
              <a:gd name="connsiteX2" fmla="*/ 599490 w 1877305"/>
              <a:gd name="connsiteY2" fmla="*/ 597877 h 644769"/>
              <a:gd name="connsiteX3" fmla="*/ 529152 w 1877305"/>
              <a:gd name="connsiteY3" fmla="*/ 586154 h 644769"/>
              <a:gd name="connsiteX4" fmla="*/ 435367 w 1877305"/>
              <a:gd name="connsiteY4" fmla="*/ 550985 h 644769"/>
              <a:gd name="connsiteX5" fmla="*/ 247798 w 1877305"/>
              <a:gd name="connsiteY5" fmla="*/ 504093 h 644769"/>
              <a:gd name="connsiteX6" fmla="*/ 107121 w 1877305"/>
              <a:gd name="connsiteY6" fmla="*/ 457200 h 644769"/>
              <a:gd name="connsiteX7" fmla="*/ 71952 w 1877305"/>
              <a:gd name="connsiteY7" fmla="*/ 445477 h 644769"/>
              <a:gd name="connsiteX8" fmla="*/ 1613 w 1877305"/>
              <a:gd name="connsiteY8" fmla="*/ 351693 h 644769"/>
              <a:gd name="connsiteX9" fmla="*/ 71952 w 1877305"/>
              <a:gd name="connsiteY9" fmla="*/ 164123 h 644769"/>
              <a:gd name="connsiteX10" fmla="*/ 130567 w 1877305"/>
              <a:gd name="connsiteY10" fmla="*/ 117231 h 644769"/>
              <a:gd name="connsiteX11" fmla="*/ 224352 w 1877305"/>
              <a:gd name="connsiteY11" fmla="*/ 82062 h 644769"/>
              <a:gd name="connsiteX12" fmla="*/ 423644 w 1877305"/>
              <a:gd name="connsiteY12" fmla="*/ 23446 h 644769"/>
              <a:gd name="connsiteX13" fmla="*/ 611213 w 1877305"/>
              <a:gd name="connsiteY13" fmla="*/ 0 h 644769"/>
              <a:gd name="connsiteX14" fmla="*/ 1115305 w 1877305"/>
              <a:gd name="connsiteY14" fmla="*/ 11723 h 644769"/>
              <a:gd name="connsiteX15" fmla="*/ 1209090 w 1877305"/>
              <a:gd name="connsiteY15" fmla="*/ 23446 h 644769"/>
              <a:gd name="connsiteX16" fmla="*/ 1314598 w 1877305"/>
              <a:gd name="connsiteY16" fmla="*/ 58616 h 644769"/>
              <a:gd name="connsiteX17" fmla="*/ 1572505 w 1877305"/>
              <a:gd name="connsiteY17" fmla="*/ 105508 h 644769"/>
              <a:gd name="connsiteX18" fmla="*/ 1666290 w 1877305"/>
              <a:gd name="connsiteY18" fmla="*/ 140677 h 644769"/>
              <a:gd name="connsiteX19" fmla="*/ 1736629 w 1877305"/>
              <a:gd name="connsiteY19" fmla="*/ 152400 h 644769"/>
              <a:gd name="connsiteX20" fmla="*/ 1877305 w 1877305"/>
              <a:gd name="connsiteY20" fmla="*/ 164123 h 64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877305" h="644769">
                <a:moveTo>
                  <a:pt x="962905" y="644769"/>
                </a:moveTo>
                <a:cubicBezTo>
                  <a:pt x="638670" y="619828"/>
                  <a:pt x="956347" y="651491"/>
                  <a:pt x="704998" y="609600"/>
                </a:cubicBezTo>
                <a:cubicBezTo>
                  <a:pt x="670094" y="603783"/>
                  <a:pt x="634565" y="602554"/>
                  <a:pt x="599490" y="597877"/>
                </a:cubicBezTo>
                <a:cubicBezTo>
                  <a:pt x="575929" y="594736"/>
                  <a:pt x="552598" y="590062"/>
                  <a:pt x="529152" y="586154"/>
                </a:cubicBezTo>
                <a:cubicBezTo>
                  <a:pt x="497890" y="574431"/>
                  <a:pt x="467419" y="560333"/>
                  <a:pt x="435367" y="550985"/>
                </a:cubicBezTo>
                <a:cubicBezTo>
                  <a:pt x="373498" y="532940"/>
                  <a:pt x="308938" y="524473"/>
                  <a:pt x="247798" y="504093"/>
                </a:cubicBezTo>
                <a:lnTo>
                  <a:pt x="107121" y="457200"/>
                </a:lnTo>
                <a:lnTo>
                  <a:pt x="71952" y="445477"/>
                </a:lnTo>
                <a:cubicBezTo>
                  <a:pt x="51141" y="424667"/>
                  <a:pt x="3434" y="382648"/>
                  <a:pt x="1613" y="351693"/>
                </a:cubicBezTo>
                <a:cubicBezTo>
                  <a:pt x="-5049" y="238441"/>
                  <a:pt x="7134" y="221739"/>
                  <a:pt x="71952" y="164123"/>
                </a:cubicBezTo>
                <a:cubicBezTo>
                  <a:pt x="90653" y="147500"/>
                  <a:pt x="108536" y="129094"/>
                  <a:pt x="130567" y="117231"/>
                </a:cubicBezTo>
                <a:cubicBezTo>
                  <a:pt x="159964" y="101402"/>
                  <a:pt x="192868" y="93174"/>
                  <a:pt x="224352" y="82062"/>
                </a:cubicBezTo>
                <a:cubicBezTo>
                  <a:pt x="294180" y="57417"/>
                  <a:pt x="351481" y="37879"/>
                  <a:pt x="423644" y="23446"/>
                </a:cubicBezTo>
                <a:cubicBezTo>
                  <a:pt x="465461" y="15082"/>
                  <a:pt x="574641" y="4063"/>
                  <a:pt x="611213" y="0"/>
                </a:cubicBezTo>
                <a:lnTo>
                  <a:pt x="1115305" y="11723"/>
                </a:lnTo>
                <a:cubicBezTo>
                  <a:pt x="1146786" y="12958"/>
                  <a:pt x="1178423" y="16230"/>
                  <a:pt x="1209090" y="23446"/>
                </a:cubicBezTo>
                <a:cubicBezTo>
                  <a:pt x="1245176" y="31937"/>
                  <a:pt x="1278534" y="50029"/>
                  <a:pt x="1314598" y="58616"/>
                </a:cubicBezTo>
                <a:cubicBezTo>
                  <a:pt x="1435476" y="87397"/>
                  <a:pt x="1458207" y="73759"/>
                  <a:pt x="1572505" y="105508"/>
                </a:cubicBezTo>
                <a:cubicBezTo>
                  <a:pt x="1604674" y="114444"/>
                  <a:pt x="1634187" y="131505"/>
                  <a:pt x="1666290" y="140677"/>
                </a:cubicBezTo>
                <a:cubicBezTo>
                  <a:pt x="1689145" y="147207"/>
                  <a:pt x="1713022" y="149623"/>
                  <a:pt x="1736629" y="152400"/>
                </a:cubicBezTo>
                <a:cubicBezTo>
                  <a:pt x="1839282" y="164477"/>
                  <a:pt x="1825154" y="164123"/>
                  <a:pt x="1877305" y="164123"/>
                </a:cubicBezTo>
              </a:path>
            </a:pathLst>
          </a:custGeom>
          <a:noFill/>
          <a:ln w="12700">
            <a:solidFill>
              <a:schemeClr val="tx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1B217A-F6FF-D9B1-780C-C610BDD8745D}"/>
              </a:ext>
            </a:extLst>
          </p:cNvPr>
          <p:cNvSpPr txBox="1"/>
          <p:nvPr/>
        </p:nvSpPr>
        <p:spPr>
          <a:xfrm>
            <a:off x="6096000" y="3820989"/>
            <a:ext cx="357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en-US" altLang="ko-KR" dirty="0"/>
              <a:t>s</a:t>
            </a:r>
            <a:r>
              <a:rPr lang="ko-KR" altLang="en-US" dirty="0"/>
              <a:t>일 수 있고</a:t>
            </a:r>
            <a:r>
              <a:rPr lang="en-US" altLang="ko-KR" dirty="0"/>
              <a:t>, y</a:t>
            </a:r>
            <a:r>
              <a:rPr lang="ko-KR" altLang="en-US" dirty="0"/>
              <a:t>는 </a:t>
            </a:r>
            <a:r>
              <a:rPr lang="en-US" altLang="ko-KR" dirty="0"/>
              <a:t>u</a:t>
            </a:r>
            <a:r>
              <a:rPr lang="ko-KR" altLang="en-US" dirty="0"/>
              <a:t>일 수도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5A4AB96-FD86-C350-D549-FBA485AF13D6}"/>
              </a:ext>
            </a:extLst>
          </p:cNvPr>
          <p:cNvSpPr/>
          <p:nvPr/>
        </p:nvSpPr>
        <p:spPr>
          <a:xfrm>
            <a:off x="5973397" y="3980910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01FA43-79F2-A9B6-EAA2-553E9D0BAF24}"/>
              </a:ext>
            </a:extLst>
          </p:cNvPr>
          <p:cNvSpPr txBox="1"/>
          <p:nvPr/>
        </p:nvSpPr>
        <p:spPr>
          <a:xfrm>
            <a:off x="6096000" y="4321836"/>
            <a:ext cx="47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r>
              <a:rPr lang="ko-KR" altLang="en-US" dirty="0"/>
              <a:t>에서 </a:t>
            </a:r>
            <a:r>
              <a:rPr lang="en-US" altLang="ko-KR" dirty="0"/>
              <a:t>S </a:t>
            </a:r>
            <a:r>
              <a:rPr lang="ko-KR" altLang="en-US" dirty="0"/>
              <a:t>내의 정점을 거쳐 </a:t>
            </a:r>
            <a:r>
              <a:rPr lang="en-US" altLang="ko-KR" dirty="0"/>
              <a:t>u</a:t>
            </a:r>
            <a:r>
              <a:rPr lang="ko-KR" altLang="en-US" dirty="0"/>
              <a:t>로 갈 수도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C9A109-FCE9-46BE-9434-ED559FD50541}"/>
              </a:ext>
            </a:extLst>
          </p:cNvPr>
          <p:cNvSpPr/>
          <p:nvPr/>
        </p:nvSpPr>
        <p:spPr>
          <a:xfrm>
            <a:off x="5973397" y="4481757"/>
            <a:ext cx="72000" cy="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C1066AE-FD05-7A8C-ADFF-59997C41C01D}"/>
              </a:ext>
            </a:extLst>
          </p:cNvPr>
          <p:cNvGrpSpPr/>
          <p:nvPr/>
        </p:nvGrpSpPr>
        <p:grpSpPr>
          <a:xfrm>
            <a:off x="1161729" y="5344156"/>
            <a:ext cx="9643951" cy="405945"/>
            <a:chOff x="973827" y="3382393"/>
            <a:chExt cx="9643951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72713C6-7632-E524-B5D3-80A03171A295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x</a:t>
                  </a:r>
                  <a:r>
                    <a:rPr lang="ko-KR" altLang="en-US" sz="2000" dirty="0"/>
                    <a:t>는 이미 </a:t>
                  </a:r>
                  <a:r>
                    <a:rPr lang="en-US" altLang="ko-KR" sz="2000" dirty="0"/>
                    <a:t>S</a:t>
                  </a:r>
                  <a:r>
                    <a:rPr lang="ko-KR" altLang="en-US" sz="2000" dirty="0"/>
                    <a:t>의 원소이고 우리의 가정에 의해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이</m:t>
                      </m:r>
                    </m:oMath>
                  </a14:m>
                  <a:r>
                    <a:rPr lang="ko-KR" altLang="en-US" sz="2000" dirty="0"/>
                    <a:t>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272713C6-7632-E524-B5D3-80A03171A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blipFill>
                  <a:blip r:embed="rId2"/>
                  <a:stretch>
                    <a:fillRect l="-704" t="-10606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1F8A212E-B946-6215-5701-49433735AF6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0A86D5B-E3E6-EA7C-F2EF-BEFDC19A29C8}"/>
              </a:ext>
            </a:extLst>
          </p:cNvPr>
          <p:cNvGrpSpPr/>
          <p:nvPr/>
        </p:nvGrpSpPr>
        <p:grpSpPr>
          <a:xfrm>
            <a:off x="1161729" y="5878246"/>
            <a:ext cx="10141271" cy="400110"/>
            <a:chOff x="973827" y="3382393"/>
            <a:chExt cx="1014127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F105035-4593-7ABF-50BC-7B7711B855B4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01788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x</a:t>
                  </a:r>
                  <a:r>
                    <a:rPr lang="ko-KR" altLang="en-US" sz="2000" dirty="0"/>
                    <a:t>가 추가될 때 </a:t>
                  </a:r>
                  <a:r>
                    <a:rPr lang="en-US" altLang="ko-KR" sz="2000" dirty="0"/>
                    <a:t>(x, y)</a:t>
                  </a:r>
                  <a:r>
                    <a:rPr lang="ko-KR" altLang="en-US" sz="2000" dirty="0"/>
                    <a:t>를 </a:t>
                  </a:r>
                  <a:r>
                    <a:rPr lang="en-US" altLang="ko-KR" sz="2000" dirty="0"/>
                    <a:t>relax </a:t>
                  </a:r>
                  <a:r>
                    <a:rPr lang="ko-KR" altLang="en-US" sz="2000" dirty="0"/>
                    <a:t>했을 것이므로 </a:t>
                  </a:r>
                  <a:r>
                    <a:rPr lang="en-US" altLang="ko-KR" sz="2000" dirty="0"/>
                    <a:t>convergence property</a:t>
                  </a:r>
                  <a:r>
                    <a:rPr lang="ko-KR" altLang="en-US" sz="2000" dirty="0"/>
                    <a:t>에 의해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2000" dirty="0"/>
                    <a:t>이다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F105035-4593-7ABF-50BC-7B7711B85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017885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670" t="-10606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2AE01BA-2FC0-CF36-B83D-AB7280D73BE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B7AB80A-6B71-9AEE-C8AE-493899982C5C}"/>
              </a:ext>
            </a:extLst>
          </p:cNvPr>
          <p:cNvSpPr txBox="1"/>
          <p:nvPr/>
        </p:nvSpPr>
        <p:spPr>
          <a:xfrm>
            <a:off x="2676981" y="3878566"/>
            <a:ext cx="271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202FC"/>
                </a:solidFill>
              </a:rPr>
              <a:t>S</a:t>
            </a:r>
            <a:endParaRPr lang="ko-KR" altLang="en-US" sz="2000" b="1" dirty="0">
              <a:solidFill>
                <a:srgbClr val="0202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874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DCA5E-2908-61AF-AEFB-4BF36C2CE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C67856-0BAD-B5C9-9811-3B65D5BC73A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BFFEDE-6F64-3C12-85A6-7F00799F5CA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294EEEE-1F64-DE67-F215-E9181FBF876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0E4448D-99DC-948E-366F-1031AE12BC6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1279164-F8F5-DBBE-81B2-883FB41E15A5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CB4A567-FBA7-3496-652B-B72ACA95893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3FA1718-C081-F4D1-AB3E-6F4385A6496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E1941D-18C5-452E-1E64-379B83C50C7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D817C29-C458-4C5F-70FB-264F463A9439}"/>
              </a:ext>
            </a:extLst>
          </p:cNvPr>
          <p:cNvSpPr txBox="1"/>
          <p:nvPr/>
        </p:nvSpPr>
        <p:spPr>
          <a:xfrm>
            <a:off x="676844" y="1850763"/>
            <a:ext cx="188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Correctness</a:t>
            </a:r>
            <a:endParaRPr lang="ko-KR" altLang="en-US" sz="2400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3BE7C06-5843-C9A6-DBBA-E3E6BDE6DFF7}"/>
              </a:ext>
            </a:extLst>
          </p:cNvPr>
          <p:cNvGrpSpPr/>
          <p:nvPr/>
        </p:nvGrpSpPr>
        <p:grpSpPr>
          <a:xfrm>
            <a:off x="1161729" y="2488304"/>
            <a:ext cx="9643951" cy="405945"/>
            <a:chOff x="973827" y="3382393"/>
            <a:chExt cx="9643951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EEFE1FF-E4E9-7626-282E-CBACE5966E6C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최</a:t>
                  </a:r>
                  <a14:m>
                    <m:oMath xmlns:m="http://schemas.openxmlformats.org/officeDocument/2006/math"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단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경로의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정점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순서에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의해</m:t>
                      </m:r>
                    </m:oMath>
                  </a14:m>
                  <a:r>
                    <a:rPr lang="ko-KR" alt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ko-KR" altLang="en-US" sz="2000" dirty="0"/>
                    <a:t>를 만족한다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EEFE1FF-E4E9-7626-282E-CBACE5966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blipFill>
                  <a:blip r:embed="rId2"/>
                  <a:stretch>
                    <a:fillRect l="-704" t="-8955" b="-253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4295FAA-9E88-CE1D-9803-899957B7CE5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02E933-E38B-3FD1-FE47-098502283E15}"/>
              </a:ext>
            </a:extLst>
          </p:cNvPr>
          <p:cNvGrpSpPr/>
          <p:nvPr/>
        </p:nvGrpSpPr>
        <p:grpSpPr>
          <a:xfrm>
            <a:off x="1161729" y="3023055"/>
            <a:ext cx="9643951" cy="405945"/>
            <a:chOff x="973827" y="3382393"/>
            <a:chExt cx="9643951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33781-9892-6374-1886-954B4781B5B6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이에 따라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ko-KR" altLang="en-US" sz="2000" dirty="0"/>
                    <a:t>가 성립한다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33781-9892-6374-1886-954B4781B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blipFill>
                  <a:blip r:embed="rId3"/>
                  <a:stretch>
                    <a:fillRect l="-704" t="-11940" b="-238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A203468-E002-6FCB-B853-E0E19957EBF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9C9E2C9-3129-7BC8-BCBC-8D06D417FDF8}"/>
              </a:ext>
            </a:extLst>
          </p:cNvPr>
          <p:cNvGrpSpPr/>
          <p:nvPr/>
        </p:nvGrpSpPr>
        <p:grpSpPr>
          <a:xfrm>
            <a:off x="1161729" y="3598891"/>
            <a:ext cx="9643951" cy="405945"/>
            <a:chOff x="973827" y="3382393"/>
            <a:chExt cx="9643951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2CF7EA-F549-56D3-BC0B-190C60895424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line 5</a:t>
                  </a:r>
                  <a:r>
                    <a:rPr lang="ko-KR" altLang="en-US" sz="2000" dirty="0"/>
                    <a:t>에 따라 우선순위 큐에 의해 </a:t>
                  </a:r>
                  <a:r>
                    <a:rPr lang="en-US" altLang="ko-KR" sz="2000" dirty="0"/>
                    <a:t>u</a:t>
                  </a:r>
                  <a:r>
                    <a:rPr lang="ko-KR" altLang="en-US" sz="2000" dirty="0"/>
                    <a:t>가 선택된 순간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를</m:t>
                      </m:r>
                    </m:oMath>
                  </a14:m>
                  <a:r>
                    <a:rPr lang="ko-KR" altLang="en-US" sz="2000" dirty="0"/>
                    <a:t> 만족해야 한다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2CF7EA-F549-56D3-BC0B-190C608954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blipFill>
                  <a:blip r:embed="rId4"/>
                  <a:stretch>
                    <a:fillRect l="-704" t="-8955" b="-253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1C57655-D1F7-9850-20E1-AB132ACF376A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0FBBF28-7B2E-5FD1-7B79-4461A32C0356}"/>
              </a:ext>
            </a:extLst>
          </p:cNvPr>
          <p:cNvGrpSpPr/>
          <p:nvPr/>
        </p:nvGrpSpPr>
        <p:grpSpPr>
          <a:xfrm>
            <a:off x="1161729" y="4174727"/>
            <a:ext cx="9643951" cy="405945"/>
            <a:chOff x="973827" y="3382393"/>
            <a:chExt cx="9643951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71ECB8-70FA-A9C1-1525-DEFDC9F34857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2000" dirty="0"/>
                    <a:t>이</a:t>
                  </a:r>
                  <a14:m>
                    <m:oMath xmlns:m="http://schemas.openxmlformats.org/officeDocument/2006/math">
                      <m:r>
                        <a:rPr lang="ko-KR" altLang="en-US" sz="2000" b="0" i="1" dirty="0">
                          <a:latin typeface="Cambria Math" panose="02040503050406030204" pitchFamily="18" charset="0"/>
                        </a:rPr>
                        <m:t>는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r>
                    <a:rPr lang="ko-KR" altLang="en-US" sz="2000" dirty="0"/>
                    <a:t>를 의미하며 우리의 가정과 모순된다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771ECB8-70FA-A9C1-1525-DEFDC9F348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520565" cy="405945"/>
                </a:xfrm>
                <a:prstGeom prst="rect">
                  <a:avLst/>
                </a:prstGeom>
                <a:blipFill>
                  <a:blip r:embed="rId5"/>
                  <a:stretch>
                    <a:fillRect l="-704" t="-1212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495FEA1-922F-ECBE-1992-747105A569D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B53339-617B-B1F5-5ACE-59915C16F6D2}"/>
                  </a:ext>
                </a:extLst>
              </p:cNvPr>
              <p:cNvSpPr txBox="1"/>
              <p:nvPr/>
            </p:nvSpPr>
            <p:spPr>
              <a:xfrm>
                <a:off x="1285115" y="4580672"/>
                <a:ext cx="9520565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/>
                  <a:t>→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에 추가되었을 때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만족하는</a:t>
                </a:r>
                <a:r>
                  <a:rPr lang="en-US" altLang="ko-KR" sz="2000" dirty="0"/>
                  <a:t> v</a:t>
                </a:r>
                <a:r>
                  <a:rPr lang="ko-KR" altLang="en-US" sz="2000" dirty="0"/>
                  <a:t>는 존재하지 않는다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4B53339-617B-B1F5-5ACE-59915C16F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115" y="4580672"/>
                <a:ext cx="9520565" cy="405945"/>
              </a:xfrm>
              <a:prstGeom prst="rect">
                <a:avLst/>
              </a:prstGeom>
              <a:blipFill>
                <a:blip r:embed="rId6"/>
                <a:stretch>
                  <a:fillRect l="-704" t="-10448" b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6FB7F50B-BA09-12FC-D5CB-B624D6375D83}"/>
              </a:ext>
            </a:extLst>
          </p:cNvPr>
          <p:cNvGrpSpPr/>
          <p:nvPr/>
        </p:nvGrpSpPr>
        <p:grpSpPr>
          <a:xfrm>
            <a:off x="957503" y="5095562"/>
            <a:ext cx="10612197" cy="405945"/>
            <a:chOff x="973827" y="3382393"/>
            <a:chExt cx="10612197" cy="4059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0D2A824-04E0-5494-C37F-0EE78AF21C63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10488811" cy="4059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000" dirty="0"/>
                    <a:t>loop</a:t>
                  </a:r>
                  <a:r>
                    <a:rPr lang="ko-KR" altLang="en-US" sz="2000" dirty="0"/>
                    <a:t>가 끝났을 때는 </a:t>
                  </a:r>
                  <a:r>
                    <a:rPr lang="en-US" altLang="ko-KR" sz="2000" dirty="0"/>
                    <a:t>Q = V – S</a:t>
                  </a:r>
                  <a:r>
                    <a:rPr lang="ko-KR" altLang="en-US" sz="2000" dirty="0"/>
                    <a:t>이고 </a:t>
                  </a:r>
                  <a:r>
                    <a:rPr lang="en-US" altLang="ko-KR" sz="2000" dirty="0"/>
                    <a:t>S = V</a:t>
                  </a:r>
                  <a:r>
                    <a:rPr lang="ko-KR" altLang="en-US" sz="2000" dirty="0"/>
                    <a:t>이므로 모든 정점에 대해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가</m:t>
                      </m:r>
                    </m:oMath>
                  </a14:m>
                  <a:r>
                    <a:rPr lang="ko-KR" altLang="en-US" sz="2000" dirty="0"/>
                    <a:t> 성립한다</a:t>
                  </a:r>
                  <a:r>
                    <a:rPr lang="en-US" altLang="ko-KR" sz="2000" dirty="0"/>
                    <a:t>.</a:t>
                  </a:r>
                  <a:r>
                    <a:rPr lang="ko-KR" alt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0D2A824-04E0-5494-C37F-0EE78AF21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10488811" cy="405945"/>
                </a:xfrm>
                <a:prstGeom prst="rect">
                  <a:avLst/>
                </a:prstGeom>
                <a:blipFill>
                  <a:blip r:embed="rId7"/>
                  <a:stretch>
                    <a:fillRect l="-581" t="-10606"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14E0DF-8ED7-8786-DA22-4E5F968A186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rgbClr val="0202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B18A96F-7AE6-BD99-1435-00600D3BEE51}"/>
              </a:ext>
            </a:extLst>
          </p:cNvPr>
          <p:cNvSpPr/>
          <p:nvPr/>
        </p:nvSpPr>
        <p:spPr>
          <a:xfrm>
            <a:off x="10831277" y="5671397"/>
            <a:ext cx="180000" cy="1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832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78F89-FE7C-7ABF-2E4D-6FAC152A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32F4A-4907-3C96-1A06-9BBAE4DDEA1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560524F-46BD-FF26-7C3D-ECC368472D8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A919369-16C4-5C78-A3B6-0D64A1DE201B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1B94CCD-174D-33B5-9E9C-092AC3778BE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C3323C-7FE1-5743-F729-685C2C08CBF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9A22896-014D-7245-788F-B4165C1B03F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9F4DBC8-BBC6-8505-6897-75F800C6E4C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E1C7757-60A8-1FED-36DF-14C3CE73A07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CFB011F-1A50-7224-BA5C-01263E68E35E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D95E6FC-E7D2-6EE2-AE3F-D1FE53156F98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808F87D-66FB-AD7F-1B9B-178D723BB44B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B77BD8F-E730-432F-27BA-B3B94206F412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DC39ACA-4834-3701-6033-BDA88ABBBF6B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25FC355-041A-B375-9AF1-CC3DBFE62F6F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F03A498-575C-5BF0-2061-F98E077E9B07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7FC3457-0DDF-67A4-920B-B948FB6929D9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chemeClr val="tx1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D5BF56B-F7CD-D0A2-FEE0-28BCA146C1F1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E292E9B-A790-024F-B533-931C685F441A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8659799-491E-F2B3-C9B6-B3082AD842C8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6CF97D6-7F74-516D-2179-92399B098450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358E0383-8F6E-E823-87E6-E44B0FC9727A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E069222-4E2B-B826-1018-FC2B40474263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D6CF5EF-A8EF-B02A-924A-E3C6F75006CB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319B5C7-A0E8-CB08-C2EE-B4735584DE39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14989A2-A68B-7633-4723-EA6936941DAB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13F5E2F-082B-71EF-9A7E-4844209A5998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6FD999-F82E-D068-E6B2-F234729228E2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B9945A7-643E-45B4-146D-ED83FE1CF7D7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D0F337-0B6C-B19A-ED8F-CB4656FA8930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85186C-0366-D3C6-7CEB-6B7D81647BDD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4DF226-401E-C07D-38E3-5736B5367DC9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215FE12-1FFD-8D47-DF3F-87CF67485B48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6F1F107-5DED-ABFF-5E8A-6D3853E7D843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4D3550E-1788-0969-F3F3-46545BC1DC8D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17D571E-648C-54D3-5A1C-BE16342105D5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A823AEEB-5EB2-2016-F29A-482D9EC64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733300"/>
              </p:ext>
            </p:extLst>
          </p:nvPr>
        </p:nvGraphicFramePr>
        <p:xfrm>
          <a:off x="913269" y="3810044"/>
          <a:ext cx="39455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1711343608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982815028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400264259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3CF4C8AC-966A-A0F0-EF2F-90CB2F7DB65A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7C65DCE-203D-3D4B-32C2-054F2800D6C2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None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68E0DA-7D7E-EDF9-9EED-C3EAEA18C6B8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2A17C25-A964-C016-6DEC-354C8B1DD664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78948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9DEBA-42B0-C38C-0229-572F380CC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E2595-59DC-6B40-8F49-9FD7EF9B2D8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47F7624-C497-A459-A7D7-0B47E073A5A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2BEE88F-DFEA-C537-AB8E-796D4E6970A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A33B12E-F8F6-4632-D5E9-CDB8C819E09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00741C5-7600-C671-9EA4-E2D1BD3CB94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CDDB1A-4C44-F51F-2ABA-D21463075BB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AB33986-F60B-D337-5C6E-FBEBEB5F2B4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9C5792-0982-9603-2C84-1DFEDBA24BA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442454C4-B9E3-1D5A-9115-7C8DB3EC086E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8C9FCB7-946E-FDC4-2D84-AB86901AA9FF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59DC584-0118-455A-100C-35EE542CB71D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A1DB171-B6E7-7758-03AA-4B247C10B1D1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625E159-1E4F-0E36-272F-05B45F638D89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6582BD7-00B3-278C-B621-184C7568BFB4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F54A6F0-AD38-7136-EEE0-FCA93CF16B74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19C1C11-2677-3739-CFE3-92485610BEE0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chemeClr val="tx1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354E219-28EB-7B1D-E9B5-07B87F5CCAA5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9710EDD-55D3-4970-895C-21F34EA6698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6315204-B19A-A7DB-1CC7-B82B1236A72F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539EFF6-08FE-1553-122E-B05C2392AF3D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3C88FFC-DCA2-29F9-A857-DF89BF76D1DB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FB6B53B9-C3D3-1B5A-1029-399162E5A7D0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152D329-769B-73F5-8341-3AC98D4612B6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A2859E-F25B-6900-EB4B-A3B807E118FD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A2FBDD-AED1-ADA3-7E6C-9B96704A2C95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B75E19-DF9E-9037-20BA-7D22B276DC47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26CAAD-FFB6-7909-FC2A-AE390D93D5AD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7AC792-4584-1562-DF99-BA0478315E8D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EA9E72-F297-824D-22B4-6A6A93A146ED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CA29F2-018B-4337-C3F1-3DBD59B21D8C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4934D0-AD8A-AFBA-A71D-182824570B7F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8674B2E-B32D-7D39-06D6-BADFA96E176B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C91BDF-2596-C632-91E6-041B749220A2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F8AE42-F2E2-DDE9-5ED3-4A1009411140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D912D0D-D57B-D2DC-C64B-22558A3D2312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04306077-3DC2-E212-B101-010DE6CBA7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38025"/>
              </p:ext>
            </p:extLst>
          </p:nvPr>
        </p:nvGraphicFramePr>
        <p:xfrm>
          <a:off x="913269" y="3810044"/>
          <a:ext cx="31564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982815028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400264259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9B7DAEE0-2963-8B0B-6B39-341263CB3766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EB836A4-45FD-E01A-24E0-E1B203ADBFE0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a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BD5A2F-3393-3EDC-8626-B896C212DEC3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02B03-0ACD-9A81-CC56-19F4688ADA31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557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8AA7-0ED6-D420-6157-6D9FA3BF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AE335-07EC-D35A-0ABB-C92D1850D72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최단 경로 문제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9B527E9-CD91-7939-9321-0C50E986FE2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206AE37-6D2E-C081-4FFD-B7B2C8DD70F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2558415D-55A6-16CC-3E29-57CEB5775A03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279ECB4-2DFD-A07B-0B1C-5104C2B4ECCC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6BDF3F2-BA94-412B-48ED-4D6CABEC2C9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61D4E8-13FE-8E09-408D-ACF5A530717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87FB160-F9B7-D9F1-1EC1-9BADFC18952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97F978-96E6-B625-0641-E99A68756CEF}"/>
              </a:ext>
            </a:extLst>
          </p:cNvPr>
          <p:cNvSpPr txBox="1"/>
          <p:nvPr/>
        </p:nvSpPr>
        <p:spPr>
          <a:xfrm>
            <a:off x="805323" y="1892362"/>
            <a:ext cx="914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최적 부분 구조</a:t>
            </a:r>
            <a:r>
              <a:rPr lang="en-US" altLang="ko-KR" sz="2400" dirty="0"/>
              <a:t>(Optimal substructure)</a:t>
            </a:r>
            <a:endParaRPr lang="ko-KR" altLang="en-US" sz="2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5AFB455-5976-CD43-5B91-C647DF90D625}"/>
              </a:ext>
            </a:extLst>
          </p:cNvPr>
          <p:cNvGrpSpPr/>
          <p:nvPr/>
        </p:nvGrpSpPr>
        <p:grpSpPr>
          <a:xfrm>
            <a:off x="1120074" y="2525976"/>
            <a:ext cx="9951851" cy="400110"/>
            <a:chOff x="973827" y="3382393"/>
            <a:chExt cx="9951851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457913D-D449-9A50-441C-4FE5D8134766}"/>
                </a:ext>
              </a:extLst>
            </p:cNvPr>
            <p:cNvSpPr txBox="1"/>
            <p:nvPr/>
          </p:nvSpPr>
          <p:spPr>
            <a:xfrm>
              <a:off x="1097213" y="3382393"/>
              <a:ext cx="9828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어떤 문제의 최적해가 그 문제를 구성하는 하위 문제들의 최적해로부터 구성되는 구조 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8367F28-0FDB-EB4F-AA85-FF0997640EC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1A0DAF-1C2B-B28E-ADFA-D0969CA02CDC}"/>
              </a:ext>
            </a:extLst>
          </p:cNvPr>
          <p:cNvGrpSpPr/>
          <p:nvPr/>
        </p:nvGrpSpPr>
        <p:grpSpPr>
          <a:xfrm>
            <a:off x="1120074" y="3098035"/>
            <a:ext cx="9951851" cy="400110"/>
            <a:chOff x="973827" y="3382393"/>
            <a:chExt cx="9951851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C5FD5E-D208-C6BB-0643-04D0384034E6}"/>
                </a:ext>
              </a:extLst>
            </p:cNvPr>
            <p:cNvSpPr txBox="1"/>
            <p:nvPr/>
          </p:nvSpPr>
          <p:spPr>
            <a:xfrm>
              <a:off x="1097213" y="3382393"/>
              <a:ext cx="9828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DP</a:t>
              </a:r>
              <a:r>
                <a:rPr lang="ko-KR" altLang="en-US" sz="2000" dirty="0"/>
                <a:t>의 핵심 원리 중 하나로 최단 경로 알고리즘은 </a:t>
              </a:r>
              <a:r>
                <a:rPr lang="en-US" altLang="ko-KR" sz="2000" dirty="0"/>
                <a:t>DP</a:t>
              </a:r>
              <a:r>
                <a:rPr lang="ko-KR" altLang="en-US" sz="2000" dirty="0"/>
                <a:t>를 기반으로 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5DBDC18-C464-0F32-3D3E-881D8850535E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8658D3A-E782-C73A-5143-3E6F207A4B96}"/>
              </a:ext>
            </a:extLst>
          </p:cNvPr>
          <p:cNvSpPr txBox="1"/>
          <p:nvPr/>
        </p:nvSpPr>
        <p:spPr>
          <a:xfrm>
            <a:off x="805323" y="3834149"/>
            <a:ext cx="9828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최단 경로는 해당 경로를 이루는 임의의 두 정점 사이의 최단 경로를 포함한다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5AF40-1914-281D-44B8-D7AC8064FF9E}"/>
              </a:ext>
            </a:extLst>
          </p:cNvPr>
          <p:cNvGrpSpPr/>
          <p:nvPr/>
        </p:nvGrpSpPr>
        <p:grpSpPr>
          <a:xfrm>
            <a:off x="1120074" y="4370208"/>
            <a:ext cx="9951851" cy="400110"/>
            <a:chOff x="973827" y="3382393"/>
            <a:chExt cx="995185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329BC2F-6A89-60C6-32DC-E0425F1716CF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98284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=&lt;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a14:m>
                  <a:r>
                    <a:rPr lang="ko-KR" altLang="en-US" sz="2000" dirty="0"/>
                    <a:t>를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와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ko-KR" altLang="en-US" sz="2000" dirty="0"/>
                    <a:t>를 연결하는 최단 경로 중 하나라고 하자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329BC2F-6A89-60C6-32DC-E0425F171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9828465" cy="400110"/>
                </a:xfrm>
                <a:prstGeom prst="rect">
                  <a:avLst/>
                </a:prstGeom>
                <a:blipFill>
                  <a:blip r:embed="rId2"/>
                  <a:stretch>
                    <a:fillRect t="-12121" b="-257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CB320EE-D8BB-9670-BEFD-BC25391D9D53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967AD33-2CD1-2B6D-7737-21E4516BCB25}"/>
              </a:ext>
            </a:extLst>
          </p:cNvPr>
          <p:cNvGrpSpPr/>
          <p:nvPr/>
        </p:nvGrpSpPr>
        <p:grpSpPr>
          <a:xfrm>
            <a:off x="1120074" y="4906267"/>
            <a:ext cx="7679901" cy="400110"/>
            <a:chOff x="973827" y="3382393"/>
            <a:chExt cx="7679901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9E6AF1D-63D1-C04E-E69B-BA14BDE09E3A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755651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ko-KR" altLang="en-US" sz="2000" dirty="0"/>
                    <a:t>를 만족하는 임의의 인덱스 쌍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ko-KR" altLang="en-US" sz="2000" dirty="0"/>
                    <a:t>와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ko-KR" altLang="en-US" sz="2000" dirty="0"/>
                    <a:t>를 선택하자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9E6AF1D-63D1-C04E-E69B-BA14BDE09E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7556515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12308" b="-2769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7ADB706-2233-9FFB-9678-6E1689530705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7D36AC-C10F-CC3A-523D-EC5D0034BF0B}"/>
                  </a:ext>
                </a:extLst>
              </p:cNvPr>
              <p:cNvSpPr txBox="1"/>
              <p:nvPr/>
            </p:nvSpPr>
            <p:spPr>
              <a:xfrm>
                <a:off x="1243460" y="5306377"/>
                <a:ext cx="6424166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=&lt;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2000" dirty="0"/>
                  <a:t>를 이루는 </a:t>
                </a:r>
                <a:r>
                  <a:rPr lang="en-US" altLang="ko-KR" sz="2000" dirty="0" err="1"/>
                  <a:t>subpath</a:t>
                </a:r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67D36AC-C10F-CC3A-523D-EC5D0034B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460" y="5306377"/>
                <a:ext cx="6424166" cy="424796"/>
              </a:xfrm>
              <a:prstGeom prst="rect">
                <a:avLst/>
              </a:prstGeom>
              <a:blipFill>
                <a:blip r:embed="rId4"/>
                <a:stretch>
                  <a:fillRect t="-857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AB71CA6C-92E8-7C77-517C-6AB764B50F6F}"/>
              </a:ext>
            </a:extLst>
          </p:cNvPr>
          <p:cNvGrpSpPr/>
          <p:nvPr/>
        </p:nvGrpSpPr>
        <p:grpSpPr>
          <a:xfrm>
            <a:off x="1120074" y="5918034"/>
            <a:ext cx="8328726" cy="437749"/>
            <a:chOff x="973827" y="3382393"/>
            <a:chExt cx="8328726" cy="437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C85C2A-5611-B755-DFCC-6949DEFD9FFB}"/>
                    </a:ext>
                  </a:extLst>
                </p:cNvPr>
                <p:cNvSpPr txBox="1"/>
                <p:nvPr/>
              </p:nvSpPr>
              <p:spPr>
                <a:xfrm>
                  <a:off x="1097213" y="3382393"/>
                  <a:ext cx="8205340" cy="437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ko-KR" altLang="en-US" sz="2000" i="1" smtClean="0">
                          <a:latin typeface="Cambria Math" panose="02040503050406030204" pitchFamily="18" charset="0"/>
                        </a:rPr>
                        <m:t>가</m:t>
                      </m:r>
                    </m:oMath>
                  </a14:m>
                  <a:r>
                    <a:rPr lang="ko-KR" altLang="en-US" sz="2000" dirty="0"/>
                    <a:t> 최단 경로가 아니라면</a:t>
                  </a:r>
                  <a:r>
                    <a:rPr lang="en-US" altLang="ko-KR" sz="2000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ko-KR" altLang="en-US" sz="2000" dirty="0"/>
                    <a:t>가 최단 경로라는 가정에 모순이 생긴다</a:t>
                  </a:r>
                  <a:r>
                    <a:rPr lang="en-US" altLang="ko-KR" sz="2000" dirty="0"/>
                    <a:t>.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AC85C2A-5611-B755-DFCC-6949DEFD9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213" y="3382393"/>
                  <a:ext cx="8205340" cy="437749"/>
                </a:xfrm>
                <a:prstGeom prst="rect">
                  <a:avLst/>
                </a:prstGeom>
                <a:blipFill>
                  <a:blip r:embed="rId5"/>
                  <a:stretch>
                    <a:fillRect t="-6944" b="-19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DF8543A-2C70-58C5-3E7E-2E0355385F4B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262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10B2-6EEE-BAEF-2A4B-976D19A06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3A0E6-F613-D5B6-3D58-511AF7EAE5F6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FF148F-26F6-4865-513C-5C0D4438E0B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6256A58-872A-ADB6-2C66-6246D69856B3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28F32BB-DF7D-61E8-A803-5E5F04B2A43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AE9C783-77CE-F41C-E777-772E9B7C69B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1D2DC80-5C38-D1AA-181B-16D5A7B8235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CA7747-77A9-2EFA-9407-CF95F2C07D9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F589DE8-56DB-BD67-19D3-A2E21CFA8E2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439B5DF-2EAB-745A-DDB6-956963A5C08F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82C361D-5E63-7DB1-49A5-D221A2CC34B1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10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B37D646-2245-3EF1-A4BF-1F8A18D3DC3C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4F15A72-8664-E86F-9828-1A1E2C424A6D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21D53F4-B662-4C0A-C00D-C9FB185A10B4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654727-2E52-B1D6-6A87-69D181797437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B269618-1F1A-17B2-C467-84A8FCB4EA3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ADED352-1EEF-0FE0-6A45-384D1E12E350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chemeClr val="tx1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A21513B-7221-738D-5809-BF2EF31346A8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0D84F80-01AD-748D-2B82-5093AC0FA70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3B67FD7-2188-B854-36AD-82530745A6CB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8818E13-1671-D0E9-5EE3-ECECBFFFAD2C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8808EDAC-DBD2-0C9A-989E-F214C238EFB1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CA41855-142A-591F-9958-CBCABAF54CCA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F7ABC97-D234-5ABE-2CEB-7574147AC493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0E6765-176A-1FCC-F72A-08A806BC9FD6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760B0B-AB38-2A07-10BB-69A5EDE5C3D3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8393E78-2AA1-11B1-ED8A-447ABFD0039D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7214F4-B9CE-4DF5-B4EF-E50FCD503DA0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3106CF-4F34-571C-4B4B-46B9841379D7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213BF7-111F-F529-44E2-C8A06F1CB870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25F5785-E9F9-D341-EA58-FC4930BF80E8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6823ADE-5BC9-00CC-4CFC-58974F8690F2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301AFE2-E659-FB82-EDF1-B94EFECE3746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691C05A-B0C8-6B95-2340-E2F99F4F3653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124022-7461-2C3D-BED8-CBD0D6B04CCD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377C2D-119F-C631-70F5-8B3D727D5B60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88F1F376-35C1-86EC-DBE1-0DE37C107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87465"/>
              </p:ext>
            </p:extLst>
          </p:nvPr>
        </p:nvGraphicFramePr>
        <p:xfrm>
          <a:off x="913269" y="3810044"/>
          <a:ext cx="31564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982815028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400264259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61B45A4-106C-B9C1-81D5-8F2F8DD922B6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948485-7EBD-5111-5677-8843BE5A336A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a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D7EE9F-55F6-41E9-3A00-49AEC3D917E0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B77ED-CA34-94CB-857F-2C31DB231150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40360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49A7F-2427-9458-6442-E8A5DE757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866F3E-B8B4-0E65-5FE8-A20E071A675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6457FFA-6451-5D94-FDD2-EC2CD102E8A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6CE68CE-F401-805A-45CE-86C5977871A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D7F84CD-C661-32A9-4445-9CA64F90E27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964E03F-D7FA-3321-C55F-A428A2A7F90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BD1C047-094F-D2FC-CEB1-13C9419DE86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F1BB5D5-0E4F-1135-B73B-CB69EB1270A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8ECC2A-2AB1-132F-4A2A-58CF2ECB3ED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E2F4C8C-3C22-1888-3B3C-B3E74F418368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98E4ECD-8125-2D81-3AB0-48ED45725BE2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10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C429C81-8274-7EA0-D532-346311F93B99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B34F6D-7671-C500-BD31-5FBE25589EB6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84408A9-85C1-CEFC-67A0-C53917EE8288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4E83FF0-02AE-0986-68B8-5F4A16A7DCBE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065D355-95C2-FEFB-0D78-3A31BBC696E8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0CFE908-A5B8-5D8A-8B2F-B2E1DBD1E23D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C301D0A-D99C-284F-5E47-8D26CA77180B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65E2D59-916F-928F-99BC-B1C00B5560B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37B7F1BD-7FBC-7A77-7EE8-B01F52291CA7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B8E46E4-F7BA-45A9-2EAE-6477A9D09911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0108687D-DF56-B196-A762-323E64EE61D6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989E21E-97BE-64FB-3C8E-63A3AFEEAE1C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A1AD3BC-92C7-86ED-C010-35B566A40BB8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A7ED9F-46B9-89B9-F514-FB5C89E3EC7C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99E7F3D-D48C-8C28-8A16-600D0BB937E2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822795-1320-15B3-C2D1-99B0C6BB78C9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B7ABB7-87E9-3141-EB26-AB088373EE4B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CFFE949-5D32-59F0-B7E8-6FD5DE45888D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69EEB47-AAEC-FFFA-BA28-4AAF121B785F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EF1487D-6EA1-9BE5-3D7A-D64368300D69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C105AB-2A22-649B-E68D-0AA8F8412863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CD62D2-037A-E1AD-A477-4DCCF000CA7E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6258943-285E-29DB-82BC-691252051EBD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DD3EF9-21F0-CDBC-3D2C-3835A8C41860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179AEF-0E46-4562-5E2E-CC64D2A93E44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0C153064-66DF-D793-11C5-FD42B68E4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2075"/>
              </p:ext>
            </p:extLst>
          </p:nvPr>
        </p:nvGraphicFramePr>
        <p:xfrm>
          <a:off x="913269" y="3810044"/>
          <a:ext cx="315646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982815028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400264259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57E310AD-67DC-5D77-7615-10EFC4DAD841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C8AFDC-9BCC-DD65-33CF-2447EA850404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a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6D6141-EC2B-285F-765F-04A2742CCB1D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F38A7-7DA7-9862-6D48-EBB39FADA6A8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518025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27C48-9879-72A0-8792-8C8AA46A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009CF-1F7C-831D-F4D8-C2FCB6AB5E9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F0AAA53-F53C-3AD7-04F6-BFE1E69632F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494361C-6FD4-FEE2-124B-BA0EAE23C67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D501172-45C7-EBFF-80E8-05E37BFBE7F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1CFF604-1AF9-DE11-966B-7E4B4BFD048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49D35D6-1F88-5095-7A27-9825CA1C19B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9EAFD75-1814-EA5C-94DC-02124BC9F85D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CE087D2-423E-FBEC-43FD-D9875AA4D2F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2F2E0C2-0088-1BBC-C2C7-186B9C588FAE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75E19E1-01DE-96C4-E33F-09C12EBD9140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10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A7672D9-B1F6-2BF7-7B70-1E7FADB5E27F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7F47E7-02EC-2A29-4083-311BE56D9229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10A4F28-7FD9-2CEF-F3B9-B45010932DDE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26397DC-FAED-C2E9-3A23-E843D15C8685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C5BF93C-F0E0-E416-5DC5-89E9EF39053A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9145105-4639-FD1B-92CC-64A8A38BC850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7FD7AF3-7E83-115D-75C6-A70797C10CD1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1B78D47F-797F-3615-F3CD-F59A7A80580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0DFFD45-863C-8FAC-9066-E96BE22E3FBF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687DE82-4B35-04A6-43AB-F2298F88FF75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DAB963EF-B7EB-6203-4F3A-52ECB3FAAE6A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2D3368E-4B6C-F2ED-51A4-B7298E2E062C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D3E7160-66E0-9FE4-70B8-6A9D1E24BFBF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2298B2-0F92-D4A6-5018-3FE8879F3C53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A64BC38-507D-58D7-D423-5D983E1DD19E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B0AE4F8-D897-C071-B445-E59F3C64796E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73132E1-A936-622A-87BA-16E50B93144F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7E71FBA-36CF-25D7-9485-5BFB788B6FCB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ACDD39-35FA-A792-079C-6B658BD9C6CA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F1BF79-8805-00CE-DE85-DCD4C91C721E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33B3DFA-D1DE-EB17-4593-921197FED5F1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CB304F8-2479-5ECA-4EBA-5C877E8AEAA4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C30F94A-19F9-D43D-7EE9-573A06E3E1E7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8A4555E-320E-D263-529B-B39FDA126C68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0AAB28A-C222-0098-B74C-EB2FCF215DE0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42E1E5E2-0CFB-ABF9-E8F2-6E269F17C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6657"/>
              </p:ext>
            </p:extLst>
          </p:nvPr>
        </p:nvGraphicFramePr>
        <p:xfrm>
          <a:off x="913269" y="3810044"/>
          <a:ext cx="23673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400264259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2109983E-A751-39C1-00A8-8B2546017749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CD0BBC4-28F6-11F6-4CAA-A7E23AE1CE6D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c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2A8EC2F-9F70-DB97-6D9F-1BE43034A716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96984-126F-1D7D-DEC1-2081F7DB1B4E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1591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D6B0-2C1F-1249-858A-1F69A5D55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2DD107-CB6A-59DF-5191-870121F48D4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D3C78EA-F474-1D3E-A3CD-5B6B81938A4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56023F3-9332-DF05-7526-643CE91E43E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50C52C6-962F-A665-0A11-C07B39C58B9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556F282-61DF-9153-C227-7508D80155C8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0AA0019-6631-1B38-C76A-76CEF8F93E3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A4B1B5A-5D64-54FE-4A2C-44800185418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7EC4B39-A6C5-BF17-EEE9-46D050EB5657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ABFD58BC-676A-6EB3-ED0D-D59B00AD3C39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AB72234-9E66-D477-1D5F-34677D406235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F54EC4F-A406-2169-EF78-256E64D6A869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3381845-8EB8-F383-82F3-4A469D3F547B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4618D12-098D-D68D-4446-A23D0A932937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1436CAC-6E26-4581-5788-1C3709263833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B0B7A18-38C7-AB94-0111-F113B9586A81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14A4293-4488-1619-03ED-667F75A29B87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1611B45-A799-C1F6-71F9-D90DBFDDACB5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93B9C10-8C4E-5250-D5CE-DE1F65D03D7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607C053-7587-8FBF-1D87-4B752020A0D9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28C61F1-09B3-A864-8A29-09E8C1DEA18D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7B6FAB9F-EBEA-F6B6-B020-F656F0DF8C80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FBE6C79-9F81-5A64-51B4-5AA0BB95BDB5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26676E4-47B5-2FE4-DBAE-23DC077B57C9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9568D3-74D7-3429-7B34-089218C46160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9858BA3-6F3D-0C33-9473-0E0FCCEBEA0A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2B1CD2E-7CCF-6FC9-36E2-3CA0D4A9DA49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890943-300F-4668-0AE3-5E4F338F3439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0D3BF4-6392-7BA7-F446-AEA939437B14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E4165B-DE21-7A07-55EB-9125F1C1FF04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A1C8897-B33D-B8AE-34EB-FB8BCB24D132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9C1964D-B436-3FF5-D793-C2F4CBE2B051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283FCB8-B950-99F5-6769-AEEC3493CE0C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11BDE48-7C95-FF8D-6DA8-3CDF044AA1C1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671821D-25EE-E2A2-8DBC-F2FB4082D38D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0752C9-0D4C-8F8D-01CC-B85D8EF50404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F8FB1EBC-0D57-D15D-0DEA-6E386B81A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49220"/>
              </p:ext>
            </p:extLst>
          </p:nvPr>
        </p:nvGraphicFramePr>
        <p:xfrm>
          <a:off x="913269" y="3810044"/>
          <a:ext cx="23673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400264259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83DEAC2B-53D1-1BE6-03E7-6424915AD1CB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48E956-64BF-F6C6-9B42-009747B68A96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c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5D1A5C-81E8-41BC-172F-75F21B76EFF6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2AE4F-136A-0A60-E500-F3F84BB35188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8084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86A69-7070-E2DB-8A57-25C3CD40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1952B1-3819-FD92-6184-75D2C6FCB35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D1C07A1-2D89-92A1-EFFD-8F5FC1090F3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5D09357-56F7-901B-4888-5CDA1D743F7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807B0A2-33FB-7A43-2120-315B04ADEDB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9AE8B9C-3E37-1A8C-45E3-2C57E3656A9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86E82D0-CC6E-37DB-9B20-BAA2B52FC50C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D9CF-2DA1-6674-423B-88D4D659E9C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AF8975-AF3E-DACA-506F-818DA624B49F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7DDB071F-DB1F-E0F1-99CF-5646C65A85C3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E2E3B63-2D90-558F-6BBF-4A78A9D25AB5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F31B32C-7D03-C22D-26DB-52701B536B78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F65107E-167B-1BA3-4A8A-C2D7A19B2BFC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774C69-69DC-D918-D547-E700A54DC3A4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52781A7-5D51-399A-0889-6F7F60395E1E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78603EE-4949-7834-7402-B3D5F720BE4F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DA8BBE9-1376-ADFF-21AC-CA26B9599839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26E809F-2429-E25C-33B0-782C38EFEEAE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766FC97-30F1-BF20-2BCE-4B0C1DD93B6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85AC298-14FE-008D-1E40-2AB98C7C16F8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F00536B-2A57-BC38-5812-2D334BD99214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929F5C2-A7EC-4278-89BD-AB1DC45B35CD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EB78B8-CABD-0F72-3471-DF2CF99F02D9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0270CCF-7546-C84E-BC5A-EFDCAC3324AF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A9FC715-EEAB-1CA8-C2E7-10056A616976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59F500E-A93F-43B6-2298-7B619D6ED69A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0D4465-0292-FA2A-1252-10619081C458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851A2F-7605-67EA-27D1-898F65B2D0D3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843264-CD6D-7A89-BE71-6E2BBAB9DD96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023BBA2-4386-932F-AEB9-546BD8D8E172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F4C650-0653-2690-BC35-62984B7F0261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7AC1D1-EA85-FAA7-236C-62EEE214F58B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08E2C4-19E7-6EC1-1700-A86BC27CC73A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6F2542E-099C-019A-870D-B826B65FD47D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28B2BF-AA70-DF4B-A5FD-19F4D787B239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4E95FD6-7492-55DC-2BDB-2DDA31CEA011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B1C4B555-45A4-35DB-6154-232119545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1603"/>
              </p:ext>
            </p:extLst>
          </p:nvPr>
        </p:nvGraphicFramePr>
        <p:xfrm>
          <a:off x="913269" y="3810044"/>
          <a:ext cx="23673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2400264259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d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7F592D91-8B22-FD7C-2DEE-60F3552C828D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E040F1E-F286-B9F9-6AB4-FB148AF02EFB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c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661AB1-CDC4-7F45-B733-779CBEE9005B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2A9844-8F72-23C4-9D0D-C1316C5816BC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8476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09943-B2E6-B98F-436B-9AB30A412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67DDB-C6C2-9356-3685-025C8A1CCBF5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8F9D53B-94C5-9168-AECE-85BD970D310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3A1E07D4-A2B8-2E49-5D0E-27541762FE24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1AC59F3C-CDAB-BBC6-FFAC-AECFD68FD5F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0FC4862-9DFC-B0FD-C320-A906BA67EA1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4BF6EBA-0900-9542-89A9-BECCFF9DBFED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EA8EF4-A0AA-CD5A-E9F0-B01675D0D9B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C96F04-B20B-6D37-E756-0B629634E46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C236DA60-0812-E8D5-0AE8-9C50EDF5B918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2F9133F-14A9-004F-6AEB-8CD06AD91807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64935B7-AABB-B6BB-55E5-BA871C34000D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∞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20166B0-C1A5-084F-865C-4867ADA20AFF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AC478A6-2833-A9E5-873C-2A75BF114E59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A9A5D67-D956-4E29-11D3-78A74BB5AA75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A280D87-2C2C-3DD8-859E-D3368BDA6313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B24F4CE-E51B-4A8A-3E09-892D0E7E0FAB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22DA02C-8AB5-995A-891D-ECEFEF5AC7CE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5990E14-0BF7-6FFC-40BD-015E0C7F095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FAF5E34-B254-B927-0A8E-AFE309EEA801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659D994-F4AF-D9B8-55B9-0464F76BA9C8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FFEA3E49-66B8-4BAE-B9C7-1D4E8404EE78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7C04C3E-E1D8-FCE5-8F61-D18827A925B5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1304D48-88E1-1D96-B696-FAEA6D4CC9EB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E5D27D0-9EAE-2599-122F-78A85486878C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3FF4031-1209-3C91-4A13-D832D1D4BDCE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2E55E4-88E6-9D30-7A53-5790A55213EC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9B2529-FA39-AFBA-4CFE-3F2D97521A0C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07EEC5-78DC-000B-F16A-A71A5026628D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AB754BA-EB83-C2A8-A0F9-EC4F21A91AC6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84570F-75A6-64AE-543F-0FEBC90E4F9E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C5FFD1C-D02B-A24D-7CA8-A82FFFCF0DA5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8145EB-B49B-E772-C158-23AF9089C772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31452C-AF15-45DF-121F-E08F9B257EC8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1C83DD-A47D-A117-180F-9FD7471393E4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FAEE6F3-1DB6-A2AC-5965-47070A13ED8E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6A42DD6E-A2B9-DF9E-E408-3C084E6FB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6108"/>
              </p:ext>
            </p:extLst>
          </p:nvPr>
        </p:nvGraphicFramePr>
        <p:xfrm>
          <a:off x="913269" y="3810044"/>
          <a:ext cx="15782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5E3331E3-594C-5884-BFAF-B49393784FCA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C117A97-9F06-BDAB-BDC6-30FDDE9488BA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d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77164D9-55D2-1922-33B4-EEE08D041013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C6CD43-7856-DD01-F81E-03D1E0458CA9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18395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81143-32CD-EF65-B08C-A5EC7CFB3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865E7-63E1-E3F2-4F1E-79CD811A706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12E2C26-F036-52DE-295D-240916BCE18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9130833-DA60-7811-B0C2-52FF09C8096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94ED446-FCD4-1846-98E1-7067F8BCC1B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64FE410-920D-53E9-7F90-84AF4F24E3EF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37ABB159-1579-CDFA-6904-356ABCC29BF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F1D4E7B-F94B-2F3D-B87D-C3B4BF0FE6B2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42273C4-1BA9-7E91-2E53-2B0079CB1D8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8554BAC8-BC74-F3C2-7383-2B50AEE42E57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6FE7714-35CA-39F1-CA1D-5C998C91E037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B1FBD4-4F36-9149-6BB1-70B8394C42BB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11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1C680FB7-3D39-7B29-4DA9-D1E9F5A2B5D6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C800E6-93C7-0628-DD0F-F3F1880F0C61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8DDDE4C-0ED7-2029-20F1-E0E6AFD9921E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E2DC037-9D69-4348-A902-4FD6391D8B5A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011B097-C51E-0E1E-1B5D-81DF90731E2C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B64167-586F-C8A3-3C35-D08667167EFA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1E1CF57-5935-3884-22E2-E887F5C52CC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F7A278E-FE56-4FD2-D519-715F521121A7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6E28888-CE6F-6AC7-5F80-A9BAA3C9D8B9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C527CC9C-8ED3-FA4B-2216-F93BBF238ADC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7E5095C-B0D7-A55A-FA7A-6043CC937F4C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A889290-3638-00AB-3E63-E0B2CF8D68AA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8E0FD9-8DF9-F36D-336B-F4C8ED2D46E9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E1EEBAD-7F61-CEA4-5515-2D3FD9B8154A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81C245-D0F7-94DD-E0E2-DD4134E912CA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77DD0-2333-2830-3949-91097BA03D23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D4E7146-49EA-C2FD-33DF-1BBF4FAAAE9D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F5E6AA-07A5-FA95-5888-2DF781931A84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E0A233-2556-1AD2-A2C2-ED994E44E44D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A5E3C24-D4D6-C16B-BB4F-23511B0E89F5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8EE6058-C360-4B80-601E-9E265D387F57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F6E6E6A-9CFC-DEB1-77FF-1A130702765D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22841F2-C8CE-E341-3820-9CC3613AB74F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3D4196F-8CFF-9C82-A90E-6DB5EB975E55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583514F4-1AA1-601F-9D03-78553467E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615944"/>
              </p:ext>
            </p:extLst>
          </p:nvPr>
        </p:nvGraphicFramePr>
        <p:xfrm>
          <a:off x="913269" y="3810044"/>
          <a:ext cx="15782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548D1FE-642B-F7C7-9BC5-1743C0C0CBF6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9A7DDD0-8A12-DF97-1081-DA369B8A2194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d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B4A244-B322-6350-8888-27B49BB82FEE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EF7A1A-99A8-340F-0381-93911A1A0648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6138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274A-351D-8293-0686-C85ADAB5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2649A-434C-9A54-C33C-B0E04D20D33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8FC28B-A155-470C-C555-975868DDD717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438EBEE-D863-D588-4B2B-7313B11091B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BA08C5B-7B34-55EB-496F-F8C02EC0503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B4A0DF1-F996-78D3-8F4B-4DD334276F8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72622DF-C2E4-9536-D79C-EB79D4F1442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E66901-B0AB-6E2D-7308-AFBFB108780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A04CF3D-9CEC-D10C-8AC5-73CB4AEEF9A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E9D22203-D997-437E-F8C3-337FF18BE7B0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C2BC424-65BB-9203-4E1C-FFE75C7E4630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9DEEC3F-0134-DC3A-D991-C56A1E827937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11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4DE21F8-8601-A9E8-9BED-5BF4FEF5ED10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426D1C7-9BBD-50E1-1236-C59943DC78FE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3079662-F9C1-4962-D103-D8DA70C10DE4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ECA1E25-E044-9C74-E164-3A146E68CDF4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50F7F3E-E1C4-09E5-5997-63AFF271EBBF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6CE51B9-AC2C-25D8-B57B-B260C527FC1F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F521BF7-9954-2EEA-2EFA-5B0E13CC8C5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77D4B2AA-5BB6-0F93-FBA5-B5EEEB0686C7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3FB337C-68B4-8DF2-D47A-42FBDC6E4DA2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772540E9-6CF7-61B5-C942-35350B8C5A37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9715552-D956-CB52-DC67-C1F085D16B7B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46979F9-A565-93FB-F863-C52FE3EB29F5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7C5C208-DAE9-8840-74AE-2B0D7FD14C12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44B885-3EF7-6130-E33F-8D12C5F815AF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1C0B5D-B6DA-320F-FC73-172C59C2A80B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B0FD2F0-860D-2CD9-66B9-12F039546135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DC645-2063-0312-CBE6-19715354CAC6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4CF3A7-6DF7-BCDF-0079-73C5BCCDB17C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FE59CD6-6C0A-20A2-86BD-B5661BBA8BC4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7A50793-6EF8-475A-9660-C64A0CDEA8D7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9359CD-B86A-5CE1-7991-E9FCEF711BFF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B755CA2-A6AD-3AA9-D31B-D9FBBEF31E85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0A1C7F-18EC-3D66-1985-B15B7127664D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4E36A9B-CBC3-3494-A8D1-FB2E291625EE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92544154-2D87-4309-AEBF-AEF6A013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17412"/>
              </p:ext>
            </p:extLst>
          </p:nvPr>
        </p:nvGraphicFramePr>
        <p:xfrm>
          <a:off x="913269" y="3810044"/>
          <a:ext cx="15782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97619063"/>
                    </a:ext>
                  </a:extLst>
                </a:gridCol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1EE723CE-8175-C018-40B1-4278E8AC5874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6BB3F8D-C831-7061-ABAC-D7C42D08E3A5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d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D3275F4-834C-ADCF-E68A-D8209882EA9B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D3A87-247B-EB9F-4CD6-A27B7B40138C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30852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935CF-20F9-4BCE-B643-B906BFB7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4D78AA-A55D-DA7F-4D16-C58FE0EF674A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E7097D8-E291-5121-AE26-67054813C28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A4CDDFC-9D70-AFB1-60F6-233D1A7987C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1B685B-3221-F7B3-36BB-B3426FCF875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A9B80B4-AFB5-C224-67C9-AB141531927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934D9C0-29D7-A18C-B514-AFF80F6A252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D9F1F5-2AF2-021E-E5D1-26081D94E25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322632-928B-4968-3EA8-70DEE200427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8B61FE9-5C07-F9B8-7ECE-914E42ADEAC8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6961449-ED03-7CDD-A7A4-0BB5B8DD97A6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4524EE-CED5-7ADA-7989-1C7F965DA0EB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11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CC5C9BD-1705-90D5-E8F5-698A04767CBF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EA0C5FB-906F-D2D1-D1B7-73428A0B3A8E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189FC22-B86F-087F-CA02-9267E429DBB1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4BD2A07-2155-4A90-C6D3-CB7A47AF55C5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ECDB64E-A576-20E9-92D9-9EDD6FFD5A59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A2F233D-8C79-54FC-C7CF-E7DFFC7DE7D9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7E9F794-6F46-D375-E48C-41B8A2A7C231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F3EC224-8FD7-3032-450C-413F68B68C3C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A12F3E0-A8A7-9D00-F24C-E40411E0BAB8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6A3031D6-51EF-9C10-BD76-D7B224D82C98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FE8518A-7C85-609D-1EEE-36195E4A04CD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015ED8F-A8EC-E1AF-A885-67D1420B00A9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116D5C-A0AF-A2FC-16B6-044F9F63A728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6C18904-F2C3-CC3E-9DE4-84BBF9F80509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EED78AB-31EF-89CB-EB42-D8E152DD8960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39B717E-91B2-FD1C-7F3E-B2B69D81DA93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82BE9C7-F052-371D-ED4F-51E91C8E1556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EA0C12-B812-AF3F-BB86-E29654AF3337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4461AF4-EFCA-507F-A92A-25930AECDA79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226830-79DF-D629-8F30-D2A29AB9F6E5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789750-D85D-E0F2-7D9B-8B5B7249752A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8AA8BB-6EC1-F19D-BCF1-5E5C1617082B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041131F-90E4-7C37-1EC2-2B30EB18D88B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EEC265-AF0F-0E5F-C963-23E87D2C7FC5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5A58F2DE-28C9-133D-8826-5C20F3B97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422"/>
              </p:ext>
            </p:extLst>
          </p:nvPr>
        </p:nvGraphicFramePr>
        <p:xfrm>
          <a:off x="913269" y="3810044"/>
          <a:ext cx="7891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2735BF1A-2A1C-32FF-A7FF-D11AEE689F30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d, b}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91C89B4-DE2B-341E-2D24-169B37BC473D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b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F93C5BB-745F-A407-86FF-3D91FCE79C70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E1DE31-C38A-0BB6-B9B2-F194391C6DCB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0182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CCEB1-584B-1692-63CC-B148A375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80A68-3D12-9125-35C4-1738D736B46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EBA30D1-F18B-02EF-E174-329AE61C206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09D8FB1-D731-5616-4137-56DAC7AE961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92ED59E-CB9E-4D33-2DDF-194B37593E8F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93207FA-F8BA-8EA5-1B8D-56867AE1BC0E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A1BBF9E-2ADF-2F4D-1BC9-D5B898B330F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5D69B78-A026-D202-874F-2FF006E4FAC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6701805-B041-56E0-44D2-6E4C2CC38FF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FC101DD5-A801-E5D9-A756-6636DC4BCB97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6C6BD2B-F783-C4DF-500E-157BC382891C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FEFA025-BD57-481A-C748-D5561E9A9DAE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11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78D0C30-E347-6FC0-8ADB-F2FF4A26DBC0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20718CB-AD09-6EC8-44E5-3936D870F525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DFA5D3B-3BA9-B649-131A-FCFC0C6E12B5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7AF64A-5A2D-405B-B0F2-A540EA84A8B0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9A898796-E7E2-ACE2-C507-25B85BD9FA57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DA7FCAD-61F3-A93B-C4B8-0890C8504C0A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B3587B3-E30B-01CB-54CF-7DA39913469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FC67A1ED-D2A6-0AC1-A030-1B651A26C5B6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30F92F3-0F40-653C-32CE-DA0454128535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AA5C28AD-E387-3682-CA75-50DFED727889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20F6898-484A-7A80-E7A9-3230B89252CA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22C822D-2568-8029-D507-5DC9D44261D3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13040A-4713-4134-B6A6-51580C9902D8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9ED05DA-0B84-9D36-6C46-EB44A2B5E453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FDC4BE-6A83-008B-7EF0-1030A47646BC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FB8CE8B-7AFB-19EE-45DE-C31BA22280A0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F37186D-12E3-8211-E47D-EE7200F02E3C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2E77EE-5247-5875-81C8-C6A525557B94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17B173-A642-9C22-F22D-A6B90A603912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0F4A28B-FCD4-FEC1-BC4B-189E14849A42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EA82EA-D5B6-C87A-CB65-19C2FF38A707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94568-F897-4615-F61C-4227C78E5C3D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BD4D15-3CB1-4CC1-7964-E0CA346C01CA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E4D0D9F-2CE2-E893-4BA0-F62D768FA606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B2726154-6208-3DE0-9C67-4C31FF290997}"/>
              </a:ext>
            </a:extLst>
          </p:cNvPr>
          <p:cNvGraphicFramePr>
            <a:graphicFrameLocks noGrp="1"/>
          </p:cNvGraphicFramePr>
          <p:nvPr/>
        </p:nvGraphicFramePr>
        <p:xfrm>
          <a:off x="913269" y="3810044"/>
          <a:ext cx="7891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15B4523-639F-5732-72ED-03EA522DBC92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d, b}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DA86907-2D3E-250D-2EA8-5C0831A7888D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b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6931258-7BA4-1660-C3AB-BD75414DBC5E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3C6864-FFCD-1157-9CE2-B736DB0BE7EF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4062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59414-2FD8-ED6A-359F-89FE78D3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89414E-9D4B-7D8E-6B61-8A4F853104B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최단 경로 문제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AD2677C-5E6C-E12A-45DD-F5B2A0C3E61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599723D-4310-B95A-4D2D-4893153E4E5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2EC585B-B91F-8B73-1C07-A676F50937C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4B6FC38-76BF-3A6D-A752-0D62794F30C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A390788-8FF0-7269-B2A0-263AB639DED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410D55-68CF-D30D-D4E5-EBAF2400F0A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9C973B0-770F-85B3-BAAC-720C47FCDF5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B928C88-4E68-DE3A-8FA5-62005248E96F}"/>
              </a:ext>
            </a:extLst>
          </p:cNvPr>
          <p:cNvSpPr txBox="1"/>
          <p:nvPr/>
        </p:nvSpPr>
        <p:spPr>
          <a:xfrm>
            <a:off x="805323" y="1892362"/>
            <a:ext cx="329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Negative edges</a:t>
            </a:r>
            <a:endParaRPr lang="ko-KR" altLang="en-US" sz="2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823301-879D-4AC9-1937-0E2E4CBEEED0}"/>
              </a:ext>
            </a:extLst>
          </p:cNvPr>
          <p:cNvGrpSpPr/>
          <p:nvPr/>
        </p:nvGrpSpPr>
        <p:grpSpPr>
          <a:xfrm>
            <a:off x="1120074" y="2525976"/>
            <a:ext cx="9412707" cy="400110"/>
            <a:chOff x="973827" y="3382393"/>
            <a:chExt cx="9412707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EB1E0A-1EB8-3A86-D0D6-F407FCA0A9E9}"/>
                </a:ext>
              </a:extLst>
            </p:cNvPr>
            <p:cNvSpPr txBox="1"/>
            <p:nvPr/>
          </p:nvSpPr>
          <p:spPr>
            <a:xfrm>
              <a:off x="1097213" y="3382393"/>
              <a:ext cx="92893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그래프에 따라 간선의 가중치가 음수인 상황이 주어질 수도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C29CAB8-ED0F-7B97-2C49-AB2A349B62F0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D8E6F2-1363-6544-ECF1-B55D9D8A571E}"/>
              </a:ext>
            </a:extLst>
          </p:cNvPr>
          <p:cNvGrpSpPr/>
          <p:nvPr/>
        </p:nvGrpSpPr>
        <p:grpSpPr>
          <a:xfrm>
            <a:off x="1120074" y="3140607"/>
            <a:ext cx="9412707" cy="400110"/>
            <a:chOff x="973827" y="3382393"/>
            <a:chExt cx="9412707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54803A-DD7D-A282-16FD-43E79C37EF0E}"/>
                </a:ext>
              </a:extLst>
            </p:cNvPr>
            <p:cNvSpPr txBox="1"/>
            <p:nvPr/>
          </p:nvSpPr>
          <p:spPr>
            <a:xfrm>
              <a:off x="1097213" y="3382393"/>
              <a:ext cx="92893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그래프가 </a:t>
              </a:r>
              <a:r>
                <a:rPr lang="en-US" altLang="ko-KR" sz="2000" dirty="0"/>
                <a:t>negative-weight cycle</a:t>
              </a:r>
              <a:r>
                <a:rPr lang="ko-KR" altLang="en-US" sz="2000" dirty="0"/>
                <a:t>을 가진다면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최단 경로 중 일부는 잘 정의되지 않는다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B73D1D7-A95C-74AF-C60C-514F42B4123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9764CB-5DC2-C374-337A-0010B8570CC9}"/>
              </a:ext>
            </a:extLst>
          </p:cNvPr>
          <p:cNvGrpSpPr/>
          <p:nvPr/>
        </p:nvGrpSpPr>
        <p:grpSpPr>
          <a:xfrm>
            <a:off x="1120074" y="3755239"/>
            <a:ext cx="9412707" cy="400110"/>
            <a:chOff x="973827" y="3382393"/>
            <a:chExt cx="9412707" cy="40011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D0F20F1-911D-D026-2492-FFD52A74FBE4}"/>
                </a:ext>
              </a:extLst>
            </p:cNvPr>
            <p:cNvSpPr txBox="1"/>
            <p:nvPr/>
          </p:nvSpPr>
          <p:spPr>
            <a:xfrm>
              <a:off x="1097213" y="3382393"/>
              <a:ext cx="92893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negative edge</a:t>
              </a:r>
              <a:r>
                <a:rPr lang="ko-KR" altLang="en-US" sz="2000" dirty="0"/>
                <a:t>가 있지만 </a:t>
              </a:r>
              <a:r>
                <a:rPr lang="en-US" altLang="ko-KR" sz="2000" dirty="0"/>
                <a:t>negative-weight cycle</a:t>
              </a:r>
              <a:r>
                <a:rPr lang="ko-KR" altLang="en-US" sz="2000" dirty="0"/>
                <a:t>은 없다면 최단 경로는 잘 정의된다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B1CE75F-A2A6-9F6D-DE5C-C636B1968D0F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132CD7-9C5F-59E5-EA99-E86C0673124E}"/>
              </a:ext>
            </a:extLst>
          </p:cNvPr>
          <p:cNvGrpSpPr/>
          <p:nvPr/>
        </p:nvGrpSpPr>
        <p:grpSpPr>
          <a:xfrm>
            <a:off x="1120074" y="4369871"/>
            <a:ext cx="9412707" cy="400110"/>
            <a:chOff x="973827" y="3382393"/>
            <a:chExt cx="9412707" cy="4001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4011D4-B3B5-C0DB-9568-691C2F2BB053}"/>
                </a:ext>
              </a:extLst>
            </p:cNvPr>
            <p:cNvSpPr txBox="1"/>
            <p:nvPr/>
          </p:nvSpPr>
          <p:spPr>
            <a:xfrm>
              <a:off x="1097213" y="3382393"/>
              <a:ext cx="92893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negative edge</a:t>
              </a:r>
              <a:r>
                <a:rPr lang="ko-KR" altLang="en-US" sz="2000" dirty="0"/>
                <a:t>가 존재하면 사용할 수 없는 알고리즘도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54B01AF-7CB0-40CF-59D7-B80CC85F6878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02631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A0023-97DE-5800-74D4-C794E802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9D629-7CF1-AA94-22E6-921F0148B8C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8AB2118-CBBD-4B02-2C68-536EAAF420F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05A6536-DC26-13CD-F9DB-86D5C4D8009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E629889-2D11-7C83-AB04-125E73D6BC4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EB1E5BC-1DEF-0E31-5C92-90CDA06C744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F3114ECF-DCCC-E157-AD95-E23AAC34E277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EB607A-83EA-66B3-D20C-34A4F82B4EC8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910834-AFAC-3FE2-1B72-249202670AA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D117FAAC-31EC-F6DD-55AB-D3CBFCD649F2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EF5F8C-F219-91EF-69E7-2E70FC4855BB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164F176-EACB-5358-068E-DEBD09C0025B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FFFFFF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9EEFC50-623D-4F3B-3127-6F4522A8276D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F3AB38-64E1-F0B1-4190-14FD146A45CA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AEDF013-AB4A-6614-E4CF-36C199BAFC38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45C1C84-B468-DCFF-C4A2-B4885EE928D1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7C769F6-0AE0-A455-7723-A374EE25EEEF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E75F25D-7287-2BD3-FDAB-7F8C65C9F25C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73F00C3-7022-DD88-3284-35A4E6A76BB3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4192FC1-2105-F611-1882-F8706F3F9428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21FEBF7-D3DC-9B78-211D-DDD4A1D0764D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E2781D0B-848B-A57D-D1F1-5A700EC83AE7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F312A75-3135-77FC-EFA3-B6DD0E36302C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CE02951-DA9F-073C-5CFC-CEE0F078060E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20462B-CF7A-18E2-A2A5-ECF5CB80148A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030DD6-6F1F-BEFC-EC7C-AF6226BD5836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34EF4E-B63A-8343-9504-AC756988DE3D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3F58701-F40A-E320-8651-B16BABA982DC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E5CCAD3-C021-5418-1805-157A960E1F90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8B4B73-1719-7859-0018-B6134443B370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C912558-676A-5DDE-2321-6E546176F2FE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A3C99A1-FC73-AE85-DA19-9F3A37B6EC08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0C6F11-0123-72CC-FB9D-DB6090E73E6C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0CD586-9D45-1FEC-421D-F91619F6CD55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18C323-A301-A26A-FAA0-831A33291342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F679DD-7F2B-3FF2-18A4-C6CB92B052E6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A02A0908-015D-5CF5-2647-AA89F99D5088}"/>
              </a:ext>
            </a:extLst>
          </p:cNvPr>
          <p:cNvGraphicFramePr>
            <a:graphicFrameLocks noGrp="1"/>
          </p:cNvGraphicFramePr>
          <p:nvPr/>
        </p:nvGraphicFramePr>
        <p:xfrm>
          <a:off x="913269" y="3810044"/>
          <a:ext cx="78911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116">
                  <a:extLst>
                    <a:ext uri="{9D8B030D-6E8A-4147-A177-3AD203B41FA5}">
                      <a16:colId xmlns:a16="http://schemas.microsoft.com/office/drawing/2014/main" val="31661163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e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3557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1703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17998AD5-E468-71EA-322D-C4B41C660987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d, b}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0B0DFFD-830C-E1B3-8E6C-0F6E4613AE77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b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69AF6B0-C95D-D942-D0F8-94CE6D099D59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D1100-9CDF-7F3B-07CE-B78951015DC2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73068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754A-BB71-71B7-6755-EC673A13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45E87D-694A-BD55-EDC4-29FFDE41A9CD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99532BB-F925-CFBA-5BE4-EC9C0DC29D0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DE48745-9D72-AC7C-E6D9-F961E0F71F7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98237D5-FF6F-8AB7-DA56-64A89E97B6A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770811-4676-F813-FDE3-42548DDA38D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334E859-A692-F167-1C18-A8C38746A71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22F731-838A-077B-61DC-173E78CD14FF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A8496A3-9021-F739-4228-8C262C9EA68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9DF9CD79-3600-7D54-1EE4-736DA845D4B8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479C87-7DF0-3372-C131-F6D81FC75158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CF143BA-3373-4399-A0B0-0BC3AA41BDFB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7AD5E9-F248-4FCF-0692-7A5F0F75BC01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BEDAFC7-E801-F599-5C42-31680095A199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61A2E8C-4859-5398-73AC-CE6831CC5628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930E23-4BA3-B796-ECBA-7DF45A1779E0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E8F316B-DEF0-F6B2-1365-C75BD0CA3990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9A29F3F-34C2-13FF-B18E-5CD508E6865F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FDEB398-3C5B-0236-D082-90971733797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0045A866-5D64-69F0-0145-85BB325A52A4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CEB173E-219F-6BFD-F87C-F9C8E519B5B4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8B778187-AF18-C357-115C-BC385A2A906E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33DF1DA-9C6B-7A22-15E9-1E5C6D011A0D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93DA570-F7C8-1D1D-95BA-0EFC15D35912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7AE7A5A-363C-B1D2-6B1D-48819495284E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DCEB34-6025-25E0-385C-566114F8476A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6D2BB46-C360-6680-7B73-5E9ACE7A0216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3C4251-429F-73CF-913C-308D493189C6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E14F43-5962-EA37-DE11-4D3C7DB7B5CC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D3652B0-F394-E8F5-00F8-1EA45EF08372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579741-23E1-EAB5-2027-70FAF4B9D4A4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B6C1C-C7B6-1785-BA6F-9528C84288C3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B77E4F-55EE-C19E-6BBC-8A59D03667F0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93883A-A138-8D8B-BAE9-BAD93ABD1616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58A02-B3A3-C65C-4C88-E9DB8AABFD55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990D14-2198-4A7C-6D44-793B9F3E4746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ED919A-C2B3-AE43-DAD9-84AA30ED8802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d, b, e}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D3DD011-99C2-39D1-08D8-A466666605AA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e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8951D9-2121-986B-0546-AB559D8F15AD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C1280E-8C9D-0F91-76DB-895465D8FCA0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0214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707C-30AA-16B6-B084-46D7B15F1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F97C31-74B3-BCCA-D3A4-5273A351670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9A6CA8F-AEAA-E771-1FDE-0DB903715294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E1F5FCE-E676-A17F-E39A-AFAB9D070E4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59D8B00-7593-5465-409C-CACE8FABA77D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B4F5038-DC2C-CA19-145F-E8308FEBD4D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7E4ABDD-51AC-F1F5-5A3D-8E02D3B4CA4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A849FBB-3D3F-4232-5925-FB5DCE5DA8F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9E7F1FE-F93A-800C-B083-48EF3C54AB2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B03A5213-EA9E-D18C-CB14-28746F681445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885A73F-F539-41D9-92C2-776F5A1126CA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8186F6-4BA0-9E30-C7D5-5DB07DB63991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8886B96-B46C-3C34-4185-538DC73DE212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621C7E-BB8E-B5AF-18B5-BBDC465B8FF7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E22BE9-6B04-5A18-C503-2D2D3589F320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5F7FD64-73DD-B866-FF70-B201319B1384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9604FF5-9191-E18A-9B6F-EEBBC45AAC51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F697780-5D39-2164-B77B-D9F4432A022B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D896E96-DD31-0119-DB0B-7D686E803EAE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B526AE6-A839-DCF9-F4BC-1F596431144E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FCC8F53-A683-3849-2B7E-FB7AE66829A0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8E922C5B-E763-169D-564C-06362CB03A90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E96E3A15-4A57-05CE-F565-961B6580E73F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7BA28E1-AC4F-4331-7DFB-914718CD722D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1A4EB8-2AC6-25FB-66CE-052DFF9D0310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DFC0F20-7DEC-A348-17F2-D1BA98C5DCB1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66F511-DEF5-A29D-C13F-427F61ACA8DC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3F132E-6DF8-15F4-9F1C-7ADCF23E5C34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66145EE-2115-53DD-C7A0-8C61210D66BB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8F5E0D6-99CC-32FC-66F6-F04EDD57843D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0D5B6C-36E6-8675-8653-E4FF933AC06D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244982-5E2A-3644-C639-6BEC4FA88C25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6291FA-D089-56A6-0686-C2F3266E4660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4B1B3C-2DA3-D60C-1C96-1F370C06F591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8F959D1-5BD5-63FB-DAD1-A3CC23DCE13C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11B6A0-7DF6-949A-611D-DD97BFBD021C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7F8905A-00F2-25F9-EB37-44B0E9B6DE45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d, b, e}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0A2CAE-49C5-234D-2D24-D58C25ED11CE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e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CF4882-CDF4-AF0F-8350-2667C6FF6475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1C4E0-C8A1-42E9-A473-0597570CE313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810810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D6B0-A680-02DF-87DB-E829643F0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C5FDE8-AF1D-603D-F293-C5D87C6F921F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312FE29-E0B6-015F-2FEE-EDFE6F07E5A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595AA864-D649-9574-74E4-9963C75DDA5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8FE1A38-6189-A85F-7055-FE20A9898150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CDF1D0B-C03E-E44D-3D92-8612DE35D5A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9953CE4-4819-DDAD-D230-EA70C1C320D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D25A01-854C-AD07-9C25-C6A83AC48FDC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CD15FA1-F5C2-7DDC-0706-20300C18979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60A1BF84-EB13-9309-95C2-B00091CDE9EA}"/>
              </a:ext>
            </a:extLst>
          </p:cNvPr>
          <p:cNvSpPr>
            <a:spLocks noChangeAspect="1"/>
          </p:cNvSpPr>
          <p:nvPr/>
        </p:nvSpPr>
        <p:spPr>
          <a:xfrm>
            <a:off x="5441381" y="323278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0</a:t>
            </a:r>
            <a:endParaRPr lang="ko-KR" altLang="en-US" sz="20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335758-53B5-46A6-0941-EAA7E592A674}"/>
              </a:ext>
            </a:extLst>
          </p:cNvPr>
          <p:cNvSpPr>
            <a:spLocks noChangeAspect="1"/>
          </p:cNvSpPr>
          <p:nvPr/>
        </p:nvSpPr>
        <p:spPr>
          <a:xfrm>
            <a:off x="6917819" y="2178981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8</a:t>
            </a:r>
            <a:endParaRPr lang="ko-KR" altLang="en-US" sz="28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2183FB4-6ED3-308E-F259-061A2EA06625}"/>
              </a:ext>
            </a:extLst>
          </p:cNvPr>
          <p:cNvSpPr>
            <a:spLocks noChangeAspect="1"/>
          </p:cNvSpPr>
          <p:nvPr/>
        </p:nvSpPr>
        <p:spPr>
          <a:xfrm>
            <a:off x="9771369" y="2358501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9</a:t>
            </a:r>
            <a:endParaRPr lang="ko-KR" altLang="en-US" sz="28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0905A7A-5705-5AD2-97E7-AA465711597C}"/>
              </a:ext>
            </a:extLst>
          </p:cNvPr>
          <p:cNvSpPr>
            <a:spLocks noChangeAspect="1"/>
          </p:cNvSpPr>
          <p:nvPr/>
        </p:nvSpPr>
        <p:spPr>
          <a:xfrm>
            <a:off x="6917819" y="4724444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5</a:t>
            </a:r>
            <a:endParaRPr lang="ko-KR" altLang="en-US" sz="2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F916C58-DBC0-C6E3-A0D4-204B76BE34EE}"/>
              </a:ext>
            </a:extLst>
          </p:cNvPr>
          <p:cNvSpPr>
            <a:spLocks noChangeAspect="1"/>
          </p:cNvSpPr>
          <p:nvPr/>
        </p:nvSpPr>
        <p:spPr>
          <a:xfrm>
            <a:off x="8672945" y="4082897"/>
            <a:ext cx="628060" cy="628060"/>
          </a:xfrm>
          <a:prstGeom prst="ellipse">
            <a:avLst/>
          </a:prstGeom>
          <a:solidFill>
            <a:srgbClr val="00B0F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7</a:t>
            </a:r>
            <a:endParaRPr lang="ko-KR" altLang="en-US" sz="2800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BEBBAC4-7084-C6BC-C673-160BBAE6FB3E}"/>
              </a:ext>
            </a:extLst>
          </p:cNvPr>
          <p:cNvCxnSpPr>
            <a:cxnSpLocks/>
            <a:stCxn id="7" idx="4"/>
            <a:endCxn id="16" idx="0"/>
          </p:cNvCxnSpPr>
          <p:nvPr/>
        </p:nvCxnSpPr>
        <p:spPr>
          <a:xfrm>
            <a:off x="7231849" y="2807041"/>
            <a:ext cx="0" cy="1917403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A1D3E6F-11AA-95B9-0D30-44874D55E7C6}"/>
              </a:ext>
            </a:extLst>
          </p:cNvPr>
          <p:cNvCxnSpPr>
            <a:cxnSpLocks/>
            <a:stCxn id="3" idx="7"/>
            <a:endCxn id="7" idx="3"/>
          </p:cNvCxnSpPr>
          <p:nvPr/>
        </p:nvCxnSpPr>
        <p:spPr>
          <a:xfrm flipV="1">
            <a:off x="5977464" y="2715064"/>
            <a:ext cx="1032332" cy="60969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E653D8A-A8DA-2755-3EE9-D8F7E3300171}"/>
              </a:ext>
            </a:extLst>
          </p:cNvPr>
          <p:cNvCxnSpPr>
            <a:cxnSpLocks/>
            <a:stCxn id="3" idx="5"/>
            <a:endCxn id="16" idx="1"/>
          </p:cNvCxnSpPr>
          <p:nvPr/>
        </p:nvCxnSpPr>
        <p:spPr>
          <a:xfrm>
            <a:off x="5977464" y="3768867"/>
            <a:ext cx="1032332" cy="1047554"/>
          </a:xfrm>
          <a:prstGeom prst="straightConnector1">
            <a:avLst/>
          </a:prstGeom>
          <a:ln w="19050">
            <a:solidFill>
              <a:srgbClr val="0202FC"/>
            </a:solidFill>
            <a:headEnd w="sm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ECAEBF2-2BA0-A64A-878F-AB6B1CCD0D15}"/>
              </a:ext>
            </a:extLst>
          </p:cNvPr>
          <p:cNvCxnSpPr>
            <a:cxnSpLocks/>
            <a:stCxn id="16" idx="7"/>
            <a:endCxn id="7" idx="5"/>
          </p:cNvCxnSpPr>
          <p:nvPr/>
        </p:nvCxnSpPr>
        <p:spPr>
          <a:xfrm flipV="1">
            <a:off x="7453902" y="2715064"/>
            <a:ext cx="0" cy="2101357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E363F5E3-523A-9569-3E40-8451B3E54A60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545879" y="2493011"/>
            <a:ext cx="2225490" cy="17952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B2AB726-1833-CBAB-9738-0B9C1622FEB5}"/>
              </a:ext>
            </a:extLst>
          </p:cNvPr>
          <p:cNvCxnSpPr>
            <a:cxnSpLocks/>
            <a:stCxn id="16" idx="6"/>
            <a:endCxn id="17" idx="3"/>
          </p:cNvCxnSpPr>
          <p:nvPr/>
        </p:nvCxnSpPr>
        <p:spPr>
          <a:xfrm flipV="1">
            <a:off x="7545879" y="4618980"/>
            <a:ext cx="1219043" cy="419494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B7289CB-1EEA-E780-0BC6-1B2C6D0EF931}"/>
              </a:ext>
            </a:extLst>
          </p:cNvPr>
          <p:cNvCxnSpPr>
            <a:cxnSpLocks/>
            <a:stCxn id="17" idx="7"/>
            <a:endCxn id="8" idx="3"/>
          </p:cNvCxnSpPr>
          <p:nvPr/>
        </p:nvCxnSpPr>
        <p:spPr>
          <a:xfrm flipV="1">
            <a:off x="9209028" y="2894584"/>
            <a:ext cx="654318" cy="1280290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구부러짐 76">
            <a:extLst>
              <a:ext uri="{FF2B5EF4-FFF2-40B4-BE49-F238E27FC236}">
                <a16:creationId xmlns:a16="http://schemas.microsoft.com/office/drawing/2014/main" id="{8C4E629B-80A3-0668-BD2D-2897E7B8C9AA}"/>
              </a:ext>
            </a:extLst>
          </p:cNvPr>
          <p:cNvCxnSpPr>
            <a:cxnSpLocks/>
            <a:stCxn id="17" idx="4"/>
            <a:endCxn id="3" idx="4"/>
          </p:cNvCxnSpPr>
          <p:nvPr/>
        </p:nvCxnSpPr>
        <p:spPr>
          <a:xfrm rot="5400000" flipH="1">
            <a:off x="6946136" y="2670119"/>
            <a:ext cx="850113" cy="3231564"/>
          </a:xfrm>
          <a:prstGeom prst="curvedConnector3">
            <a:avLst>
              <a:gd name="adj1" fmla="val -147899"/>
            </a:avLst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880F4F0-5529-5B71-8F41-ED2FEFF6C290}"/>
              </a:ext>
            </a:extLst>
          </p:cNvPr>
          <p:cNvCxnSpPr>
            <a:cxnSpLocks/>
            <a:stCxn id="8" idx="4"/>
            <a:endCxn id="17" idx="6"/>
          </p:cNvCxnSpPr>
          <p:nvPr/>
        </p:nvCxnSpPr>
        <p:spPr>
          <a:xfrm flipH="1">
            <a:off x="9301005" y="2986561"/>
            <a:ext cx="784394" cy="1410366"/>
          </a:xfrm>
          <a:prstGeom prst="straightConnector1">
            <a:avLst/>
          </a:prstGeom>
          <a:ln w="19050">
            <a:solidFill>
              <a:srgbClr val="0202F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74B7621-2FF4-395C-4D73-07626015B0DE}"/>
              </a:ext>
            </a:extLst>
          </p:cNvPr>
          <p:cNvSpPr txBox="1">
            <a:spLocks noChangeAspect="1"/>
          </p:cNvSpPr>
          <p:nvPr/>
        </p:nvSpPr>
        <p:spPr>
          <a:xfrm>
            <a:off x="5578228" y="2807041"/>
            <a:ext cx="288210" cy="349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</a:t>
            </a:r>
            <a:endParaRPr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56905DF-2D2C-2B94-307E-138F82E35E5A}"/>
              </a:ext>
            </a:extLst>
          </p:cNvPr>
          <p:cNvSpPr txBox="1">
            <a:spLocks noChangeAspect="1"/>
          </p:cNvSpPr>
          <p:nvPr/>
        </p:nvSpPr>
        <p:spPr>
          <a:xfrm>
            <a:off x="7087744" y="1769686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</a:t>
            </a:r>
            <a:endParaRPr lang="ko-KR" alt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D35C9E-2C0A-DE6B-6ABF-5648C22FA437}"/>
              </a:ext>
            </a:extLst>
          </p:cNvPr>
          <p:cNvSpPr txBox="1">
            <a:spLocks noChangeAspect="1"/>
          </p:cNvSpPr>
          <p:nvPr/>
        </p:nvSpPr>
        <p:spPr>
          <a:xfrm>
            <a:off x="7107890" y="5339018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</a:t>
            </a:r>
            <a:endParaRPr lang="ko-KR" altLang="en-US" sz="2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A6129D-2CFD-7E3C-F820-11161322DB02}"/>
              </a:ext>
            </a:extLst>
          </p:cNvPr>
          <p:cNvSpPr txBox="1">
            <a:spLocks noChangeAspect="1"/>
          </p:cNvSpPr>
          <p:nvPr/>
        </p:nvSpPr>
        <p:spPr>
          <a:xfrm>
            <a:off x="8825899" y="3672849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d</a:t>
            </a:r>
            <a:endParaRPr lang="ko-KR" altLang="en-US" sz="2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DABEAE-9646-1CA3-7C09-A6FA944C5E39}"/>
              </a:ext>
            </a:extLst>
          </p:cNvPr>
          <p:cNvSpPr txBox="1">
            <a:spLocks noChangeAspect="1"/>
          </p:cNvSpPr>
          <p:nvPr/>
        </p:nvSpPr>
        <p:spPr>
          <a:xfrm>
            <a:off x="9941294" y="1963495"/>
            <a:ext cx="288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e</a:t>
            </a:r>
            <a:endParaRPr lang="ko-KR" alt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28C1C5-D62E-E72B-FB3D-AD4141AE59A5}"/>
              </a:ext>
            </a:extLst>
          </p:cNvPr>
          <p:cNvSpPr txBox="1">
            <a:spLocks noChangeAspect="1"/>
          </p:cNvSpPr>
          <p:nvPr/>
        </p:nvSpPr>
        <p:spPr>
          <a:xfrm>
            <a:off x="6095557" y="5467511"/>
            <a:ext cx="314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6</a:t>
            </a:r>
            <a:endParaRPr lang="ko-KR" altLang="en-US" sz="2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8B17AB-6340-A53E-3D29-56D05064D64B}"/>
              </a:ext>
            </a:extLst>
          </p:cNvPr>
          <p:cNvSpPr txBox="1">
            <a:spLocks noChangeAspect="1"/>
          </p:cNvSpPr>
          <p:nvPr/>
        </p:nvSpPr>
        <p:spPr>
          <a:xfrm>
            <a:off x="6094841" y="258277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10</a:t>
            </a:r>
            <a:endParaRPr lang="ko-KR" altLang="en-US" sz="2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0842BE2-3D17-0747-37D4-F30C55362037}"/>
              </a:ext>
            </a:extLst>
          </p:cNvPr>
          <p:cNvSpPr txBox="1">
            <a:spLocks noChangeAspect="1"/>
          </p:cNvSpPr>
          <p:nvPr/>
        </p:nvSpPr>
        <p:spPr>
          <a:xfrm>
            <a:off x="8600659" y="2105164"/>
            <a:ext cx="285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1</a:t>
            </a:r>
            <a:endParaRPr lang="ko-KR" altLang="en-US" sz="2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6874932-5256-A604-FABA-147764A67C8D}"/>
              </a:ext>
            </a:extLst>
          </p:cNvPr>
          <p:cNvSpPr txBox="1">
            <a:spLocks noChangeAspect="1"/>
          </p:cNvSpPr>
          <p:nvPr/>
        </p:nvSpPr>
        <p:spPr>
          <a:xfrm>
            <a:off x="6832580" y="3491156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120FCE4-C4E8-9623-4988-0E99B4C1E81D}"/>
              </a:ext>
            </a:extLst>
          </p:cNvPr>
          <p:cNvSpPr txBox="1">
            <a:spLocks noChangeAspect="1"/>
          </p:cNvSpPr>
          <p:nvPr/>
        </p:nvSpPr>
        <p:spPr>
          <a:xfrm>
            <a:off x="7508486" y="3477043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</a:t>
            </a:r>
            <a:endParaRPr lang="ko-KR" altLang="en-US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17D390-39F2-DB6C-F70C-D8EAD9A81AD8}"/>
              </a:ext>
            </a:extLst>
          </p:cNvPr>
          <p:cNvSpPr txBox="1">
            <a:spLocks noChangeAspect="1"/>
          </p:cNvSpPr>
          <p:nvPr/>
        </p:nvSpPr>
        <p:spPr>
          <a:xfrm>
            <a:off x="6271793" y="4314488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5</a:t>
            </a:r>
            <a:endParaRPr lang="ko-KR" altLang="en-US" sz="2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3E8B70-E27D-7F0B-0DC8-E7ED7AD412E9}"/>
              </a:ext>
            </a:extLst>
          </p:cNvPr>
          <p:cNvSpPr txBox="1">
            <a:spLocks noChangeAspect="1"/>
          </p:cNvSpPr>
          <p:nvPr/>
        </p:nvSpPr>
        <p:spPr>
          <a:xfrm>
            <a:off x="9787195" y="3460911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8</a:t>
            </a:r>
            <a:endParaRPr lang="ko-KR" altLang="en-US" sz="24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26B7FF-038D-C033-636C-D54A53A87EA6}"/>
              </a:ext>
            </a:extLst>
          </p:cNvPr>
          <p:cNvSpPr txBox="1">
            <a:spLocks noChangeAspect="1"/>
          </p:cNvSpPr>
          <p:nvPr/>
        </p:nvSpPr>
        <p:spPr>
          <a:xfrm>
            <a:off x="9157277" y="3232784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4</a:t>
            </a:r>
            <a:endParaRPr lang="ko-KR" altLang="en-US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AAD446E-5777-8056-DDFB-58B624F4F8E0}"/>
              </a:ext>
            </a:extLst>
          </p:cNvPr>
          <p:cNvSpPr txBox="1">
            <a:spLocks noChangeAspect="1"/>
          </p:cNvSpPr>
          <p:nvPr/>
        </p:nvSpPr>
        <p:spPr>
          <a:xfrm>
            <a:off x="1019327" y="2781495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 = {a, c, d, b, e}</a:t>
            </a:r>
            <a:endParaRPr lang="ko-KR" altLang="en-US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1741A01-0668-35C6-2173-34D28EBAE103}"/>
              </a:ext>
            </a:extLst>
          </p:cNvPr>
          <p:cNvSpPr txBox="1">
            <a:spLocks noChangeAspect="1"/>
          </p:cNvSpPr>
          <p:nvPr/>
        </p:nvSpPr>
        <p:spPr>
          <a:xfrm>
            <a:off x="1017624" y="3232784"/>
            <a:ext cx="2720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u = e</a:t>
            </a:r>
            <a:endParaRPr lang="ko-KR" altLang="en-US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A0A496C-27ED-4ED1-DBCC-E4F51E66A399}"/>
              </a:ext>
            </a:extLst>
          </p:cNvPr>
          <p:cNvSpPr txBox="1">
            <a:spLocks noChangeAspect="1"/>
          </p:cNvSpPr>
          <p:nvPr/>
        </p:nvSpPr>
        <p:spPr>
          <a:xfrm>
            <a:off x="424226" y="4035218"/>
            <a:ext cx="332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Q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7B9F35-5789-BA99-00E3-239ED9D7EF20}"/>
              </a:ext>
            </a:extLst>
          </p:cNvPr>
          <p:cNvSpPr txBox="1">
            <a:spLocks noChangeAspect="1"/>
          </p:cNvSpPr>
          <p:nvPr/>
        </p:nvSpPr>
        <p:spPr>
          <a:xfrm>
            <a:off x="8035968" y="4838395"/>
            <a:ext cx="518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67433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BC37-0FBF-35B2-8E36-D715FBB73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E8C659-E1A1-DCE2-7CEE-07AE9605D2F4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Single-Source Shortest Paths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FEDBA29-CB18-A9B8-4633-061781A5F94B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965CB79-36DB-285E-C141-A1582D0E9FCD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5F41682-0662-A7BE-E5F0-EE0A595F00C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4B12004-0910-4BCA-830D-1AB746E147C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E7EBC7-55A6-2F7D-4FD9-DFE45BDFD6E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E9CADA-A40B-D4A8-5988-8E3F97B47891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D872AE7-87BD-E23E-B8C7-F2540E2B0768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표 41">
                <a:extLst>
                  <a:ext uri="{FF2B5EF4-FFF2-40B4-BE49-F238E27FC236}">
                    <a16:creationId xmlns:a16="http://schemas.microsoft.com/office/drawing/2014/main" id="{C3E21873-7A98-8E49-FF0E-FDC3A57E8E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830437"/>
                  </p:ext>
                </p:extLst>
              </p:nvPr>
            </p:nvGraphicFramePr>
            <p:xfrm>
              <a:off x="1549166" y="2130804"/>
              <a:ext cx="9093668" cy="3776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9734">
                      <a:extLst>
                        <a:ext uri="{9D8B030D-6E8A-4147-A177-3AD203B41FA5}">
                          <a16:colId xmlns:a16="http://schemas.microsoft.com/office/drawing/2014/main" val="1711343608"/>
                        </a:ext>
                      </a:extLst>
                    </a:gridCol>
                    <a:gridCol w="3371967">
                      <a:extLst>
                        <a:ext uri="{9D8B030D-6E8A-4147-A177-3AD203B41FA5}">
                          <a16:colId xmlns:a16="http://schemas.microsoft.com/office/drawing/2014/main" val="397619063"/>
                        </a:ext>
                      </a:extLst>
                    </a:gridCol>
                    <a:gridCol w="3371967">
                      <a:extLst>
                        <a:ext uri="{9D8B030D-6E8A-4147-A177-3AD203B41FA5}">
                          <a16:colId xmlns:a16="http://schemas.microsoft.com/office/drawing/2014/main" val="2982815028"/>
                        </a:ext>
                      </a:extLst>
                    </a:gridCol>
                  </a:tblGrid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Bellman-Ford</a:t>
                          </a:r>
                          <a:endParaRPr lang="ko-KR" altLang="en-US" sz="2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Dijkstra</a:t>
                          </a:r>
                          <a:endParaRPr lang="ko-KR" altLang="en-US" sz="2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117036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Negative edge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X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909529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Positive cycle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673276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Negative cycle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X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X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370831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시간복잡도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oMath>
                          </a14:m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func>
                                <m:func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)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6240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표 41">
                <a:extLst>
                  <a:ext uri="{FF2B5EF4-FFF2-40B4-BE49-F238E27FC236}">
                    <a16:creationId xmlns:a16="http://schemas.microsoft.com/office/drawing/2014/main" id="{C3E21873-7A98-8E49-FF0E-FDC3A57E8E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830437"/>
                  </p:ext>
                </p:extLst>
              </p:nvPr>
            </p:nvGraphicFramePr>
            <p:xfrm>
              <a:off x="1549166" y="2130804"/>
              <a:ext cx="9093668" cy="37765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49734">
                      <a:extLst>
                        <a:ext uri="{9D8B030D-6E8A-4147-A177-3AD203B41FA5}">
                          <a16:colId xmlns:a16="http://schemas.microsoft.com/office/drawing/2014/main" val="1711343608"/>
                        </a:ext>
                      </a:extLst>
                    </a:gridCol>
                    <a:gridCol w="3371967">
                      <a:extLst>
                        <a:ext uri="{9D8B030D-6E8A-4147-A177-3AD203B41FA5}">
                          <a16:colId xmlns:a16="http://schemas.microsoft.com/office/drawing/2014/main" val="397619063"/>
                        </a:ext>
                      </a:extLst>
                    </a:gridCol>
                    <a:gridCol w="3371967">
                      <a:extLst>
                        <a:ext uri="{9D8B030D-6E8A-4147-A177-3AD203B41FA5}">
                          <a16:colId xmlns:a16="http://schemas.microsoft.com/office/drawing/2014/main" val="2982815028"/>
                        </a:ext>
                      </a:extLst>
                    </a:gridCol>
                  </a:tblGrid>
                  <a:tr h="667679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Bellman-Ford</a:t>
                          </a:r>
                          <a:endParaRPr lang="ko-KR" altLang="en-US" sz="2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4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Dijkstra</a:t>
                          </a:r>
                          <a:endParaRPr lang="ko-KR" altLang="en-US" sz="2400" b="1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9117036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Negative edge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X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8909529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Positive cycle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O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7673276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Negative cycle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X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b="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X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370831"/>
                      </a:ext>
                    </a:extLst>
                  </a:tr>
                  <a:tr h="77721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2000" b="0" dirty="0" err="1">
                              <a:solidFill>
                                <a:schemeClr val="tx1"/>
                              </a:solidFill>
                              <a:latin typeface="+mn-lt"/>
                            </a:rPr>
                            <a:t>시간복잡도</a:t>
                          </a:r>
                          <a:endParaRPr lang="ko-KR" altLang="en-US" sz="20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982" t="-385938" r="-100362" b="-15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9982" t="-385938" r="-362" b="-15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6240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72573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FB70-D0A4-1FCB-926E-08F439A4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BF067-9C9F-1F70-2F27-7D780705E7F1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84B1B-A9B7-8ACA-6C3A-7868C8C1F91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A7FE3E9-31B0-A122-09AD-806EF62A43C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46448FF-0CA7-E697-0B72-A3A128ACEB3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BC4523E-DB00-3138-5A59-C29F52BBE3C7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E88D3-9DB6-87D7-28D3-F04148A2AE9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9EB4301-B700-FC22-8CD9-BDF4BD67970E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A98063F-156D-8289-C687-624A33D4A32B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C0585D91-A02D-5C3C-2D04-5BDF6CB2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709" y="1733833"/>
            <a:ext cx="9584582" cy="473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224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8DFF-5FB0-F405-F860-070C796C8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36BEA-6CA5-00CB-32FC-A4556B74A04B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6D80706-7D62-BAB7-5F06-54A30A8218C5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2F71295-EF8D-B0ED-B101-0FDFDD136F8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4B32750-CA6E-F52E-62A0-F51B76239D5A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5D84D7C-6A8C-5A35-0A3F-0C58A892FB80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BAED497-52F6-73D8-B3C0-9311F7869611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03049AD-00AC-2C90-7AC9-8FF269B4449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079FC63-216A-77E7-E946-5FC1CEA3047A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CD558D5A-C1FE-5FF5-D7F5-CD477F96C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96" y="1897655"/>
            <a:ext cx="6776550" cy="4742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E3A75B-F707-8783-94EB-64CA42D79BE2}"/>
              </a:ext>
            </a:extLst>
          </p:cNvPr>
          <p:cNvSpPr txBox="1"/>
          <p:nvPr/>
        </p:nvSpPr>
        <p:spPr>
          <a:xfrm>
            <a:off x="1515696" y="2371889"/>
            <a:ext cx="642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Single-source shortest paths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22F745E-848C-E9E0-41D7-FB8201E7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696" y="3246233"/>
            <a:ext cx="3922955" cy="4652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191D70-B6B6-6CE7-8895-67A43020A0C0}"/>
              </a:ext>
            </a:extLst>
          </p:cNvPr>
          <p:cNvSpPr txBox="1"/>
          <p:nvPr/>
        </p:nvSpPr>
        <p:spPr>
          <a:xfrm>
            <a:off x="1515696" y="3711455"/>
            <a:ext cx="642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Negative edge</a:t>
            </a:r>
            <a:r>
              <a:rPr lang="ko-KR" altLang="en-US" sz="2000" dirty="0"/>
              <a:t>가 존재하지 않는다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1E3E1-3525-1EA2-3BF4-322C1C5BEBC3}"/>
              </a:ext>
            </a:extLst>
          </p:cNvPr>
          <p:cNvSpPr txBox="1"/>
          <p:nvPr/>
        </p:nvSpPr>
        <p:spPr>
          <a:xfrm>
            <a:off x="1515696" y="4111565"/>
            <a:ext cx="6428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Dijkstra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036305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206A0-266A-EE57-DA97-3324DA7B4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E14BAF-A98B-D9E5-EDF5-1A4288156BFC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EC63004-C1E5-F837-97B5-2DAD4C12E34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685513C-939D-3AE1-3D00-FA40A3739900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866F6EC-7F74-D67A-50C2-0D433F574C9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B83A8F90-E599-EA88-B44F-1CB3FDE247D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09FE821F-5188-182F-49CC-ABF123B88295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1C18B7D-3F3A-AAD7-FFC9-4E071BCD886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FAD6D8-2BA9-6842-FAA1-A0CC91CA9AED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DCF0A5-682F-12D8-F084-C634E6997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27" y="1430844"/>
            <a:ext cx="8248232" cy="524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936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E2A5-F6FD-0CAA-9E33-94F26BD4E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D2748F-E1D0-2169-F4B5-C8077FFF221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E018E6-B77D-8DF9-3C1D-F4A2E2239D4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1D1E82FC-8CAD-2EBD-225B-5FE55A0DA666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D45D45A-70FB-53AA-F099-A094A3922328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63EB20D-8834-CDF0-B6A8-1C977C63D939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4CDCE84-10AA-4CD2-8979-6CDE2F3B5DB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7A7D56-8B29-054C-C470-D5D187CF9C8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9B2D61D-1FE0-51D5-BE85-6BFEBEC2E51C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A232C35-0071-644E-A56F-EC250E103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07" y="1832895"/>
            <a:ext cx="10361985" cy="544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58E92-03EA-5A30-B3A5-240C15E37BF2}"/>
              </a:ext>
            </a:extLst>
          </p:cNvPr>
          <p:cNvSpPr txBox="1"/>
          <p:nvPr/>
        </p:nvSpPr>
        <p:spPr>
          <a:xfrm>
            <a:off x="845996" y="2394214"/>
            <a:ext cx="794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1. </a:t>
            </a:r>
            <a:r>
              <a:rPr lang="ko-KR" altLang="en-US" sz="1600" dirty="0"/>
              <a:t> </a:t>
            </a:r>
            <a:r>
              <a:rPr lang="en-US" altLang="ko-KR" sz="1600" dirty="0"/>
              <a:t>Negative</a:t>
            </a:r>
            <a:r>
              <a:rPr lang="ko-KR" altLang="en-US" sz="1600" dirty="0"/>
              <a:t> </a:t>
            </a:r>
            <a:r>
              <a:rPr lang="en-US" altLang="ko-KR" sz="1600" dirty="0"/>
              <a:t>edge</a:t>
            </a:r>
            <a:r>
              <a:rPr lang="ko-KR" altLang="en-US" sz="1600" dirty="0"/>
              <a:t>가 없으니 </a:t>
            </a:r>
            <a:r>
              <a:rPr lang="en-US" altLang="ko-KR" sz="1600" dirty="0"/>
              <a:t>Dijkstra’s algorithm</a:t>
            </a:r>
            <a:r>
              <a:rPr lang="ko-KR" altLang="en-US" sz="1600" dirty="0"/>
              <a:t>을 사용할 수 있는 상황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84565B-9C28-812F-B76E-7F95B9A27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07" y="3023858"/>
            <a:ext cx="5315692" cy="314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72FA69-16F4-8D13-EC84-5705D7C6A017}"/>
              </a:ext>
            </a:extLst>
          </p:cNvPr>
          <p:cNvSpPr txBox="1"/>
          <p:nvPr/>
        </p:nvSpPr>
        <p:spPr>
          <a:xfrm>
            <a:off x="845996" y="3335108"/>
            <a:ext cx="1072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2.</a:t>
            </a:r>
            <a:r>
              <a:rPr lang="ko-KR" altLang="en-US" sz="1600" dirty="0"/>
              <a:t> </a:t>
            </a:r>
            <a:r>
              <a:rPr lang="en-US" altLang="ko-KR" sz="1600" dirty="0"/>
              <a:t>(1) </a:t>
            </a:r>
            <a:r>
              <a:rPr lang="ko-KR" altLang="en-US" sz="1600" dirty="0"/>
              <a:t>모든 정점에서 </a:t>
            </a:r>
            <a:r>
              <a:rPr lang="en-US" altLang="ko-KR" sz="1600" dirty="0"/>
              <a:t>X</a:t>
            </a:r>
            <a:r>
              <a:rPr lang="ko-KR" altLang="en-US" sz="1600" dirty="0"/>
              <a:t>번 정점까지의 최단 거리와 </a:t>
            </a:r>
            <a:r>
              <a:rPr lang="en-US" altLang="ko-KR" sz="1600" dirty="0"/>
              <a:t>(2) X</a:t>
            </a:r>
            <a:r>
              <a:rPr lang="ko-KR" altLang="en-US" sz="1600" dirty="0"/>
              <a:t>번 정점에서 모든 정점까지의 최단 거리가 필요하다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17A053-05C7-28F9-B354-D62E21A44593}"/>
              </a:ext>
            </a:extLst>
          </p:cNvPr>
          <p:cNvSpPr txBox="1"/>
          <p:nvPr/>
        </p:nvSpPr>
        <p:spPr>
          <a:xfrm>
            <a:off x="845996" y="4015690"/>
            <a:ext cx="9911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3. (2)</a:t>
            </a:r>
            <a:r>
              <a:rPr lang="ko-KR" altLang="en-US" sz="1600" dirty="0"/>
              <a:t>는 쉽지만 </a:t>
            </a:r>
            <a:r>
              <a:rPr lang="en-US" altLang="ko-KR" sz="1600" dirty="0"/>
              <a:t>(1)</a:t>
            </a:r>
            <a:r>
              <a:rPr lang="ko-KR" altLang="en-US" sz="1600" dirty="0"/>
              <a:t>은 모든 정점을 시작점으로 하여 </a:t>
            </a:r>
            <a:r>
              <a:rPr lang="en-US" altLang="ko-KR" sz="1600" dirty="0"/>
              <a:t>Dijkstra</a:t>
            </a:r>
            <a:r>
              <a:rPr lang="ko-KR" altLang="en-US" sz="1600" dirty="0"/>
              <a:t>를 </a:t>
            </a:r>
            <a:r>
              <a:rPr lang="en-US" altLang="ko-KR" sz="1600" dirty="0"/>
              <a:t>N</a:t>
            </a:r>
            <a:r>
              <a:rPr lang="ko-KR" altLang="en-US" sz="1600" dirty="0"/>
              <a:t>번 사용할 경우 시간이 너무 오래 걸린다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30A219-C11A-F557-9131-4A97478FDAFE}"/>
              </a:ext>
            </a:extLst>
          </p:cNvPr>
          <p:cNvSpPr txBox="1"/>
          <p:nvPr/>
        </p:nvSpPr>
        <p:spPr>
          <a:xfrm>
            <a:off x="1515696" y="4367220"/>
            <a:ext cx="8332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이는 </a:t>
            </a:r>
            <a:r>
              <a:rPr lang="en-US" altLang="ko-KR" sz="1600" dirty="0"/>
              <a:t>all-pairs </a:t>
            </a:r>
            <a:r>
              <a:rPr lang="ko-KR" altLang="en-US" sz="1600" dirty="0"/>
              <a:t>문제를 푸는 것과 같지만 필요한 정보는 </a:t>
            </a:r>
            <a:r>
              <a:rPr lang="en-US" altLang="ko-KR" sz="1600" dirty="0"/>
              <a:t>all-pairs</a:t>
            </a:r>
            <a:r>
              <a:rPr lang="ko-KR" altLang="en-US" sz="1600" dirty="0"/>
              <a:t>에 비해 확연히 적다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89641-A5EA-8689-7A75-C57EF0717480}"/>
              </a:ext>
            </a:extLst>
          </p:cNvPr>
          <p:cNvSpPr txBox="1"/>
          <p:nvPr/>
        </p:nvSpPr>
        <p:spPr>
          <a:xfrm>
            <a:off x="1515696" y="4718750"/>
            <a:ext cx="6713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→ 다른 해결 방법을 찾기 위해 필요한 정보의 특징을 살펴 보자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5053F6-9364-64B5-6D8B-726DC0875BBA}"/>
              </a:ext>
            </a:extLst>
          </p:cNvPr>
          <p:cNvSpPr txBox="1"/>
          <p:nvPr/>
        </p:nvSpPr>
        <p:spPr>
          <a:xfrm>
            <a:off x="845996" y="5348394"/>
            <a:ext cx="7573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4. (1)</a:t>
            </a:r>
            <a:r>
              <a:rPr lang="ko-KR" altLang="en-US" sz="1600" dirty="0"/>
              <a:t>의 시작점은 모두 다르지만 도착점은 모두 동일하다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185C2-1124-30F9-722B-7974F14710F0}"/>
              </a:ext>
            </a:extLst>
          </p:cNvPr>
          <p:cNvSpPr txBox="1"/>
          <p:nvPr/>
        </p:nvSpPr>
        <p:spPr>
          <a:xfrm>
            <a:off x="1518408" y="5700645"/>
            <a:ext cx="915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→ 역으로 도착점을 </a:t>
            </a:r>
            <a:r>
              <a:rPr lang="en-US" altLang="ko-KR" sz="1600" dirty="0"/>
              <a:t>single-source</a:t>
            </a:r>
            <a:r>
              <a:rPr lang="ko-KR" altLang="en-US" sz="1600" dirty="0"/>
              <a:t>로 하는 </a:t>
            </a:r>
            <a:r>
              <a:rPr lang="en-US" altLang="ko-KR" sz="1600" dirty="0"/>
              <a:t>Dijkstra</a:t>
            </a:r>
            <a:r>
              <a:rPr lang="ko-KR" altLang="en-US" sz="1600" dirty="0"/>
              <a:t>를 실행하면 모든 정보를 얻을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862F1-0C7E-DD2A-6B0B-4B38CF18E12D}"/>
              </a:ext>
            </a:extLst>
          </p:cNvPr>
          <p:cNvSpPr txBox="1"/>
          <p:nvPr/>
        </p:nvSpPr>
        <p:spPr>
          <a:xfrm>
            <a:off x="1515696" y="6029054"/>
            <a:ext cx="9155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→ 주어진 그래프는 방향 그래프이므로 주어진 간선의 방향도 모두 뒤집어야 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30877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B6A81-A83D-D8CA-C997-EC23C0B1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DDE3A-EB89-275F-26DB-D0524F365EE8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9634DD9-93EB-3E52-E7E9-304FAA19B48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338047A-2F6A-FEBB-03B8-BBB4AA7623FF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E786B265-A960-6A2E-2A64-604E2246E487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8BECF2C-3253-2BA7-307F-0651165E4B4B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98888FD-2ACE-B24B-800C-A611056EFFB9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B739B56-C44B-5F9C-1F05-E53DD9EBAFFB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C1C6A09-A0AC-F1DD-0ADF-74EB313DC20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604BB2E0-B731-20DE-E6C0-97A7C662E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830" y="1820992"/>
            <a:ext cx="4210638" cy="460121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EBDAB6-54A3-B43A-0B89-FCEBDB2C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944" y="1430844"/>
            <a:ext cx="474411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41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D21A6-60EE-B671-9F33-144E4D59F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77C438-D58D-95F9-93D2-C07210BABCE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spc="300" dirty="0"/>
              <a:t>최단 경로 문제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B9671E5-9CCE-09B7-3AD3-CDC52CB2703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62B859F-EDF4-89A3-4F67-F16BD9933AA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0F7E3E93-584A-C5B4-39A5-84D83D696D7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1D933198-F302-0BAC-C557-B33F716F0862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49B598-009B-5199-6612-12200814DCB4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5B61D91-1B59-CFD1-19EA-8F4BAD35E044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12CB5B9-4880-F7EA-C906-362675BC5B2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95EF11-A4D1-EE95-E16F-E10FF351374D}"/>
              </a:ext>
            </a:extLst>
          </p:cNvPr>
          <p:cNvSpPr txBox="1"/>
          <p:nvPr/>
        </p:nvSpPr>
        <p:spPr>
          <a:xfrm>
            <a:off x="805323" y="1892362"/>
            <a:ext cx="329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최단 경로 내의 회로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56DD18C-8BD3-4677-2E71-68B7114DAACF}"/>
              </a:ext>
            </a:extLst>
          </p:cNvPr>
          <p:cNvGrpSpPr/>
          <p:nvPr/>
        </p:nvGrpSpPr>
        <p:grpSpPr>
          <a:xfrm>
            <a:off x="1120074" y="2525976"/>
            <a:ext cx="8018601" cy="400110"/>
            <a:chOff x="973827" y="3382393"/>
            <a:chExt cx="8018601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73C6D5-67DD-29CD-48AD-B0884C1AADE3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최단 경로 내부에 회로가 존재할 수도 있다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2EE9164-974B-4CE7-4D60-A654582120E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0FB297-C8C1-B7D2-80FA-9F1A0715A6F2}"/>
              </a:ext>
            </a:extLst>
          </p:cNvPr>
          <p:cNvGrpSpPr/>
          <p:nvPr/>
        </p:nvGrpSpPr>
        <p:grpSpPr>
          <a:xfrm>
            <a:off x="1120074" y="3098035"/>
            <a:ext cx="8018601" cy="400110"/>
            <a:chOff x="973827" y="3382393"/>
            <a:chExt cx="8018601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012B7D-C6B5-1331-1AB3-A4A3E598C3ED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positive-weight cycle</a:t>
              </a:r>
              <a:r>
                <a:rPr lang="ko-KR" altLang="en-US" sz="2000" dirty="0"/>
                <a:t>은 반드시 존재하지 않는다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B6058E0-BEDD-AFA0-93C9-D28201FE0689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FB3C66C-86F4-959A-8929-D3044223ED8E}"/>
              </a:ext>
            </a:extLst>
          </p:cNvPr>
          <p:cNvGrpSpPr/>
          <p:nvPr/>
        </p:nvGrpSpPr>
        <p:grpSpPr>
          <a:xfrm>
            <a:off x="1120074" y="3670094"/>
            <a:ext cx="8018601" cy="400110"/>
            <a:chOff x="973827" y="3382393"/>
            <a:chExt cx="8018601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1A59D2-34B5-C6C4-8299-AAE416F6EE3E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회로가 존재한다면</a:t>
              </a:r>
              <a:r>
                <a:rPr lang="en-US" altLang="ko-KR" sz="2000" dirty="0"/>
                <a:t> </a:t>
              </a:r>
              <a:r>
                <a:rPr lang="ko-KR" altLang="en-US" sz="2000" dirty="0"/>
                <a:t>해당 회로의 가중치는 </a:t>
              </a:r>
              <a:r>
                <a:rPr lang="en-US" altLang="ko-KR" sz="2000" dirty="0"/>
                <a:t>0</a:t>
              </a:r>
              <a:r>
                <a:rPr lang="ko-KR" altLang="en-US" sz="2000" dirty="0"/>
                <a:t>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96D7F8-21FF-B50F-0A09-FF47F32951B6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DA140F-63C6-82D9-71B8-048DD2C3C7A3}"/>
              </a:ext>
            </a:extLst>
          </p:cNvPr>
          <p:cNvSpPr txBox="1"/>
          <p:nvPr/>
        </p:nvSpPr>
        <p:spPr>
          <a:xfrm>
            <a:off x="1243460" y="4190420"/>
            <a:ext cx="789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→ 편의상 모든 최단 경로에 회로가 존재하지 않는다고 가정하자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A596A84-7E8D-D555-147B-6A23ADDC6D6B}"/>
              </a:ext>
            </a:extLst>
          </p:cNvPr>
          <p:cNvSpPr txBox="1"/>
          <p:nvPr/>
        </p:nvSpPr>
        <p:spPr>
          <a:xfrm>
            <a:off x="1515696" y="4710746"/>
            <a:ext cx="789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모든 최단 경로는 같은 간선을 최대 한 번만 쓰는 경우만 생각하자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47369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5C8B-3191-DAA8-59E4-18532E236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8C639-B1CE-C545-5007-1156E80AA8C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CAECE82-313A-DEFB-71E5-139702B121CE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C573D59-1109-EF47-8315-215187F174B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556AF9C-23D3-0ACE-495A-F79AF5017832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43F2CAC-BF41-D08A-E367-3B5761C801F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6CA9045-28BB-3D60-646E-7CB88023C393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ACBF25E-F434-19B5-4AF4-25FF83A7C81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24B5BB7-05B0-CB67-E2F3-14C7A50EDE99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2484DF0-07D0-D9DC-F1A0-925D47AB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56" y="1392315"/>
            <a:ext cx="7834413" cy="52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376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F23D-A1C8-9828-2002-AF319DF7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7049A7-84D9-B94C-8F1F-272F6B75DBBE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2E4BF1C-9FE9-0E18-51A1-A7FAD2E5CA6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069CCBA-8558-8421-A06A-080C53DF752E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8627B02D-CE1A-E586-FA83-66FA8B7FE95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72B9FE23-11BB-7ECF-3CA0-5B28397FC4EA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1F6CB9C-5804-BE19-3149-99B56A1E1368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013E10-21CA-F40A-4CED-61D474A80B27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83E7EC3-F7E7-5D2C-8E40-B5024B0B37C4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81B3181-DD8E-BB1E-C08A-4A1A08E4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69" y="1733833"/>
            <a:ext cx="9403093" cy="7522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54C41F-1EA5-95A5-91A0-F97331A97FE4}"/>
              </a:ext>
            </a:extLst>
          </p:cNvPr>
          <p:cNvSpPr txBox="1"/>
          <p:nvPr/>
        </p:nvSpPr>
        <p:spPr>
          <a:xfrm>
            <a:off x="1251436" y="2629635"/>
            <a:ext cx="8680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1. </a:t>
            </a:r>
            <a:r>
              <a:rPr lang="ko-KR" altLang="en-US" sz="1600" dirty="0"/>
              <a:t> 두 개의 문제를 풀어야 한다</a:t>
            </a:r>
            <a:r>
              <a:rPr lang="en-US" altLang="ko-KR" sz="1600" dirty="0"/>
              <a:t>. </a:t>
            </a:r>
            <a:r>
              <a:rPr lang="ko-KR" altLang="en-US" sz="1600" dirty="0"/>
              <a:t>둘 다 </a:t>
            </a:r>
            <a:r>
              <a:rPr lang="en-US" altLang="ko-KR" sz="1600" dirty="0"/>
              <a:t>Dijkstra’s algorithm</a:t>
            </a:r>
            <a:r>
              <a:rPr lang="ko-KR" altLang="en-US" sz="1600" dirty="0"/>
              <a:t>을 기반으로 응용이 필요해 보인다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48BF7E-A473-B29A-1C3B-AB96931A4548}"/>
              </a:ext>
            </a:extLst>
          </p:cNvPr>
          <p:cNvCxnSpPr>
            <a:cxnSpLocks/>
          </p:cNvCxnSpPr>
          <p:nvPr/>
        </p:nvCxnSpPr>
        <p:spPr>
          <a:xfrm>
            <a:off x="2129941" y="2238048"/>
            <a:ext cx="2994150" cy="0"/>
          </a:xfrm>
          <a:prstGeom prst="line">
            <a:avLst/>
          </a:prstGeom>
          <a:ln w="19050">
            <a:solidFill>
              <a:srgbClr val="0202F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0651820-C2FB-65E4-F2FD-C16CE439C26B}"/>
              </a:ext>
            </a:extLst>
          </p:cNvPr>
          <p:cNvCxnSpPr>
            <a:cxnSpLocks/>
          </p:cNvCxnSpPr>
          <p:nvPr/>
        </p:nvCxnSpPr>
        <p:spPr>
          <a:xfrm>
            <a:off x="6595549" y="2238048"/>
            <a:ext cx="32558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CC28A2-6BCD-86A8-D29F-841221754587}"/>
              </a:ext>
            </a:extLst>
          </p:cNvPr>
          <p:cNvSpPr txBox="1"/>
          <p:nvPr/>
        </p:nvSpPr>
        <p:spPr>
          <a:xfrm>
            <a:off x="3444125" y="2231136"/>
            <a:ext cx="36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202FC"/>
                </a:solidFill>
              </a:rPr>
              <a:t>(1)</a:t>
            </a:r>
            <a:endParaRPr lang="ko-KR" altLang="en-US" sz="1400" dirty="0">
              <a:solidFill>
                <a:srgbClr val="0202FC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7E6D5D-520F-4584-2F84-4FB4CF0D334F}"/>
              </a:ext>
            </a:extLst>
          </p:cNvPr>
          <p:cNvSpPr txBox="1"/>
          <p:nvPr/>
        </p:nvSpPr>
        <p:spPr>
          <a:xfrm>
            <a:off x="8040566" y="2231135"/>
            <a:ext cx="365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(2)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B2F302-8EF7-03FC-E012-600CFC6777F3}"/>
              </a:ext>
            </a:extLst>
          </p:cNvPr>
          <p:cNvSpPr txBox="1"/>
          <p:nvPr/>
        </p:nvSpPr>
        <p:spPr>
          <a:xfrm>
            <a:off x="1251436" y="3188386"/>
            <a:ext cx="66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2. </a:t>
            </a:r>
            <a:r>
              <a:rPr lang="ko-KR" altLang="en-US" sz="1600" dirty="0"/>
              <a:t> </a:t>
            </a:r>
            <a:r>
              <a:rPr lang="en-US" altLang="ko-KR" sz="1600" dirty="0"/>
              <a:t>(2)</a:t>
            </a:r>
            <a:r>
              <a:rPr lang="ko-KR" altLang="en-US" sz="1600" dirty="0"/>
              <a:t>의 경우 그래프에서 </a:t>
            </a:r>
            <a:r>
              <a:rPr lang="en-US" altLang="ko-KR" sz="1600" dirty="0"/>
              <a:t>Y</a:t>
            </a:r>
            <a:r>
              <a:rPr lang="ko-KR" altLang="en-US" sz="1600" dirty="0"/>
              <a:t>를 배제하는 것으로 쉽게 해결 가능하다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7C1124-856A-F37F-470D-ED44BDAC764E}"/>
              </a:ext>
            </a:extLst>
          </p:cNvPr>
          <p:cNvSpPr txBox="1"/>
          <p:nvPr/>
        </p:nvSpPr>
        <p:spPr>
          <a:xfrm>
            <a:off x="1934987" y="3536668"/>
            <a:ext cx="66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Dijkstra </a:t>
            </a:r>
            <a:r>
              <a:rPr lang="ko-KR" altLang="en-US" sz="1600" dirty="0"/>
              <a:t>진행 중 </a:t>
            </a:r>
            <a:r>
              <a:rPr lang="en-US" altLang="ko-KR" sz="1600" dirty="0"/>
              <a:t>Y</a:t>
            </a:r>
            <a:r>
              <a:rPr lang="ko-KR" altLang="en-US" sz="1600" dirty="0"/>
              <a:t>를 만나면 무시하는 것으로 간단히 구현할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CB90AB-39B9-1945-6BF5-F4B273A7201E}"/>
              </a:ext>
            </a:extLst>
          </p:cNvPr>
          <p:cNvSpPr txBox="1"/>
          <p:nvPr/>
        </p:nvSpPr>
        <p:spPr>
          <a:xfrm>
            <a:off x="1251436" y="4133012"/>
            <a:ext cx="66182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3. </a:t>
            </a:r>
            <a:r>
              <a:rPr lang="ko-KR" altLang="en-US" sz="1600" dirty="0"/>
              <a:t> </a:t>
            </a:r>
            <a:r>
              <a:rPr lang="en-US" altLang="ko-KR" sz="1600" dirty="0"/>
              <a:t>(2)</a:t>
            </a:r>
            <a:r>
              <a:rPr lang="ko-KR" altLang="en-US" sz="1600" dirty="0"/>
              <a:t>의 경우 그래프에서 </a:t>
            </a:r>
            <a:r>
              <a:rPr lang="en-US" altLang="ko-KR" sz="1600" dirty="0"/>
              <a:t>Y</a:t>
            </a:r>
            <a:r>
              <a:rPr lang="ko-KR" altLang="en-US" sz="1600" dirty="0"/>
              <a:t>를 배제하는 것으로 쉽게 해결 가능하다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ED002A-5C71-9F57-DC4F-B263B628D42F}"/>
              </a:ext>
            </a:extLst>
          </p:cNvPr>
          <p:cNvSpPr txBox="1"/>
          <p:nvPr/>
        </p:nvSpPr>
        <p:spPr>
          <a:xfrm>
            <a:off x="1251436" y="4758540"/>
            <a:ext cx="782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4. </a:t>
            </a:r>
            <a:r>
              <a:rPr lang="ko-KR" altLang="en-US" sz="1600" dirty="0"/>
              <a:t> </a:t>
            </a:r>
            <a:r>
              <a:rPr lang="en-US" altLang="ko-KR" sz="1600" dirty="0"/>
              <a:t>(1)</a:t>
            </a:r>
            <a:r>
              <a:rPr lang="ko-KR" altLang="en-US" sz="1600" dirty="0"/>
              <a:t>의 경우 기본적인 </a:t>
            </a:r>
            <a:r>
              <a:rPr lang="en-US" altLang="ko-KR" sz="1600" dirty="0"/>
              <a:t>Dijkstra</a:t>
            </a:r>
            <a:r>
              <a:rPr lang="ko-KR" altLang="en-US" sz="1600" dirty="0"/>
              <a:t>를 사용하는 것으로는 해결이 불가능하다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604268-0D1D-6994-8222-FE7964479EDC}"/>
              </a:ext>
            </a:extLst>
          </p:cNvPr>
          <p:cNvSpPr txBox="1"/>
          <p:nvPr/>
        </p:nvSpPr>
        <p:spPr>
          <a:xfrm>
            <a:off x="1973899" y="5097094"/>
            <a:ext cx="710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Y</a:t>
            </a:r>
            <a:r>
              <a:rPr lang="ko-KR" altLang="en-US" sz="1600" dirty="0"/>
              <a:t>를 반드시 거쳐야 한다는 사실을 이용해 경로를 두 구간으로 나누어 보자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C97393-D8D7-5C48-23BE-FA52A9C4F030}"/>
              </a:ext>
            </a:extLst>
          </p:cNvPr>
          <p:cNvSpPr txBox="1"/>
          <p:nvPr/>
        </p:nvSpPr>
        <p:spPr>
          <a:xfrm>
            <a:off x="1983627" y="5435648"/>
            <a:ext cx="710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최단 경로 문제는 </a:t>
            </a:r>
            <a:r>
              <a:rPr lang="en-US" altLang="ko-KR" sz="1600" dirty="0"/>
              <a:t>optimal substructure</a:t>
            </a:r>
            <a:r>
              <a:rPr lang="ko-KR" altLang="en-US" sz="1600" dirty="0"/>
              <a:t>를 갖고 있다는 사실을 알고 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320B3E-D014-C7CA-4674-09A5E867667F}"/>
                  </a:ext>
                </a:extLst>
              </p:cNvPr>
              <p:cNvSpPr txBox="1"/>
              <p:nvPr/>
            </p:nvSpPr>
            <p:spPr>
              <a:xfrm>
                <a:off x="1993355" y="5774202"/>
                <a:ext cx="7102007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/>
                  <a:t>→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/>
                  <a:t>와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600" dirty="0"/>
                  <a:t> 각각 구하면 해결할 수 있다</a:t>
                </a:r>
                <a:r>
                  <a:rPr lang="en-US" altLang="ko-KR" sz="1600" dirty="0"/>
                  <a:t>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320B3E-D014-C7CA-4674-09A5E8676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55" y="5774202"/>
                <a:ext cx="7102007" cy="343235"/>
              </a:xfrm>
              <a:prstGeom prst="rect">
                <a:avLst/>
              </a:prstGeom>
              <a:blipFill>
                <a:blip r:embed="rId3"/>
                <a:stretch>
                  <a:fillRect l="-515" t="-7018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098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9804D-BF4A-77F7-1546-B2FBC50B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340EB-665E-BFFA-3696-A5FDA8FF51F7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DCBD2DF-E917-FCBB-AC0E-5417577E0940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4DDFDB5-2B33-2598-AF62-1A539EE70647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3752B62-3028-E97C-77C9-CD62A89E0D59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074A0F0-1E29-9066-1D53-34B3239F6EC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4DEB2CD-BA7F-BD74-88E6-0845CA516846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2E744D-7EE7-658F-445A-10A6BDE9690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D4BD4D4-1684-4BB0-F727-7F9858FFC096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030CCEB-ADAD-FE3A-A4E8-E09027F40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965" y="1430844"/>
            <a:ext cx="3114670" cy="52692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97EC15-8A35-59D4-9803-B56ABF522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684" y="1466121"/>
            <a:ext cx="3222099" cy="519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4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3B487-D16E-ECD4-CB16-17DADB8C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A46B7C-9281-111F-3F77-D5CBC9A2AA19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40629F3-D7C1-1517-C2D3-D358DF25D0A2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B6CD35E-079E-2DD7-5333-AF7FAD47CE22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4FA0998-FBCE-1F51-DADF-E7917B24D34E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A355ED8-B01C-BB97-69F7-DABF14FA53A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EA5E47B-78BE-C563-D000-527C60FB946B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2465BF9-906C-F4E1-F27C-1044A0ABF27A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F2436FA-01E6-420C-F30F-1AE08017C2D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AE31B991-4E23-AF55-0D30-2E22D80F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711" y="1733833"/>
            <a:ext cx="9618095" cy="47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9165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FCBB9-4FE6-81E3-83D7-AB1D97D06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E2444-005E-00CD-F1C3-1CF224A1C713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99499A-C3BE-C812-6D78-9DF7208E0159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85E55AF-2FAF-3A18-E2B7-F6D6A8E0FED1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A769F83-1E3E-D3AB-DC58-14581982B034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3653F3B-EB3D-5D9B-A5D8-1DAB12ED2A16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67B463E-F7AC-27F4-FB0E-0490B46192CE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C931EC-15F4-D55A-EA8A-998E17F8E64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FDBEB5-85E2-EB3B-9B36-6DFB57A8C6A3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207B356-AB5C-E2F4-5B67-960F2D6FF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5" y="1929217"/>
            <a:ext cx="10636310" cy="59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44C61D-128B-0ACD-126F-AEB1E85B55BF}"/>
              </a:ext>
            </a:extLst>
          </p:cNvPr>
          <p:cNvSpPr txBox="1"/>
          <p:nvPr/>
        </p:nvSpPr>
        <p:spPr>
          <a:xfrm>
            <a:off x="1024455" y="2610990"/>
            <a:ext cx="994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1. </a:t>
            </a:r>
            <a:r>
              <a:rPr lang="ko-KR" altLang="en-US" sz="1600" dirty="0"/>
              <a:t> 주어진 격자를 </a:t>
            </a:r>
            <a:r>
              <a:rPr lang="ko-KR" altLang="en-US" sz="1600" dirty="0" err="1"/>
              <a:t>무방향</a:t>
            </a:r>
            <a:r>
              <a:rPr lang="ko-KR" altLang="en-US" sz="1600" dirty="0"/>
              <a:t> 그래프로 모델링할 수 있고</a:t>
            </a:r>
            <a:r>
              <a:rPr lang="en-US" altLang="ko-KR" sz="1600" dirty="0"/>
              <a:t>, </a:t>
            </a:r>
            <a:r>
              <a:rPr lang="ko-KR" altLang="en-US" sz="1600" dirty="0"/>
              <a:t>모든 간선의 가중치는 음이 아닌 정수 </a:t>
            </a:r>
            <a:r>
              <a:rPr lang="en-US" altLang="ko-KR" sz="1600" dirty="0"/>
              <a:t>T</a:t>
            </a:r>
            <a:r>
              <a:rPr lang="ko-KR" altLang="en-US" sz="1600" dirty="0"/>
              <a:t>로 동일하다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07CD4B-CF07-AF84-6B7D-EB9D56DD6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55" y="3294717"/>
            <a:ext cx="10552668" cy="8687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D86FDC-AE60-1F7B-B658-84115D403FB8}"/>
              </a:ext>
            </a:extLst>
          </p:cNvPr>
          <p:cNvSpPr txBox="1"/>
          <p:nvPr/>
        </p:nvSpPr>
        <p:spPr>
          <a:xfrm>
            <a:off x="1010772" y="4238893"/>
            <a:ext cx="8120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관찰 </a:t>
            </a:r>
            <a:r>
              <a:rPr lang="en-US" altLang="ko-KR" sz="1600" dirty="0"/>
              <a:t>2. </a:t>
            </a:r>
            <a:r>
              <a:rPr lang="ko-KR" altLang="en-US" sz="1600" dirty="0"/>
              <a:t> 정점에도 가중치가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이동 횟수에 따라 가중치를 더할지 말지 결정된다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83507E-B5DF-E8A0-FC19-E84A0A4B07BC}"/>
              </a:ext>
            </a:extLst>
          </p:cNvPr>
          <p:cNvSpPr txBox="1"/>
          <p:nvPr/>
        </p:nvSpPr>
        <p:spPr>
          <a:xfrm>
            <a:off x="1719723" y="4577447"/>
            <a:ext cx="7782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→ 벽부수고 이동하기 문제와 같이 </a:t>
            </a:r>
            <a:r>
              <a:rPr lang="en-US" altLang="ko-KR" sz="1600" dirty="0" err="1"/>
              <a:t>dist</a:t>
            </a:r>
            <a:r>
              <a:rPr lang="en-US" altLang="ko-KR" sz="1600" dirty="0"/>
              <a:t> </a:t>
            </a:r>
            <a:r>
              <a:rPr lang="ko-KR" altLang="en-US" sz="1600" dirty="0"/>
              <a:t>배열과 큐의 원소를 다차원으로 관리하면 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00592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C72FE-D667-B1E1-1F4A-35482660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D78A55-052F-43C8-CBB6-C881CCCD266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Dijkstra’s Algorithm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C954DAB-A72E-A25E-14FB-180C1D8E8D4D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9533AFA-9FFF-028F-9194-BACE29CFF228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C1777C3-72C0-B88B-5C26-0A8332D5760C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20D5CA6-E89C-72C6-F01C-2322702A6654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88A931A0-0D78-40D5-9D68-BBC5403AFFFA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5F012C5-83F6-EAC1-2DA2-2CB0E5C21276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80EF4E7-FCFC-B05F-9355-12D201A77585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E795388-5E15-07B9-EE0F-8D9BED2AF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8" y="2616533"/>
            <a:ext cx="5228553" cy="28115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DEAD78-80E4-1A0E-2824-9E92BE72A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045" y="1430844"/>
            <a:ext cx="4779799" cy="51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3648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D9A6B50A-9666-2152-708F-8056639759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62D2FD-9118-DF22-A84F-9811C74297BF}"/>
              </a:ext>
            </a:extLst>
          </p:cNvPr>
          <p:cNvSpPr txBox="1"/>
          <p:nvPr/>
        </p:nvSpPr>
        <p:spPr>
          <a:xfrm>
            <a:off x="5145696" y="2901991"/>
            <a:ext cx="17315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>
                <a:solidFill>
                  <a:schemeClr val="bg1"/>
                </a:solidFill>
              </a:rPr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50734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4D907-F009-5F49-1EAA-193EBBAF4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83ED74-356D-A006-849C-B77BE8B0A850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Single-Source Shortest Paths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EE02E50-67F4-CDA9-C78B-B6B93903415A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B72935A0-56E8-8DF1-8B53-EE88CE6450A5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86D0696-83D2-C7F8-57CB-9DAC339831A5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70AD0F7-7F3B-7B7F-26A7-C65D940DF903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24386E7-BEAC-4455-337E-8D49A6411182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3FFBB85-E224-866E-002C-24D6DFE08E95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DE6E47B-95D5-CB9B-1BAC-1F5CF6174D3E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881AC5-AA85-A60C-3117-21E526F4E80B}"/>
              </a:ext>
            </a:extLst>
          </p:cNvPr>
          <p:cNvSpPr txBox="1"/>
          <p:nvPr/>
        </p:nvSpPr>
        <p:spPr>
          <a:xfrm>
            <a:off x="805323" y="1892362"/>
            <a:ext cx="3291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Relaxation</a:t>
            </a:r>
            <a:endParaRPr lang="ko-KR" altLang="en-US" sz="2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2DC585B-5758-04AB-70D7-24D81AA3B6C1}"/>
              </a:ext>
            </a:extLst>
          </p:cNvPr>
          <p:cNvGrpSpPr/>
          <p:nvPr/>
        </p:nvGrpSpPr>
        <p:grpSpPr>
          <a:xfrm>
            <a:off x="1120074" y="2525976"/>
            <a:ext cx="8018601" cy="400110"/>
            <a:chOff x="973827" y="3382393"/>
            <a:chExt cx="8018601" cy="40011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3B4DC40-F8BA-849E-6A9F-81C28CD0BD0F}"/>
                </a:ext>
              </a:extLst>
            </p:cNvPr>
            <p:cNvSpPr txBox="1"/>
            <p:nvPr/>
          </p:nvSpPr>
          <p:spPr>
            <a:xfrm>
              <a:off x="1097213" y="3382393"/>
              <a:ext cx="78952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알고리즘에서 사용하는 주된 도구이다</a:t>
              </a:r>
              <a:r>
                <a:rPr lang="en-US" altLang="ko-KR" sz="2000" dirty="0"/>
                <a:t>.</a:t>
              </a:r>
              <a:endParaRPr lang="ko-KR" altLang="en-US" sz="2000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7A21F60-4D31-7C15-BF69-89DEE39CD6D2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6556B8D-E074-BB74-7C6B-B33542201193}"/>
              </a:ext>
            </a:extLst>
          </p:cNvPr>
          <p:cNvGrpSpPr/>
          <p:nvPr/>
        </p:nvGrpSpPr>
        <p:grpSpPr>
          <a:xfrm>
            <a:off x="1120074" y="3098035"/>
            <a:ext cx="9951852" cy="400110"/>
            <a:chOff x="973827" y="3382393"/>
            <a:chExt cx="9951852" cy="4001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C167750-AC67-E6E3-FF57-D680C8559473}"/>
                </a:ext>
              </a:extLst>
            </p:cNvPr>
            <p:cNvSpPr txBox="1"/>
            <p:nvPr/>
          </p:nvSpPr>
          <p:spPr>
            <a:xfrm>
              <a:off x="1097213" y="3382393"/>
              <a:ext cx="98284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/>
                <a:t>간선 </a:t>
              </a:r>
              <a:r>
                <a:rPr lang="en-US" altLang="ko-KR" sz="2000" dirty="0"/>
                <a:t>(u, v)</a:t>
              </a:r>
              <a:r>
                <a:rPr lang="ko-KR" altLang="en-US" sz="2000" dirty="0"/>
                <a:t>를 </a:t>
              </a:r>
              <a:r>
                <a:rPr lang="en-US" altLang="ko-KR" sz="2000" dirty="0"/>
                <a:t>relax</a:t>
              </a:r>
              <a:r>
                <a:rPr lang="ko-KR" altLang="en-US" sz="2000" dirty="0"/>
                <a:t>하는 것은 시작점에서 </a:t>
              </a:r>
              <a:r>
                <a:rPr lang="en-US" altLang="ko-KR" sz="2000" dirty="0"/>
                <a:t>u</a:t>
              </a:r>
              <a:r>
                <a:rPr lang="ko-KR" altLang="en-US" sz="2000" dirty="0"/>
                <a:t>까지의 거리와 </a:t>
              </a:r>
              <a:r>
                <a:rPr lang="en-US" altLang="ko-KR" sz="2000" dirty="0"/>
                <a:t>w(u, v)</a:t>
              </a:r>
              <a:r>
                <a:rPr lang="ko-KR" altLang="en-US" sz="2000" dirty="0"/>
                <a:t>를 이용해 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E1F820-164B-5218-04BA-1BC78452CB8D}"/>
                </a:ext>
              </a:extLst>
            </p:cNvPr>
            <p:cNvSpPr/>
            <p:nvPr/>
          </p:nvSpPr>
          <p:spPr>
            <a:xfrm>
              <a:off x="973827" y="3546448"/>
              <a:ext cx="72000" cy="72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FFDB21D-E6DC-C76A-9A01-07B18623C7B2}"/>
              </a:ext>
            </a:extLst>
          </p:cNvPr>
          <p:cNvSpPr txBox="1"/>
          <p:nvPr/>
        </p:nvSpPr>
        <p:spPr>
          <a:xfrm>
            <a:off x="1243459" y="3531805"/>
            <a:ext cx="7895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시작점에서 </a:t>
            </a:r>
            <a:r>
              <a:rPr lang="en-US" altLang="ko-KR" sz="2000" dirty="0"/>
              <a:t>v</a:t>
            </a:r>
            <a:r>
              <a:rPr lang="ko-KR" altLang="en-US" sz="2000" dirty="0"/>
              <a:t>까지의 거리를 갱신하는 것이다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EE2E00-9C16-DD3C-8F25-CDE827754685}"/>
              </a:ext>
            </a:extLst>
          </p:cNvPr>
          <p:cNvSpPr txBox="1"/>
          <p:nvPr/>
        </p:nvSpPr>
        <p:spPr>
          <a:xfrm>
            <a:off x="1135990" y="4324863"/>
            <a:ext cx="4055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RELAX(u, v, w)</a:t>
            </a:r>
            <a:br>
              <a:rPr lang="en-US" altLang="ko-KR" sz="2400" dirty="0"/>
            </a:br>
            <a:r>
              <a:rPr lang="en-US" altLang="ko-KR" sz="2400" dirty="0"/>
              <a:t>1.  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v.d</a:t>
            </a:r>
            <a:r>
              <a:rPr lang="en-US" altLang="ko-KR" sz="2400" dirty="0"/>
              <a:t> &gt; </a:t>
            </a:r>
            <a:r>
              <a:rPr lang="en-US" altLang="ko-KR" sz="2400" dirty="0" err="1"/>
              <a:t>u.d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w(u,</a:t>
            </a:r>
            <a:r>
              <a:rPr lang="ko-KR" altLang="en-US" sz="2400" dirty="0"/>
              <a:t> </a:t>
            </a:r>
            <a:r>
              <a:rPr lang="en-US" altLang="ko-KR" sz="2400" dirty="0"/>
              <a:t>v)</a:t>
            </a:r>
            <a:br>
              <a:rPr lang="en-US" altLang="ko-KR" sz="2400" dirty="0"/>
            </a:br>
            <a:r>
              <a:rPr lang="en-US" altLang="ko-KR" sz="2400" dirty="0"/>
              <a:t>2.	</a:t>
            </a:r>
            <a:r>
              <a:rPr lang="en-US" altLang="ko-KR" sz="2400" dirty="0" err="1"/>
              <a:t>v.d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u.d</a:t>
            </a:r>
            <a:r>
              <a:rPr lang="en-US" altLang="ko-KR" sz="2400" dirty="0"/>
              <a:t> + w(u, v)</a:t>
            </a:r>
            <a:br>
              <a:rPr lang="en-US" altLang="ko-KR" sz="2400" dirty="0"/>
            </a:br>
            <a:r>
              <a:rPr lang="en-US" altLang="ko-KR" sz="2400" dirty="0"/>
              <a:t>3.          </a:t>
            </a:r>
            <a:r>
              <a:rPr lang="en-US" altLang="ko-KR" sz="2400" dirty="0" err="1"/>
              <a:t>v.p</a:t>
            </a:r>
            <a:r>
              <a:rPr lang="en-US" altLang="ko-KR" sz="2400" dirty="0"/>
              <a:t> = u		</a:t>
            </a:r>
            <a:endParaRPr lang="ko-KR" alt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2825A7-D5F7-0645-3F25-8B65ED7C123A}"/>
              </a:ext>
            </a:extLst>
          </p:cNvPr>
          <p:cNvSpPr txBox="1"/>
          <p:nvPr/>
        </p:nvSpPr>
        <p:spPr>
          <a:xfrm>
            <a:off x="5101084" y="5094637"/>
            <a:ext cx="4547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(v</a:t>
            </a:r>
            <a:r>
              <a:rPr lang="ko-KR" altLang="en-US" sz="2000" dirty="0"/>
              <a:t>까지의 최단 경로 가중치 갱신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0797C-9EC7-FAF3-CA4C-DA30467519B1}"/>
              </a:ext>
            </a:extLst>
          </p:cNvPr>
          <p:cNvSpPr txBox="1"/>
          <p:nvPr/>
        </p:nvSpPr>
        <p:spPr>
          <a:xfrm>
            <a:off x="5101084" y="5494246"/>
            <a:ext cx="5452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(v</a:t>
            </a:r>
            <a:r>
              <a:rPr lang="ko-KR" altLang="en-US" sz="2000" dirty="0"/>
              <a:t>까지의 최단 경로에서 </a:t>
            </a:r>
            <a:r>
              <a:rPr lang="en-US" altLang="ko-KR" sz="2000" dirty="0"/>
              <a:t>v </a:t>
            </a:r>
            <a:r>
              <a:rPr lang="ko-KR" altLang="en-US" sz="2000" dirty="0"/>
              <a:t>이전 정점 정보 저장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6DF6CD-3F5A-FEBF-78C2-7E4447B2DAAB}"/>
              </a:ext>
            </a:extLst>
          </p:cNvPr>
          <p:cNvSpPr txBox="1"/>
          <p:nvPr/>
        </p:nvSpPr>
        <p:spPr>
          <a:xfrm>
            <a:off x="6000750" y="5928016"/>
            <a:ext cx="5724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최단 </a:t>
            </a:r>
            <a:r>
              <a:rPr lang="ko-KR" altLang="en-US" sz="1600"/>
              <a:t>경로 자체가 필요한 게 아니라면 없어도 됨</a:t>
            </a:r>
            <a:endParaRPr lang="ko-KR" altLang="en-US" sz="16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6FC271A-815F-66BD-EEC8-0A44B4727491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5657850" y="5902751"/>
            <a:ext cx="342900" cy="194542"/>
          </a:xfrm>
          <a:prstGeom prst="bentConnector3">
            <a:avLst>
              <a:gd name="adj1" fmla="val 10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6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8EB3-8D10-3672-57F8-F2EB4D2A8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141B6-D08B-0555-EB28-3FEA3DC4FAF2}"/>
              </a:ext>
            </a:extLst>
          </p:cNvPr>
          <p:cNvSpPr txBox="1"/>
          <p:nvPr/>
        </p:nvSpPr>
        <p:spPr>
          <a:xfrm>
            <a:off x="1983627" y="435791"/>
            <a:ext cx="6689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spc="300" dirty="0"/>
              <a:t>Single-Source Shortest Paths</a:t>
            </a:r>
            <a:endParaRPr lang="ko-KR" altLang="en-US" sz="3600" b="1" spc="3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0A31C5F-BE4F-F32F-54BC-2BC6B08E1F61}"/>
              </a:ext>
            </a:extLst>
          </p:cNvPr>
          <p:cNvGrpSpPr/>
          <p:nvPr/>
        </p:nvGrpSpPr>
        <p:grpSpPr>
          <a:xfrm>
            <a:off x="302538" y="199858"/>
            <a:ext cx="9718915" cy="1462690"/>
            <a:chOff x="357957" y="153674"/>
            <a:chExt cx="9718915" cy="154581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4F0ACC65-E9B8-9968-6D84-48AC02541B1C}"/>
                </a:ext>
              </a:extLst>
            </p:cNvPr>
            <p:cNvGrpSpPr/>
            <p:nvPr/>
          </p:nvGrpSpPr>
          <p:grpSpPr>
            <a:xfrm>
              <a:off x="357957" y="304991"/>
              <a:ext cx="1590917" cy="1274428"/>
              <a:chOff x="2223702" y="1847461"/>
              <a:chExt cx="2051698" cy="1371282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57510C9-0A09-CE87-0D3F-FFB98853B7D6}"/>
                  </a:ext>
                </a:extLst>
              </p:cNvPr>
              <p:cNvSpPr/>
              <p:nvPr/>
            </p:nvSpPr>
            <p:spPr>
              <a:xfrm>
                <a:off x="2649894" y="1847461"/>
                <a:ext cx="1138335" cy="989045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67000">
                    <a:srgbClr val="FFC000"/>
                  </a:gs>
                </a:gsLst>
                <a:lin ang="10800000" scaled="1"/>
                <a:tileRect/>
              </a:gra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D30D1780-BDB3-5D95-C0C1-C57D9B7D689D}"/>
                  </a:ext>
                </a:extLst>
              </p:cNvPr>
              <p:cNvSpPr/>
              <p:nvPr/>
            </p:nvSpPr>
            <p:spPr>
              <a:xfrm>
                <a:off x="3137064" y="2439956"/>
                <a:ext cx="1138336" cy="778787"/>
              </a:xfrm>
              <a:prstGeom prst="rect">
                <a:avLst/>
              </a:prstGeom>
              <a:gradFill>
                <a:gsLst>
                  <a:gs pos="65000">
                    <a:srgbClr val="3131FD"/>
                  </a:gs>
                  <a:gs pos="0">
                    <a:schemeClr val="bg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74450BC-CB55-5485-0E56-9127EA59ADBF}"/>
                  </a:ext>
                </a:extLst>
              </p:cNvPr>
              <p:cNvSpPr/>
              <p:nvPr/>
            </p:nvSpPr>
            <p:spPr>
              <a:xfrm>
                <a:off x="2223702" y="2298765"/>
                <a:ext cx="1108040" cy="703054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FF0000"/>
                  </a:gs>
                  <a:gs pos="78000">
                    <a:srgbClr val="FF0000"/>
                  </a:gs>
                </a:gsLst>
                <a:lin ang="189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0FB7A08-A30F-ECFD-3899-D0AEFB4AEBA9}"/>
                </a:ext>
              </a:extLst>
            </p:cNvPr>
            <p:cNvSpPr/>
            <p:nvPr/>
          </p:nvSpPr>
          <p:spPr>
            <a:xfrm>
              <a:off x="1129774" y="153674"/>
              <a:ext cx="45719" cy="15458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B361961-48DA-C247-5435-A1846A9A5461}"/>
                </a:ext>
              </a:extLst>
            </p:cNvPr>
            <p:cNvSpPr/>
            <p:nvPr/>
          </p:nvSpPr>
          <p:spPr>
            <a:xfrm flipV="1">
              <a:off x="787551" y="1224179"/>
              <a:ext cx="9289321" cy="51622"/>
            </a:xfrm>
            <a:prstGeom prst="rect">
              <a:avLst/>
            </a:prstGeom>
            <a:gradFill flip="none" rotWithShape="1">
              <a:gsLst>
                <a:gs pos="72000">
                  <a:schemeClr val="tx1"/>
                </a:gs>
                <a:gs pos="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054B84-6F4B-15E4-FD45-84C36A618629}"/>
              </a:ext>
            </a:extLst>
          </p:cNvPr>
          <p:cNvSpPr txBox="1"/>
          <p:nvPr/>
        </p:nvSpPr>
        <p:spPr>
          <a:xfrm>
            <a:off x="1097214" y="1943595"/>
            <a:ext cx="40550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RELAX(u, v, w)</a:t>
            </a:r>
            <a:br>
              <a:rPr lang="en-US" altLang="ko-KR" sz="2400" dirty="0"/>
            </a:br>
            <a:r>
              <a:rPr lang="en-US" altLang="ko-KR" sz="2400" dirty="0"/>
              <a:t>1.     </a:t>
            </a:r>
            <a:r>
              <a:rPr lang="en-US" altLang="ko-KR" sz="2400" b="1" dirty="0"/>
              <a:t>if</a:t>
            </a:r>
            <a:r>
              <a:rPr lang="en-US" altLang="ko-KR" sz="2400" dirty="0"/>
              <a:t> </a:t>
            </a:r>
            <a:r>
              <a:rPr lang="en-US" altLang="ko-KR" sz="2400" dirty="0" err="1"/>
              <a:t>v.d</a:t>
            </a:r>
            <a:r>
              <a:rPr lang="en-US" altLang="ko-KR" sz="2400" dirty="0"/>
              <a:t> &gt; </a:t>
            </a:r>
            <a:r>
              <a:rPr lang="en-US" altLang="ko-KR" sz="2400" dirty="0" err="1"/>
              <a:t>u.d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w(u,</a:t>
            </a:r>
            <a:r>
              <a:rPr lang="ko-KR" altLang="en-US" sz="2400" dirty="0"/>
              <a:t> </a:t>
            </a:r>
            <a:r>
              <a:rPr lang="en-US" altLang="ko-KR" sz="2400" dirty="0"/>
              <a:t>v)</a:t>
            </a:r>
            <a:br>
              <a:rPr lang="en-US" altLang="ko-KR" sz="2400" dirty="0"/>
            </a:br>
            <a:r>
              <a:rPr lang="en-US" altLang="ko-KR" sz="2400" dirty="0"/>
              <a:t>2.	</a:t>
            </a:r>
            <a:r>
              <a:rPr lang="en-US" altLang="ko-KR" sz="2400" dirty="0" err="1"/>
              <a:t>v.d</a:t>
            </a:r>
            <a:r>
              <a:rPr lang="en-US" altLang="ko-KR" sz="2400" dirty="0"/>
              <a:t> = </a:t>
            </a:r>
            <a:r>
              <a:rPr lang="en-US" altLang="ko-KR" sz="2400" dirty="0" err="1"/>
              <a:t>u.d</a:t>
            </a:r>
            <a:r>
              <a:rPr lang="en-US" altLang="ko-KR" sz="2400" dirty="0"/>
              <a:t> + w(u, v)</a:t>
            </a:r>
            <a:br>
              <a:rPr lang="en-US" altLang="ko-KR" sz="2400" dirty="0"/>
            </a:br>
            <a:r>
              <a:rPr lang="en-US" altLang="ko-KR" sz="2400" dirty="0"/>
              <a:t>3.          </a:t>
            </a:r>
            <a:r>
              <a:rPr lang="en-US" altLang="ko-KR" sz="2400" dirty="0" err="1"/>
              <a:t>v.p</a:t>
            </a:r>
            <a:r>
              <a:rPr lang="en-US" altLang="ko-KR" sz="2400" dirty="0"/>
              <a:t> = u		</a:t>
            </a:r>
            <a:endParaRPr lang="ko-KR" altLang="en-US" sz="24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4928D56-1567-89F8-78B4-88032575A4BE}"/>
              </a:ext>
            </a:extLst>
          </p:cNvPr>
          <p:cNvSpPr/>
          <p:nvPr/>
        </p:nvSpPr>
        <p:spPr>
          <a:xfrm>
            <a:off x="1281455" y="41654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C19FF86-FE5E-2205-259F-E141183061E5}"/>
              </a:ext>
            </a:extLst>
          </p:cNvPr>
          <p:cNvSpPr/>
          <p:nvPr/>
        </p:nvSpPr>
        <p:spPr>
          <a:xfrm>
            <a:off x="2002501" y="537392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F683A24-2ED0-B442-A523-1F3E3C3F8C18}"/>
              </a:ext>
            </a:extLst>
          </p:cNvPr>
          <p:cNvSpPr/>
          <p:nvPr/>
        </p:nvSpPr>
        <p:spPr>
          <a:xfrm>
            <a:off x="2864225" y="4165403"/>
            <a:ext cx="612000" cy="6120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17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E3E40CD-7B67-9199-851C-286271CAD1BD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1893455" y="4471403"/>
            <a:ext cx="970770" cy="0"/>
          </a:xfrm>
          <a:prstGeom prst="line">
            <a:avLst/>
          </a:prstGeom>
          <a:ln w="317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242E17-6AEB-CE06-8E4F-06F2571D69E4}"/>
              </a:ext>
            </a:extLst>
          </p:cNvPr>
          <p:cNvCxnSpPr>
            <a:cxnSpLocks/>
            <a:stCxn id="8" idx="1"/>
            <a:endCxn id="6" idx="5"/>
          </p:cNvCxnSpPr>
          <p:nvPr/>
        </p:nvCxnSpPr>
        <p:spPr>
          <a:xfrm flipH="1" flipV="1">
            <a:off x="1803830" y="4687778"/>
            <a:ext cx="288296" cy="77576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타원 42">
            <a:extLst>
              <a:ext uri="{FF2B5EF4-FFF2-40B4-BE49-F238E27FC236}">
                <a16:creationId xmlns:a16="http://schemas.microsoft.com/office/drawing/2014/main" id="{DA1FCAA6-2962-063E-15BF-8F832EDB0C4A}"/>
              </a:ext>
            </a:extLst>
          </p:cNvPr>
          <p:cNvSpPr/>
          <p:nvPr/>
        </p:nvSpPr>
        <p:spPr>
          <a:xfrm>
            <a:off x="4998615" y="4165403"/>
            <a:ext cx="612000" cy="612000"/>
          </a:xfrm>
          <a:prstGeom prst="ellipse">
            <a:avLst/>
          </a:prstGeom>
          <a:solidFill>
            <a:srgbClr val="66FFCC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D7B5C89-295B-3A80-40AF-2528005E1780}"/>
              </a:ext>
            </a:extLst>
          </p:cNvPr>
          <p:cNvSpPr/>
          <p:nvPr/>
        </p:nvSpPr>
        <p:spPr>
          <a:xfrm>
            <a:off x="5719661" y="5373920"/>
            <a:ext cx="612000" cy="612000"/>
          </a:xfrm>
          <a:prstGeom prst="ellipse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136DC4-27A9-FFAD-F890-7581DDB04EE1}"/>
              </a:ext>
            </a:extLst>
          </p:cNvPr>
          <p:cNvSpPr/>
          <p:nvPr/>
        </p:nvSpPr>
        <p:spPr>
          <a:xfrm>
            <a:off x="6581385" y="41654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DA5669-9ADF-321C-2CB9-439C14C18109}"/>
              </a:ext>
            </a:extLst>
          </p:cNvPr>
          <p:cNvCxnSpPr>
            <a:cxnSpLocks/>
            <a:stCxn id="45" idx="2"/>
            <a:endCxn id="43" idx="6"/>
          </p:cNvCxnSpPr>
          <p:nvPr/>
        </p:nvCxnSpPr>
        <p:spPr>
          <a:xfrm flipH="1">
            <a:off x="5610615" y="4471403"/>
            <a:ext cx="970770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B2DD425-29C7-E911-E3E6-8EC31766B06A}"/>
              </a:ext>
            </a:extLst>
          </p:cNvPr>
          <p:cNvCxnSpPr>
            <a:cxnSpLocks/>
            <a:stCxn id="44" idx="1"/>
            <a:endCxn id="43" idx="5"/>
          </p:cNvCxnSpPr>
          <p:nvPr/>
        </p:nvCxnSpPr>
        <p:spPr>
          <a:xfrm flipH="1" flipV="1">
            <a:off x="5520990" y="4687778"/>
            <a:ext cx="288296" cy="775767"/>
          </a:xfrm>
          <a:prstGeom prst="line">
            <a:avLst/>
          </a:prstGeom>
          <a:ln w="317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711C7CD-D6AA-C1EC-C905-7FB3741FD535}"/>
              </a:ext>
            </a:extLst>
          </p:cNvPr>
          <p:cNvSpPr/>
          <p:nvPr/>
        </p:nvSpPr>
        <p:spPr>
          <a:xfrm>
            <a:off x="8715775" y="41654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BEC46F1-EF38-400A-5133-00154D9AFDA0}"/>
              </a:ext>
            </a:extLst>
          </p:cNvPr>
          <p:cNvSpPr/>
          <p:nvPr/>
        </p:nvSpPr>
        <p:spPr>
          <a:xfrm>
            <a:off x="9436821" y="5373920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55A0B5CE-88FB-F012-6A0B-22639CDDE4AE}"/>
              </a:ext>
            </a:extLst>
          </p:cNvPr>
          <p:cNvSpPr/>
          <p:nvPr/>
        </p:nvSpPr>
        <p:spPr>
          <a:xfrm>
            <a:off x="10298545" y="4165403"/>
            <a:ext cx="612000" cy="612000"/>
          </a:xfrm>
          <a:prstGeom prst="ellipse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C83EB08-F16C-5DD7-A1C4-AB2BA05C3834}"/>
              </a:ext>
            </a:extLst>
          </p:cNvPr>
          <p:cNvCxnSpPr>
            <a:cxnSpLocks/>
            <a:stCxn id="50" idx="2"/>
            <a:endCxn id="48" idx="6"/>
          </p:cNvCxnSpPr>
          <p:nvPr/>
        </p:nvCxnSpPr>
        <p:spPr>
          <a:xfrm flipH="1">
            <a:off x="9327775" y="4471403"/>
            <a:ext cx="970770" cy="0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E69520F-EC40-E249-391F-F145265D8294}"/>
              </a:ext>
            </a:extLst>
          </p:cNvPr>
          <p:cNvCxnSpPr>
            <a:cxnSpLocks/>
            <a:stCxn id="49" idx="1"/>
            <a:endCxn id="48" idx="5"/>
          </p:cNvCxnSpPr>
          <p:nvPr/>
        </p:nvCxnSpPr>
        <p:spPr>
          <a:xfrm flipH="1" flipV="1">
            <a:off x="9238150" y="4687778"/>
            <a:ext cx="288296" cy="775767"/>
          </a:xfrm>
          <a:prstGeom prst="line">
            <a:avLst/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4F7DD88-C744-2474-7514-EB696FE15659}"/>
              </a:ext>
            </a:extLst>
          </p:cNvPr>
          <p:cNvSpPr txBox="1"/>
          <p:nvPr/>
        </p:nvSpPr>
        <p:spPr>
          <a:xfrm>
            <a:off x="2196382" y="4024239"/>
            <a:ext cx="36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</a:t>
            </a:r>
            <a:endParaRPr lang="ko-KR" altLang="en-US" sz="2000" dirty="0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F288FD4-B723-002D-B03F-FE502FAEC2BB}"/>
              </a:ext>
            </a:extLst>
          </p:cNvPr>
          <p:cNvCxnSpPr>
            <a:cxnSpLocks/>
          </p:cNvCxnSpPr>
          <p:nvPr/>
        </p:nvCxnSpPr>
        <p:spPr>
          <a:xfrm>
            <a:off x="4005150" y="5000845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29D22D7-35E4-E665-D7D3-788B4279BF1A}"/>
              </a:ext>
            </a:extLst>
          </p:cNvPr>
          <p:cNvCxnSpPr>
            <a:cxnSpLocks/>
          </p:cNvCxnSpPr>
          <p:nvPr/>
        </p:nvCxnSpPr>
        <p:spPr>
          <a:xfrm>
            <a:off x="7779980" y="5000845"/>
            <a:ext cx="41298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1E0B90D-9E3B-F6CE-28D2-EB4D2B69E1C1}"/>
              </a:ext>
            </a:extLst>
          </p:cNvPr>
          <p:cNvSpPr txBox="1"/>
          <p:nvPr/>
        </p:nvSpPr>
        <p:spPr>
          <a:xfrm>
            <a:off x="5913542" y="4024239"/>
            <a:ext cx="36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9417E4-1C11-F24B-48D3-949395ABFB98}"/>
              </a:ext>
            </a:extLst>
          </p:cNvPr>
          <p:cNvSpPr txBox="1"/>
          <p:nvPr/>
        </p:nvSpPr>
        <p:spPr>
          <a:xfrm>
            <a:off x="9630702" y="4024239"/>
            <a:ext cx="364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6</a:t>
            </a:r>
            <a:endParaRPr lang="ko-KR" altLang="en-US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5BBDDF-B7D5-9E21-7C7C-76E85AD53512}"/>
              </a:ext>
            </a:extLst>
          </p:cNvPr>
          <p:cNvSpPr txBox="1"/>
          <p:nvPr/>
        </p:nvSpPr>
        <p:spPr>
          <a:xfrm>
            <a:off x="1431163" y="4993872"/>
            <a:ext cx="50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10</a:t>
            </a:r>
            <a:endParaRPr lang="ko-KR" altLang="en-US" sz="2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648D046-7EB9-78D6-3849-97947FA46A0F}"/>
              </a:ext>
            </a:extLst>
          </p:cNvPr>
          <p:cNvSpPr txBox="1"/>
          <p:nvPr/>
        </p:nvSpPr>
        <p:spPr>
          <a:xfrm>
            <a:off x="5151728" y="4973810"/>
            <a:ext cx="50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10</a:t>
            </a:r>
            <a:endParaRPr lang="ko-KR" altLang="en-US" sz="2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E4196A-6609-23DB-1A89-E5536B7CCB49}"/>
              </a:ext>
            </a:extLst>
          </p:cNvPr>
          <p:cNvSpPr txBox="1"/>
          <p:nvPr/>
        </p:nvSpPr>
        <p:spPr>
          <a:xfrm>
            <a:off x="8871532" y="4973810"/>
            <a:ext cx="503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10</a:t>
            </a:r>
            <a:endParaRPr lang="ko-KR" altLang="en-US" sz="2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6A53593-C343-B548-7041-70AC9507BD43}"/>
              </a:ext>
            </a:extLst>
          </p:cNvPr>
          <p:cNvSpPr txBox="1"/>
          <p:nvPr/>
        </p:nvSpPr>
        <p:spPr>
          <a:xfrm>
            <a:off x="3785112" y="5139287"/>
            <a:ext cx="86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RELAX</a:t>
            </a:r>
            <a:endParaRPr lang="ko-KR" altLang="en-US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CE9A92-7EE7-B5E5-CCB2-5FDF70E4A50D}"/>
              </a:ext>
            </a:extLst>
          </p:cNvPr>
          <p:cNvSpPr txBox="1"/>
          <p:nvPr/>
        </p:nvSpPr>
        <p:spPr>
          <a:xfrm>
            <a:off x="7609261" y="5140654"/>
            <a:ext cx="91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RELAX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202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</TotalTime>
  <Words>4304</Words>
  <Application>Microsoft Office PowerPoint</Application>
  <PresentationFormat>와이드스크린</PresentationFormat>
  <Paragraphs>1264</Paragraphs>
  <Slides>76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76</vt:i4>
      </vt:variant>
    </vt:vector>
  </HeadingPairs>
  <TitlesOfParts>
    <vt:vector size="82" baseType="lpstr">
      <vt:lpstr>Pretendard</vt:lpstr>
      <vt:lpstr>Pretendard Black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Jonghwan Seo</cp:lastModifiedBy>
  <cp:revision>884</cp:revision>
  <dcterms:created xsi:type="dcterms:W3CDTF">2022-12-21T02:15:26Z</dcterms:created>
  <dcterms:modified xsi:type="dcterms:W3CDTF">2025-09-01T18:33:53Z</dcterms:modified>
</cp:coreProperties>
</file>