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275" r:id="rId3"/>
    <p:sldId id="309" r:id="rId4"/>
    <p:sldId id="320" r:id="rId5"/>
    <p:sldId id="310" r:id="rId6"/>
    <p:sldId id="312" r:id="rId7"/>
    <p:sldId id="313" r:id="rId8"/>
    <p:sldId id="314" r:id="rId9"/>
    <p:sldId id="317" r:id="rId10"/>
    <p:sldId id="318" r:id="rId11"/>
    <p:sldId id="316" r:id="rId12"/>
    <p:sldId id="319" r:id="rId13"/>
    <p:sldId id="334" r:id="rId14"/>
    <p:sldId id="321" r:id="rId15"/>
    <p:sldId id="322" r:id="rId16"/>
    <p:sldId id="323" r:id="rId17"/>
    <p:sldId id="325" r:id="rId18"/>
    <p:sldId id="324" r:id="rId19"/>
    <p:sldId id="326" r:id="rId20"/>
    <p:sldId id="327" r:id="rId21"/>
    <p:sldId id="330" r:id="rId22"/>
    <p:sldId id="329" r:id="rId23"/>
    <p:sldId id="331" r:id="rId24"/>
    <p:sldId id="332" r:id="rId25"/>
    <p:sldId id="333" r:id="rId26"/>
    <p:sldId id="335" r:id="rId27"/>
    <p:sldId id="336" r:id="rId28"/>
    <p:sldId id="337" r:id="rId29"/>
    <p:sldId id="339" r:id="rId30"/>
    <p:sldId id="340" r:id="rId31"/>
    <p:sldId id="341" r:id="rId32"/>
    <p:sldId id="342" r:id="rId33"/>
    <p:sldId id="343" r:id="rId34"/>
    <p:sldId id="344" r:id="rId35"/>
    <p:sldId id="346" r:id="rId36"/>
    <p:sldId id="345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268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hwan Seo" initials="JS" lastIdx="1" clrIdx="0">
    <p:extLst>
      <p:ext uri="{19B8F6BF-5375-455C-9EA6-DF929625EA0E}">
        <p15:presenceInfo xmlns:p15="http://schemas.microsoft.com/office/powerpoint/2012/main" userId="e51e182140723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66FFCC"/>
    <a:srgbClr val="FF8600"/>
    <a:srgbClr val="008000"/>
    <a:srgbClr val="0202FC"/>
    <a:srgbClr val="FFA700"/>
    <a:srgbClr val="99FFCC"/>
    <a:srgbClr val="FFFF01"/>
    <a:srgbClr val="3131FD"/>
    <a:srgbClr val="0202F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56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1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F566-DB5C-4A08-B116-63CE48F027C4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2A96-19F7-46E2-AF0E-1A2B901C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419288" y="1151646"/>
            <a:ext cx="58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</a:rPr>
              <a:t>말랑말랑 알고리즘 </a:t>
            </a:r>
            <a:r>
              <a:rPr lang="en-US" altLang="ko-KR" sz="3600" b="1" dirty="0">
                <a:solidFill>
                  <a:schemeClr val="bg1"/>
                </a:solidFill>
              </a:rPr>
              <a:t>02</a:t>
            </a:r>
            <a:r>
              <a:rPr lang="ko-KR" altLang="en-US" sz="3600" b="1" dirty="0">
                <a:solidFill>
                  <a:schemeClr val="bg1"/>
                </a:solidFill>
              </a:rPr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C171-E1A7-509C-D5E5-B4B9CC0DF517}"/>
              </a:ext>
            </a:extLst>
          </p:cNvPr>
          <p:cNvSpPr txBox="1"/>
          <p:nvPr/>
        </p:nvSpPr>
        <p:spPr>
          <a:xfrm>
            <a:off x="6031684" y="1949998"/>
            <a:ext cx="527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 err="1">
                <a:solidFill>
                  <a:schemeClr val="bg1"/>
                </a:solidFill>
              </a:rPr>
              <a:t>힙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7A96F-E83C-84E8-2639-81EB743CAA2F}"/>
              </a:ext>
            </a:extLst>
          </p:cNvPr>
          <p:cNvSpPr txBox="1"/>
          <p:nvPr/>
        </p:nvSpPr>
        <p:spPr>
          <a:xfrm>
            <a:off x="5478011" y="2844225"/>
            <a:ext cx="583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</a:rPr>
              <a:t>mujigae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5B77-E0E2-3B71-F997-D52F7E2A1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2BB6F-D54A-25A7-3D1B-AA11E66180C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C7F770B-F6EB-67F1-D08C-F3616598C99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D0AFB54-6023-0CB4-2C0C-0FC2F0C0CAE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0FFD697-3388-60D4-DE7A-6C677D1EBA4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A1BB3C-C292-065F-BAED-404E5EBA508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6603BE-7E19-CDD3-0353-29D810B8116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9246DD8-2102-63C0-A7EF-1522209644A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75D1AA3-CD31-6A39-FA76-0EDD842C602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34D9858-5A22-6519-1A3A-40EEA369193A}"/>
              </a:ext>
            </a:extLst>
          </p:cNvPr>
          <p:cNvSpPr txBox="1"/>
          <p:nvPr/>
        </p:nvSpPr>
        <p:spPr>
          <a:xfrm>
            <a:off x="732131" y="2091287"/>
            <a:ext cx="449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방향 순환 그래프</a:t>
            </a:r>
            <a:r>
              <a:rPr lang="en-US" altLang="ko-KR" sz="2000" dirty="0"/>
              <a:t>(Directed cyclic graph)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3BAE9B-2BC5-5EBB-E882-43EF5D7AE9AD}"/>
              </a:ext>
            </a:extLst>
          </p:cNvPr>
          <p:cNvSpPr/>
          <p:nvPr/>
        </p:nvSpPr>
        <p:spPr>
          <a:xfrm>
            <a:off x="6073140" y="1261642"/>
            <a:ext cx="45719" cy="55963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2CDAAB8-BF38-9485-6900-2B20D7DB85DC}"/>
              </a:ext>
            </a:extLst>
          </p:cNvPr>
          <p:cNvGrpSpPr/>
          <p:nvPr/>
        </p:nvGrpSpPr>
        <p:grpSpPr>
          <a:xfrm>
            <a:off x="732132" y="3017064"/>
            <a:ext cx="4893055" cy="2731745"/>
            <a:chOff x="2251746" y="3230884"/>
            <a:chExt cx="4893055" cy="273174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4D8C917-9256-5FB8-2107-04FAA6211ACD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353EB8-2606-9588-A135-913F4DF84884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36BCAA4-95BE-0719-B138-DBEF53618D01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022A61C-561A-0E61-C5D1-BCD9EDBA4DF9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458095A-6A40-C0F0-E6DB-79BA665B0393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9A9E348-54AF-A662-8ED8-42B0A8B9DE61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4A74BA5-F33C-C602-DE93-9A026C14FE21}"/>
                </a:ext>
              </a:extLst>
            </p:cNvPr>
            <p:cNvCxnSpPr>
              <a:cxnSpLocks/>
              <a:stCxn id="27" idx="5"/>
              <a:endCxn id="28" idx="2"/>
            </p:cNvCxnSpPr>
            <p:nvPr/>
          </p:nvCxnSpPr>
          <p:spPr>
            <a:xfrm>
              <a:off x="2774121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0A9F0E9-3208-BC60-031F-A45BBAB36853}"/>
                </a:ext>
              </a:extLst>
            </p:cNvPr>
            <p:cNvCxnSpPr>
              <a:cxnSpLocks/>
              <a:stCxn id="30" idx="7"/>
              <a:endCxn id="28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250873B-5C98-FD23-571D-19CF54A53755}"/>
                </a:ext>
              </a:extLst>
            </p:cNvPr>
            <p:cNvCxnSpPr>
              <a:cxnSpLocks/>
              <a:stCxn id="31" idx="1"/>
              <a:endCxn id="28" idx="5"/>
            </p:cNvCxnSpPr>
            <p:nvPr/>
          </p:nvCxnSpPr>
          <p:spPr>
            <a:xfrm flipH="1" flipV="1">
              <a:off x="4209276" y="4587283"/>
              <a:ext cx="511136" cy="742135"/>
            </a:xfrm>
            <a:prstGeom prst="line">
              <a:avLst/>
            </a:prstGeom>
            <a:ln w="19050">
              <a:solidFill>
                <a:srgbClr val="0202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C87D1B4-795A-6FC8-700B-11EA4B823541}"/>
                </a:ext>
              </a:extLst>
            </p:cNvPr>
            <p:cNvCxnSpPr>
              <a:cxnSpLocks/>
              <a:stCxn id="34" idx="2"/>
              <a:endCxn id="28" idx="6"/>
            </p:cNvCxnSpPr>
            <p:nvPr/>
          </p:nvCxnSpPr>
          <p:spPr>
            <a:xfrm flipH="1" flipV="1">
              <a:off x="4298901" y="4370908"/>
              <a:ext cx="2233900" cy="309509"/>
            </a:xfrm>
            <a:prstGeom prst="line">
              <a:avLst/>
            </a:prstGeom>
            <a:ln w="19050">
              <a:solidFill>
                <a:srgbClr val="0202FC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E7DAE5D-07A5-3A5F-C59F-11CBDF6160FF}"/>
                </a:ext>
              </a:extLst>
            </p:cNvPr>
            <p:cNvCxnSpPr>
              <a:cxnSpLocks/>
              <a:stCxn id="33" idx="3"/>
              <a:endCxn id="28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81E25AF-29CF-25C0-FE4E-7B636702027E}"/>
                </a:ext>
              </a:extLst>
            </p:cNvPr>
            <p:cNvCxnSpPr>
              <a:cxnSpLocks/>
              <a:stCxn id="34" idx="3"/>
              <a:endCxn id="31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rgbClr val="0202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DC92D9B-F6E9-482B-D5D3-3D0ED57E740C}"/>
              </a:ext>
            </a:extLst>
          </p:cNvPr>
          <p:cNvSpPr txBox="1"/>
          <p:nvPr/>
        </p:nvSpPr>
        <p:spPr>
          <a:xfrm>
            <a:off x="6566811" y="2091287"/>
            <a:ext cx="489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방향 </a:t>
            </a:r>
            <a:r>
              <a:rPr lang="ko-KR" altLang="en-US" sz="2000" dirty="0" err="1"/>
              <a:t>비순환</a:t>
            </a:r>
            <a:r>
              <a:rPr lang="ko-KR" altLang="en-US" sz="2000" dirty="0"/>
              <a:t> 그래프</a:t>
            </a:r>
            <a:r>
              <a:rPr lang="en-US" altLang="ko-KR" sz="2000" dirty="0"/>
              <a:t>(Directed acyclic graph)</a:t>
            </a:r>
            <a:endParaRPr lang="ko-KR" altLang="en-US" sz="20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C0E9CE-E4CC-011D-D197-2CAFFF7C4FF2}"/>
              </a:ext>
            </a:extLst>
          </p:cNvPr>
          <p:cNvGrpSpPr/>
          <p:nvPr/>
        </p:nvGrpSpPr>
        <p:grpSpPr>
          <a:xfrm>
            <a:off x="6566812" y="3017064"/>
            <a:ext cx="4893055" cy="2731745"/>
            <a:chOff x="2251746" y="3230884"/>
            <a:chExt cx="4893055" cy="273174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C211797-D818-AC77-2E2C-E7282E8DEADD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F47023B-D856-357B-52DD-CFAF56599C24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448E345-25A9-F9B3-7CA7-2788E1F418CA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0A5D9F5-C700-C287-789B-ACC11BA7A457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85067EE-0A6B-0BFF-9DB0-99ED1FA6FB33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FFAF6E4-8367-F804-F015-20A7FB823ACA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A48BCA8-C7D5-7BC0-E170-FAC6FCC67FAC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E27AE5CF-CD22-A292-02F5-8828A55421B3}"/>
                </a:ext>
              </a:extLst>
            </p:cNvPr>
            <p:cNvCxnSpPr>
              <a:cxnSpLocks/>
              <a:stCxn id="50" idx="7"/>
              <a:endCxn id="49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9E68CD5-C8B1-02E1-FF4B-932AF72D3487}"/>
                </a:ext>
              </a:extLst>
            </p:cNvPr>
            <p:cNvCxnSpPr>
              <a:cxnSpLocks/>
              <a:stCxn id="52" idx="1"/>
              <a:endCxn id="49" idx="5"/>
            </p:cNvCxnSpPr>
            <p:nvPr/>
          </p:nvCxnSpPr>
          <p:spPr>
            <a:xfrm flipH="1" flipV="1">
              <a:off x="4209276" y="4587283"/>
              <a:ext cx="511136" cy="742135"/>
            </a:xfrm>
            <a:prstGeom prst="line">
              <a:avLst/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85059DA4-D727-E34F-B3B6-F114A1684CEE}"/>
                </a:ext>
              </a:extLst>
            </p:cNvPr>
            <p:cNvCxnSpPr>
              <a:cxnSpLocks/>
              <a:stCxn id="53" idx="3"/>
              <a:endCxn id="49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2851D6-5AD8-63BA-40D0-4220EE80EA86}"/>
                </a:ext>
              </a:extLst>
            </p:cNvPr>
            <p:cNvCxnSpPr>
              <a:cxnSpLocks/>
              <a:stCxn id="55" idx="3"/>
              <a:endCxn id="52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A5FB05-293C-3CE3-4C0C-772AE3E79C20}"/>
              </a:ext>
            </a:extLst>
          </p:cNvPr>
          <p:cNvSpPr txBox="1"/>
          <p:nvPr/>
        </p:nvSpPr>
        <p:spPr>
          <a:xfrm>
            <a:off x="8865752" y="1694392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DAG: </a:t>
            </a:r>
            <a:r>
              <a:rPr lang="ko-KR" altLang="en-US" sz="2000" dirty="0">
                <a:solidFill>
                  <a:srgbClr val="FF0000"/>
                </a:solidFill>
              </a:rPr>
              <a:t>중요한 그래프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37ED487-448E-35A0-EB07-4403B0EBE2A1}"/>
              </a:ext>
            </a:extLst>
          </p:cNvPr>
          <p:cNvCxnSpPr>
            <a:cxnSpLocks/>
            <a:stCxn id="55" idx="2"/>
            <a:endCxn id="49" idx="6"/>
          </p:cNvCxnSpPr>
          <p:nvPr/>
        </p:nvCxnSpPr>
        <p:spPr>
          <a:xfrm flipH="1" flipV="1">
            <a:off x="8613967" y="4157088"/>
            <a:ext cx="2233900" cy="309509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DCEE51-27E3-963D-C693-7B632E787DDC}"/>
              </a:ext>
            </a:extLst>
          </p:cNvPr>
          <p:cNvCxnSpPr>
            <a:cxnSpLocks/>
          </p:cNvCxnSpPr>
          <p:nvPr/>
        </p:nvCxnSpPr>
        <p:spPr>
          <a:xfrm>
            <a:off x="4404610" y="5115598"/>
            <a:ext cx="124717" cy="633211"/>
          </a:xfrm>
          <a:prstGeom prst="line">
            <a:avLst/>
          </a:prstGeom>
          <a:ln w="19050">
            <a:solidFill>
              <a:srgbClr val="0202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9FDB08-7AB9-547B-E53E-C248116FAE6D}"/>
              </a:ext>
            </a:extLst>
          </p:cNvPr>
          <p:cNvSpPr txBox="1"/>
          <p:nvPr/>
        </p:nvSpPr>
        <p:spPr>
          <a:xfrm>
            <a:off x="4215847" y="5748809"/>
            <a:ext cx="789569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202FC"/>
                </a:solidFill>
              </a:rPr>
              <a:t>Cycle</a:t>
            </a:r>
            <a:endParaRPr lang="ko-KR" altLang="en-US" dirty="0">
              <a:solidFill>
                <a:srgbClr val="0202FC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449F005-8740-27FB-A975-7E76E429FAE7}"/>
              </a:ext>
            </a:extLst>
          </p:cNvPr>
          <p:cNvCxnSpPr>
            <a:cxnSpLocks/>
          </p:cNvCxnSpPr>
          <p:nvPr/>
        </p:nvCxnSpPr>
        <p:spPr>
          <a:xfrm>
            <a:off x="10336686" y="5096531"/>
            <a:ext cx="124717" cy="63321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45F00F-0E0F-AA05-CCF0-BD2C9655B5BB}"/>
              </a:ext>
            </a:extLst>
          </p:cNvPr>
          <p:cNvSpPr txBox="1"/>
          <p:nvPr/>
        </p:nvSpPr>
        <p:spPr>
          <a:xfrm>
            <a:off x="9958482" y="5729742"/>
            <a:ext cx="1067723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Not Cycle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38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4E2C-050C-F9D7-F5C7-790AF27BD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0ED62-F448-EE9C-39A7-259198F368BE}"/>
              </a:ext>
            </a:extLst>
          </p:cNvPr>
          <p:cNvSpPr txBox="1"/>
          <p:nvPr/>
        </p:nvSpPr>
        <p:spPr>
          <a:xfrm>
            <a:off x="1983627" y="435791"/>
            <a:ext cx="6689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  <a:p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2CBD063-FE0F-A742-F6D6-D1C66FC7D0B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7E8B4BD-72FD-92DB-2D69-26F534A6236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B275264-A547-E132-5DFE-A8B30061BAC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85A39C0-30AF-3B08-C074-6DAD4D9B185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89E0519-C068-3F94-18DA-E0AAD07947F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EAF2C1-2822-72D0-F375-811705D2078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2A83D9F-1DF9-F08F-30BD-AABD15EC8E3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2DA64C-0571-C895-4805-4BBE8D5FF575}"/>
              </a:ext>
            </a:extLst>
          </p:cNvPr>
          <p:cNvSpPr txBox="1"/>
          <p:nvPr/>
        </p:nvSpPr>
        <p:spPr>
          <a:xfrm>
            <a:off x="732131" y="2091287"/>
            <a:ext cx="823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연결 그래프</a:t>
            </a:r>
            <a:r>
              <a:rPr lang="en-US" altLang="ko-KR" sz="2000" dirty="0"/>
              <a:t>(Connected graph): </a:t>
            </a:r>
            <a:r>
              <a:rPr lang="ko-KR" altLang="en-US" sz="2000" dirty="0"/>
              <a:t>모든 정점 사이에 경로가 존재하는 그래프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E37C1F5-BA14-0F72-3516-2262825FB8A3}"/>
              </a:ext>
            </a:extLst>
          </p:cNvPr>
          <p:cNvGrpSpPr/>
          <p:nvPr/>
        </p:nvGrpSpPr>
        <p:grpSpPr>
          <a:xfrm>
            <a:off x="1232116" y="3150081"/>
            <a:ext cx="4893055" cy="2731745"/>
            <a:chOff x="2251746" y="3230884"/>
            <a:chExt cx="4893055" cy="273174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9543A37F-7E42-14E4-85A8-CAE0B399B143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5E3CE35-4078-46E3-E7C1-381C0F59D9B7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F5E4B29-27EC-1072-A753-939CDF7AE7CA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AD9F635-342D-E02C-3982-8FC34351E0F8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666EB2D-BF38-4CBE-0759-822015304BE0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0740738-B54E-D021-16A7-C1D8B00617B2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D4258B1-D6FA-7E92-CCED-B4EFBED36CB3}"/>
                </a:ext>
              </a:extLst>
            </p:cNvPr>
            <p:cNvCxnSpPr>
              <a:cxnSpLocks/>
              <a:stCxn id="27" idx="5"/>
              <a:endCxn id="28" idx="2"/>
            </p:cNvCxnSpPr>
            <p:nvPr/>
          </p:nvCxnSpPr>
          <p:spPr>
            <a:xfrm>
              <a:off x="2774121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466A03F-1F82-1BFC-4E20-8B4C05C94B54}"/>
                </a:ext>
              </a:extLst>
            </p:cNvPr>
            <p:cNvCxnSpPr>
              <a:cxnSpLocks/>
              <a:stCxn id="30" idx="7"/>
              <a:endCxn id="28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E221CD5-4184-5EF0-35A1-C9CD9293F0B2}"/>
                </a:ext>
              </a:extLst>
            </p:cNvPr>
            <p:cNvCxnSpPr>
              <a:cxnSpLocks/>
              <a:stCxn id="31" idx="1"/>
              <a:endCxn id="28" idx="5"/>
            </p:cNvCxnSpPr>
            <p:nvPr/>
          </p:nvCxnSpPr>
          <p:spPr>
            <a:xfrm flipH="1" flipV="1">
              <a:off x="4209276" y="4587283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1F94B1A-D392-75FC-5591-60DCCD335453}"/>
                </a:ext>
              </a:extLst>
            </p:cNvPr>
            <p:cNvCxnSpPr>
              <a:cxnSpLocks/>
              <a:stCxn id="34" idx="2"/>
              <a:endCxn id="28" idx="6"/>
            </p:cNvCxnSpPr>
            <p:nvPr/>
          </p:nvCxnSpPr>
          <p:spPr>
            <a:xfrm flipH="1" flipV="1">
              <a:off x="4298901" y="4370908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FBF3A99-1D81-B10F-28E4-A4713F2DFF39}"/>
                </a:ext>
              </a:extLst>
            </p:cNvPr>
            <p:cNvCxnSpPr>
              <a:cxnSpLocks/>
              <a:stCxn id="33" idx="3"/>
              <a:endCxn id="28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E5BECA7-D1C8-096E-873B-912899CBDE83}"/>
                </a:ext>
              </a:extLst>
            </p:cNvPr>
            <p:cNvCxnSpPr>
              <a:cxnSpLocks/>
              <a:stCxn id="34" idx="3"/>
              <a:endCxn id="31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C47633-FE67-BF70-66A4-7F40C29729AF}"/>
              </a:ext>
            </a:extLst>
          </p:cNvPr>
          <p:cNvGrpSpPr>
            <a:grpSpLocks noChangeAspect="1"/>
          </p:cNvGrpSpPr>
          <p:nvPr/>
        </p:nvGrpSpPr>
        <p:grpSpPr>
          <a:xfrm>
            <a:off x="7178924" y="3235391"/>
            <a:ext cx="3328972" cy="1858533"/>
            <a:chOff x="2251746" y="3230884"/>
            <a:chExt cx="4893055" cy="27317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C79F2E4-1059-1BDA-902D-819C7E1C02E8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02FC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0E878D4-207F-F367-5889-EC812013B955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02FC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8E98ED-43E4-021A-8D36-1E18DFE00EA6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02FC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17C436-FF38-7B3F-0CEA-673B024BD425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02FC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1AAD797-4D88-4C11-E456-0458BCEB2659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02FC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2970722-D04C-CC1D-1198-615F4F7E43EE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202FC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74C964B-32FD-E1EA-9D75-C0EDC778371E}"/>
                </a:ext>
              </a:extLst>
            </p:cNvPr>
            <p:cNvCxnSpPr>
              <a:cxnSpLocks/>
              <a:stCxn id="5" idx="5"/>
              <a:endCxn id="6" idx="2"/>
            </p:cNvCxnSpPr>
            <p:nvPr/>
          </p:nvCxnSpPr>
          <p:spPr>
            <a:xfrm>
              <a:off x="2774121" y="3753259"/>
              <a:ext cx="912780" cy="617649"/>
            </a:xfrm>
            <a:prstGeom prst="line">
              <a:avLst/>
            </a:prstGeom>
            <a:ln w="19050">
              <a:solidFill>
                <a:srgbClr val="020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3E4913-F027-870A-69D1-31EA937ED35F}"/>
                </a:ext>
              </a:extLst>
            </p:cNvPr>
            <p:cNvCxnSpPr>
              <a:cxnSpLocks/>
              <a:stCxn id="8" idx="7"/>
              <a:endCxn id="6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rgbClr val="020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9BADD89-6E28-3E1F-5334-26D80334C469}"/>
                </a:ext>
              </a:extLst>
            </p:cNvPr>
            <p:cNvCxnSpPr>
              <a:cxnSpLocks/>
              <a:stCxn id="10" idx="3"/>
              <a:endCxn id="6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rgbClr val="020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E9B4778-5229-0038-BCEC-60839E8CBCF2}"/>
                </a:ext>
              </a:extLst>
            </p:cNvPr>
            <p:cNvCxnSpPr>
              <a:cxnSpLocks/>
              <a:stCxn id="11" idx="3"/>
              <a:endCxn id="9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rgbClr val="020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C6CC7D4-8809-9C80-3D41-E0EE86D01621}"/>
              </a:ext>
            </a:extLst>
          </p:cNvPr>
          <p:cNvSpPr txBox="1"/>
          <p:nvPr/>
        </p:nvSpPr>
        <p:spPr>
          <a:xfrm>
            <a:off x="7259805" y="5376746"/>
            <a:ext cx="319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202FC"/>
                </a:solidFill>
              </a:rPr>
              <a:t>연결되어 </a:t>
            </a:r>
            <a:r>
              <a:rPr lang="ko-KR" altLang="en-US" sz="2000">
                <a:solidFill>
                  <a:srgbClr val="0202FC"/>
                </a:solidFill>
              </a:rPr>
              <a:t>있지 않은 그래프</a:t>
            </a:r>
            <a:endParaRPr lang="ko-KR" altLang="en-US" sz="2000" dirty="0">
              <a:solidFill>
                <a:srgbClr val="020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7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00EEB-4046-19DE-3C02-7287CD37A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93F0A-BEC1-1921-3651-4F4F33EB4C6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526D33-401F-DFA6-E67C-E34B5E4DC2A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82FCA5E-E664-3FA7-102B-64CDBB21921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B93DB5-637C-0975-C266-DEA659718F0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E6766EB-DDB3-311C-8E26-32F640BB4A0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F9F743A-345E-0C11-539A-93204E8C7EF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82DE95-0DFF-91D5-0F6C-98EA9FE421F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9440E14-1DB7-B2A5-90D8-E1972A1E67D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F1AA69-9E87-DCCA-6533-9792920AE23B}"/>
              </a:ext>
            </a:extLst>
          </p:cNvPr>
          <p:cNvSpPr txBox="1"/>
          <p:nvPr/>
        </p:nvSpPr>
        <p:spPr>
          <a:xfrm>
            <a:off x="824914" y="2120076"/>
            <a:ext cx="8237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완전 그래프</a:t>
            </a:r>
            <a:r>
              <a:rPr lang="en-US" altLang="ko-KR" sz="2000" dirty="0"/>
              <a:t>(Complete graph): </a:t>
            </a:r>
            <a:r>
              <a:rPr lang="ko-KR" altLang="en-US" sz="2000" dirty="0"/>
              <a:t>모든 정점 사이에 간선이 존재하는 그래프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70A195-6B48-3339-C657-37A9BFD8FC97}"/>
              </a:ext>
            </a:extLst>
          </p:cNvPr>
          <p:cNvSpPr/>
          <p:nvPr/>
        </p:nvSpPr>
        <p:spPr>
          <a:xfrm>
            <a:off x="2247713" y="3631329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4505F29-95E4-3CCE-0651-C237EE8C43BC}"/>
              </a:ext>
            </a:extLst>
          </p:cNvPr>
          <p:cNvSpPr/>
          <p:nvPr/>
        </p:nvSpPr>
        <p:spPr>
          <a:xfrm>
            <a:off x="1893455" y="4802932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957C732-1F09-0961-AC73-E4D6D167F3A0}"/>
              </a:ext>
            </a:extLst>
          </p:cNvPr>
          <p:cNvSpPr/>
          <p:nvPr/>
        </p:nvSpPr>
        <p:spPr>
          <a:xfrm>
            <a:off x="3070322" y="4406891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B9E6FBF-F0FA-36AD-AD18-B76F8F00BD97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163455" y="4171329"/>
            <a:ext cx="270000" cy="631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069AF61-2BBA-675F-964F-490684D84A7E}"/>
              </a:ext>
            </a:extLst>
          </p:cNvPr>
          <p:cNvCxnSpPr>
            <a:cxnSpLocks/>
            <a:stCxn id="15" idx="5"/>
            <a:endCxn id="32" idx="1"/>
          </p:cNvCxnSpPr>
          <p:nvPr/>
        </p:nvCxnSpPr>
        <p:spPr>
          <a:xfrm>
            <a:off x="2708632" y="4092248"/>
            <a:ext cx="440771" cy="393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F75AD88-6FC5-BC2F-C7BB-9295E70A9BDA}"/>
              </a:ext>
            </a:extLst>
          </p:cNvPr>
          <p:cNvCxnSpPr>
            <a:cxnSpLocks/>
            <a:stCxn id="32" idx="3"/>
            <a:endCxn id="17" idx="6"/>
          </p:cNvCxnSpPr>
          <p:nvPr/>
        </p:nvCxnSpPr>
        <p:spPr>
          <a:xfrm flipH="1">
            <a:off x="2433455" y="4867810"/>
            <a:ext cx="715948" cy="2051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BE48924C-D763-3D08-594A-8F26A33C2453}"/>
              </a:ext>
            </a:extLst>
          </p:cNvPr>
          <p:cNvSpPr/>
          <p:nvPr/>
        </p:nvSpPr>
        <p:spPr>
          <a:xfrm>
            <a:off x="4970921" y="3552248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1DCE1A7-BB53-27B4-891F-7D36DF3884D0}"/>
              </a:ext>
            </a:extLst>
          </p:cNvPr>
          <p:cNvSpPr/>
          <p:nvPr/>
        </p:nvSpPr>
        <p:spPr>
          <a:xfrm>
            <a:off x="4970921" y="4800106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694221-F65A-D6A5-8322-2E45791FA4C5}"/>
              </a:ext>
            </a:extLst>
          </p:cNvPr>
          <p:cNvSpPr/>
          <p:nvPr/>
        </p:nvSpPr>
        <p:spPr>
          <a:xfrm>
            <a:off x="6180885" y="3554851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B99DB44-049B-BF93-B3B7-C6FDB37D4C20}"/>
              </a:ext>
            </a:extLst>
          </p:cNvPr>
          <p:cNvSpPr/>
          <p:nvPr/>
        </p:nvSpPr>
        <p:spPr>
          <a:xfrm>
            <a:off x="6180885" y="4800106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82DE544-CDAA-75E1-EF28-DEA196C6BC89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5240921" y="4092248"/>
            <a:ext cx="0" cy="70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94BE5D4-2A94-4E31-AC2D-65D37FE8A083}"/>
              </a:ext>
            </a:extLst>
          </p:cNvPr>
          <p:cNvCxnSpPr>
            <a:cxnSpLocks/>
            <a:stCxn id="57" idx="2"/>
            <a:endCxn id="55" idx="6"/>
          </p:cNvCxnSpPr>
          <p:nvPr/>
        </p:nvCxnSpPr>
        <p:spPr>
          <a:xfrm flipH="1" flipV="1">
            <a:off x="5510921" y="3822248"/>
            <a:ext cx="669964" cy="2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177CF67-FE49-9878-9C38-9E13C4AB00E7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5510921" y="5070106"/>
            <a:ext cx="669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477F3F6-CDFE-32CB-673A-2F9D09CDF53A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6450885" y="4094851"/>
            <a:ext cx="0" cy="705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9A59C192-F3EA-7274-9101-B1B26C448C91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5431840" y="4013167"/>
            <a:ext cx="828126" cy="866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7FDE2B0-CC8B-77E9-9E36-83D2DADA5327}"/>
              </a:ext>
            </a:extLst>
          </p:cNvPr>
          <p:cNvCxnSpPr>
            <a:cxnSpLocks/>
            <a:stCxn id="57" idx="3"/>
            <a:endCxn id="56" idx="7"/>
          </p:cNvCxnSpPr>
          <p:nvPr/>
        </p:nvCxnSpPr>
        <p:spPr>
          <a:xfrm flipH="1">
            <a:off x="5431840" y="4015770"/>
            <a:ext cx="828126" cy="86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F553011-EB5C-F8D3-2DAF-07C4739791D7}"/>
              </a:ext>
            </a:extLst>
          </p:cNvPr>
          <p:cNvSpPr/>
          <p:nvPr/>
        </p:nvSpPr>
        <p:spPr>
          <a:xfrm>
            <a:off x="8829285" y="3091329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53827F7-8C6F-6B3E-4E29-9B4DEEF5A7C0}"/>
              </a:ext>
            </a:extLst>
          </p:cNvPr>
          <p:cNvSpPr/>
          <p:nvPr/>
        </p:nvSpPr>
        <p:spPr>
          <a:xfrm>
            <a:off x="7873808" y="3860209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1973D34-D782-FB0B-1F95-3EE4A4F326A3}"/>
              </a:ext>
            </a:extLst>
          </p:cNvPr>
          <p:cNvSpPr/>
          <p:nvPr/>
        </p:nvSpPr>
        <p:spPr>
          <a:xfrm>
            <a:off x="9779399" y="3823430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E3F681F-900D-92A0-C5B1-3756B84EC72D}"/>
              </a:ext>
            </a:extLst>
          </p:cNvPr>
          <p:cNvSpPr/>
          <p:nvPr/>
        </p:nvSpPr>
        <p:spPr>
          <a:xfrm>
            <a:off x="8283933" y="4987847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CFAA3EC-2FBA-D35B-1815-D6EF26315913}"/>
              </a:ext>
            </a:extLst>
          </p:cNvPr>
          <p:cNvSpPr/>
          <p:nvPr/>
        </p:nvSpPr>
        <p:spPr>
          <a:xfrm>
            <a:off x="9509410" y="4951068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51DBACD-9345-947E-FE68-57205CFF1130}"/>
              </a:ext>
            </a:extLst>
          </p:cNvPr>
          <p:cNvCxnSpPr>
            <a:cxnSpLocks/>
            <a:stCxn id="80" idx="7"/>
            <a:endCxn id="79" idx="3"/>
          </p:cNvCxnSpPr>
          <p:nvPr/>
        </p:nvCxnSpPr>
        <p:spPr>
          <a:xfrm flipV="1">
            <a:off x="8334727" y="3552248"/>
            <a:ext cx="573639" cy="387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18C667A-4A95-13A2-DCB5-EBA182DA5378}"/>
              </a:ext>
            </a:extLst>
          </p:cNvPr>
          <p:cNvCxnSpPr>
            <a:cxnSpLocks/>
            <a:stCxn id="81" idx="1"/>
            <a:endCxn id="79" idx="5"/>
          </p:cNvCxnSpPr>
          <p:nvPr/>
        </p:nvCxnSpPr>
        <p:spPr>
          <a:xfrm flipH="1" flipV="1">
            <a:off x="9290204" y="3552248"/>
            <a:ext cx="568276" cy="350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59D46AE-A638-E507-EB8F-F14904748F25}"/>
              </a:ext>
            </a:extLst>
          </p:cNvPr>
          <p:cNvCxnSpPr>
            <a:cxnSpLocks/>
            <a:stCxn id="80" idx="5"/>
            <a:endCxn id="82" idx="0"/>
          </p:cNvCxnSpPr>
          <p:nvPr/>
        </p:nvCxnSpPr>
        <p:spPr>
          <a:xfrm>
            <a:off x="8334727" y="4321128"/>
            <a:ext cx="219206" cy="666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3AA6119-7BD4-91D8-990C-5ED79904155E}"/>
              </a:ext>
            </a:extLst>
          </p:cNvPr>
          <p:cNvCxnSpPr>
            <a:cxnSpLocks/>
            <a:stCxn id="82" idx="6"/>
            <a:endCxn id="83" idx="2"/>
          </p:cNvCxnSpPr>
          <p:nvPr/>
        </p:nvCxnSpPr>
        <p:spPr>
          <a:xfrm flipV="1">
            <a:off x="8823933" y="5221068"/>
            <a:ext cx="685477" cy="36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1FA7766-D6AB-855C-3171-74314E90B907}"/>
              </a:ext>
            </a:extLst>
          </p:cNvPr>
          <p:cNvCxnSpPr>
            <a:cxnSpLocks/>
            <a:stCxn id="83" idx="7"/>
            <a:endCxn id="81" idx="4"/>
          </p:cNvCxnSpPr>
          <p:nvPr/>
        </p:nvCxnSpPr>
        <p:spPr>
          <a:xfrm flipV="1">
            <a:off x="9970329" y="4363430"/>
            <a:ext cx="79070" cy="666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73C267F-5A26-1C54-8306-9A5CFD30C1D8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8413808" y="4093430"/>
            <a:ext cx="1365591" cy="36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B592DA5-68A3-D5BD-BCA4-6613DBD8B5B4}"/>
              </a:ext>
            </a:extLst>
          </p:cNvPr>
          <p:cNvCxnSpPr>
            <a:cxnSpLocks/>
            <a:stCxn id="82" idx="7"/>
            <a:endCxn id="79" idx="4"/>
          </p:cNvCxnSpPr>
          <p:nvPr/>
        </p:nvCxnSpPr>
        <p:spPr>
          <a:xfrm flipV="1">
            <a:off x="8744852" y="3631329"/>
            <a:ext cx="354433" cy="14355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C936F922-7B32-0E9A-359F-C9C968852ACF}"/>
              </a:ext>
            </a:extLst>
          </p:cNvPr>
          <p:cNvCxnSpPr>
            <a:cxnSpLocks/>
            <a:stCxn id="80" idx="6"/>
            <a:endCxn id="83" idx="1"/>
          </p:cNvCxnSpPr>
          <p:nvPr/>
        </p:nvCxnSpPr>
        <p:spPr>
          <a:xfrm>
            <a:off x="8413808" y="4130209"/>
            <a:ext cx="1174683" cy="8999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132BA2E-EC20-413A-6B60-C27DE39BF963}"/>
              </a:ext>
            </a:extLst>
          </p:cNvPr>
          <p:cNvCxnSpPr>
            <a:cxnSpLocks/>
            <a:stCxn id="83" idx="1"/>
            <a:endCxn id="79" idx="4"/>
          </p:cNvCxnSpPr>
          <p:nvPr/>
        </p:nvCxnSpPr>
        <p:spPr>
          <a:xfrm flipH="1" flipV="1">
            <a:off x="9099285" y="3631329"/>
            <a:ext cx="489206" cy="13988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C5B8DFE-5723-F3E6-E734-AC0FDD1DDB53}"/>
              </a:ext>
            </a:extLst>
          </p:cNvPr>
          <p:cNvCxnSpPr>
            <a:cxnSpLocks/>
            <a:stCxn id="82" idx="7"/>
            <a:endCxn id="81" idx="2"/>
          </p:cNvCxnSpPr>
          <p:nvPr/>
        </p:nvCxnSpPr>
        <p:spPr>
          <a:xfrm flipV="1">
            <a:off x="8744852" y="4093430"/>
            <a:ext cx="1034547" cy="973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7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C4F8-75B6-6893-BA32-EBC4A102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E3F367-A5C3-46BC-E68A-57F4D62F68C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B77374C-6912-7790-13DA-DFA36642DCA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262EDC4-69C6-5076-81C0-FACD773EBE5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C6C3DEE-4720-5D52-9F21-B546AB98F6C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70F2C9-898D-2E14-2996-0E7EB40F100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552B01B-B928-43BC-BB96-C4F447361D2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13EBFD-54CD-0BC4-1241-9EBA4BF699E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ADB2F6-1563-A6FE-4B3C-A4831233706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0BF842F-49B2-B042-B32A-7C77639393CC}"/>
              </a:ext>
            </a:extLst>
          </p:cNvPr>
          <p:cNvSpPr txBox="1"/>
          <p:nvPr/>
        </p:nvSpPr>
        <p:spPr>
          <a:xfrm>
            <a:off x="824914" y="2120076"/>
            <a:ext cx="9033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부분 그래프</a:t>
            </a:r>
            <a:r>
              <a:rPr lang="en-US" altLang="ko-KR" sz="2000" dirty="0"/>
              <a:t>(Subgraph): </a:t>
            </a:r>
            <a:r>
              <a:rPr lang="ko-KR" altLang="en-US" sz="2000" dirty="0"/>
              <a:t>어떤 그래프의 정점과 간선 일부를 가지고 있는 그래프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8DF567D-FF84-1D88-EC04-2E3BBA8785D6}"/>
              </a:ext>
            </a:extLst>
          </p:cNvPr>
          <p:cNvSpPr/>
          <p:nvPr/>
        </p:nvSpPr>
        <p:spPr>
          <a:xfrm>
            <a:off x="1263538" y="3688642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2E23AFA-3A1B-CC2B-740A-7CE9C042BC18}"/>
              </a:ext>
            </a:extLst>
          </p:cNvPr>
          <p:cNvSpPr/>
          <p:nvPr/>
        </p:nvSpPr>
        <p:spPr>
          <a:xfrm>
            <a:off x="1263538" y="4936500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9695AEA-80B3-6357-DBA2-6395C0755E10}"/>
              </a:ext>
            </a:extLst>
          </p:cNvPr>
          <p:cNvSpPr/>
          <p:nvPr/>
        </p:nvSpPr>
        <p:spPr>
          <a:xfrm>
            <a:off x="2473502" y="3691245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0D8C2DD-9BFB-490A-B230-5A5026F57BE0}"/>
              </a:ext>
            </a:extLst>
          </p:cNvPr>
          <p:cNvSpPr/>
          <p:nvPr/>
        </p:nvSpPr>
        <p:spPr>
          <a:xfrm>
            <a:off x="2473502" y="4936500"/>
            <a:ext cx="540000" cy="540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5B5785C-9A47-DD3D-4FD9-854E7B5D15BF}"/>
              </a:ext>
            </a:extLst>
          </p:cNvPr>
          <p:cNvCxnSpPr>
            <a:cxnSpLocks/>
            <a:stCxn id="55" idx="4"/>
            <a:endCxn id="56" idx="0"/>
          </p:cNvCxnSpPr>
          <p:nvPr/>
        </p:nvCxnSpPr>
        <p:spPr>
          <a:xfrm>
            <a:off x="1533538" y="4228642"/>
            <a:ext cx="0" cy="7078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68C5EAF-8E55-1FF6-17BF-D3186A9343A6}"/>
              </a:ext>
            </a:extLst>
          </p:cNvPr>
          <p:cNvCxnSpPr>
            <a:cxnSpLocks/>
            <a:stCxn id="57" idx="2"/>
            <a:endCxn id="55" idx="6"/>
          </p:cNvCxnSpPr>
          <p:nvPr/>
        </p:nvCxnSpPr>
        <p:spPr>
          <a:xfrm flipH="1" flipV="1">
            <a:off x="1803538" y="3958642"/>
            <a:ext cx="669964" cy="26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221B44A-8EC8-2D4B-2202-FAC4E8F6934F}"/>
              </a:ext>
            </a:extLst>
          </p:cNvPr>
          <p:cNvCxnSpPr>
            <a:cxnSpLocks/>
            <a:stCxn id="58" idx="2"/>
            <a:endCxn id="56" idx="6"/>
          </p:cNvCxnSpPr>
          <p:nvPr/>
        </p:nvCxnSpPr>
        <p:spPr>
          <a:xfrm flipH="1">
            <a:off x="1803538" y="5206500"/>
            <a:ext cx="6699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423B2CA-FACE-1FBA-49A5-46AEB62A702B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2743502" y="4231245"/>
            <a:ext cx="0" cy="705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35C0405-9B0A-8CB0-C308-ADF53C653A37}"/>
              </a:ext>
            </a:extLst>
          </p:cNvPr>
          <p:cNvCxnSpPr>
            <a:cxnSpLocks/>
            <a:stCxn id="55" idx="5"/>
            <a:endCxn id="58" idx="1"/>
          </p:cNvCxnSpPr>
          <p:nvPr/>
        </p:nvCxnSpPr>
        <p:spPr>
          <a:xfrm>
            <a:off x="1724457" y="4149561"/>
            <a:ext cx="828126" cy="866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3F272B5-C75B-5B2C-244E-5FB3C44185A3}"/>
              </a:ext>
            </a:extLst>
          </p:cNvPr>
          <p:cNvCxnSpPr>
            <a:cxnSpLocks/>
            <a:stCxn id="57" idx="3"/>
            <a:endCxn id="56" idx="7"/>
          </p:cNvCxnSpPr>
          <p:nvPr/>
        </p:nvCxnSpPr>
        <p:spPr>
          <a:xfrm flipH="1">
            <a:off x="1724457" y="4152164"/>
            <a:ext cx="828126" cy="863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1905C67B-8E7A-F1EC-CDF4-F61708C1583B}"/>
              </a:ext>
            </a:extLst>
          </p:cNvPr>
          <p:cNvSpPr>
            <a:spLocks noChangeAspect="1"/>
          </p:cNvSpPr>
          <p:nvPr/>
        </p:nvSpPr>
        <p:spPr>
          <a:xfrm>
            <a:off x="5021459" y="3415859"/>
            <a:ext cx="384830" cy="3848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956BD1D-1B6A-9B66-0F72-546718C9DDD5}"/>
              </a:ext>
            </a:extLst>
          </p:cNvPr>
          <p:cNvGrpSpPr>
            <a:grpSpLocks noChangeAspect="1"/>
          </p:cNvGrpSpPr>
          <p:nvPr/>
        </p:nvGrpSpPr>
        <p:grpSpPr>
          <a:xfrm>
            <a:off x="9604284" y="5015581"/>
            <a:ext cx="1093570" cy="1117250"/>
            <a:chOff x="8741285" y="4614973"/>
            <a:chExt cx="1749964" cy="178785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D3B87EA-64B3-91B5-2C59-E5C0BF563D14}"/>
                </a:ext>
              </a:extLst>
            </p:cNvPr>
            <p:cNvSpPr/>
            <p:nvPr/>
          </p:nvSpPr>
          <p:spPr>
            <a:xfrm>
              <a:off x="8741285" y="4614973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FCA021B-03C6-E316-B609-B0FC8BD92CCC}"/>
                </a:ext>
              </a:extLst>
            </p:cNvPr>
            <p:cNvSpPr/>
            <p:nvPr/>
          </p:nvSpPr>
          <p:spPr>
            <a:xfrm>
              <a:off x="8741285" y="5862831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BFCC86B-69CF-18CA-40B1-6D313D14934E}"/>
                </a:ext>
              </a:extLst>
            </p:cNvPr>
            <p:cNvSpPr/>
            <p:nvPr/>
          </p:nvSpPr>
          <p:spPr>
            <a:xfrm>
              <a:off x="9951249" y="4617576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AB2E46-C373-CF5E-7AC2-A8824BBCCF66}"/>
                </a:ext>
              </a:extLst>
            </p:cNvPr>
            <p:cNvSpPr/>
            <p:nvPr/>
          </p:nvSpPr>
          <p:spPr>
            <a:xfrm>
              <a:off x="9951249" y="5862831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7A16D0E-E8A4-14AF-A72A-58901C41F476}"/>
                </a:ext>
              </a:extLst>
            </p:cNvPr>
            <p:cNvCxnSpPr>
              <a:cxnSpLocks/>
              <a:stCxn id="3" idx="5"/>
              <a:endCxn id="8" idx="1"/>
            </p:cNvCxnSpPr>
            <p:nvPr/>
          </p:nvCxnSpPr>
          <p:spPr>
            <a:xfrm>
              <a:off x="9202204" y="5075892"/>
              <a:ext cx="828126" cy="866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08E0ACA-319F-20D8-47C9-40CBE9496F9A}"/>
                </a:ext>
              </a:extLst>
            </p:cNvPr>
            <p:cNvCxnSpPr>
              <a:cxnSpLocks/>
              <a:stCxn id="6" idx="3"/>
              <a:endCxn id="5" idx="7"/>
            </p:cNvCxnSpPr>
            <p:nvPr/>
          </p:nvCxnSpPr>
          <p:spPr>
            <a:xfrm flipH="1">
              <a:off x="9202204" y="5078495"/>
              <a:ext cx="828126" cy="86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753D8D-76B7-FDF5-CCF3-8E6B922E9CBD}"/>
              </a:ext>
            </a:extLst>
          </p:cNvPr>
          <p:cNvCxnSpPr>
            <a:cxnSpLocks/>
          </p:cNvCxnSpPr>
          <p:nvPr/>
        </p:nvCxnSpPr>
        <p:spPr>
          <a:xfrm>
            <a:off x="3376526" y="4582571"/>
            <a:ext cx="4362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C137EF8-D79B-B2B2-0130-5A80229FE6D4}"/>
              </a:ext>
            </a:extLst>
          </p:cNvPr>
          <p:cNvGrpSpPr>
            <a:grpSpLocks noChangeAspect="1"/>
          </p:cNvGrpSpPr>
          <p:nvPr/>
        </p:nvGrpSpPr>
        <p:grpSpPr>
          <a:xfrm rot="2759418">
            <a:off x="5068061" y="4949978"/>
            <a:ext cx="386024" cy="1276206"/>
            <a:chOff x="3017049" y="4745581"/>
            <a:chExt cx="540000" cy="17852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990EA51-70EB-15B0-E646-FC05A48B2601}"/>
                </a:ext>
              </a:extLst>
            </p:cNvPr>
            <p:cNvSpPr/>
            <p:nvPr/>
          </p:nvSpPr>
          <p:spPr>
            <a:xfrm>
              <a:off x="3017049" y="4745581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89A6EC0-AE9C-A913-1633-1F9015C20E1D}"/>
                </a:ext>
              </a:extLst>
            </p:cNvPr>
            <p:cNvSpPr/>
            <p:nvPr/>
          </p:nvSpPr>
          <p:spPr>
            <a:xfrm>
              <a:off x="3017049" y="5990836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372719B-A202-C070-0AB0-B640B1401507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3287049" y="5285581"/>
              <a:ext cx="0" cy="7052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D739A8A-9A57-9CBC-A5FE-62F01872368C}"/>
              </a:ext>
            </a:extLst>
          </p:cNvPr>
          <p:cNvGrpSpPr>
            <a:grpSpLocks noChangeAspect="1"/>
          </p:cNvGrpSpPr>
          <p:nvPr/>
        </p:nvGrpSpPr>
        <p:grpSpPr>
          <a:xfrm>
            <a:off x="7307630" y="3091329"/>
            <a:ext cx="1021426" cy="1043544"/>
            <a:chOff x="7068619" y="2634306"/>
            <a:chExt cx="1749964" cy="178785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1469718-76E8-E86C-16C3-7B2D971D7CF4}"/>
                </a:ext>
              </a:extLst>
            </p:cNvPr>
            <p:cNvSpPr/>
            <p:nvPr/>
          </p:nvSpPr>
          <p:spPr>
            <a:xfrm>
              <a:off x="7068619" y="2634306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9200EBE-4BFE-8261-1896-02347A6A106A}"/>
                </a:ext>
              </a:extLst>
            </p:cNvPr>
            <p:cNvSpPr/>
            <p:nvPr/>
          </p:nvSpPr>
          <p:spPr>
            <a:xfrm>
              <a:off x="7068619" y="3882164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BA68068-FD57-F02D-DFE7-D41050C335F0}"/>
                </a:ext>
              </a:extLst>
            </p:cNvPr>
            <p:cNvSpPr/>
            <p:nvPr/>
          </p:nvSpPr>
          <p:spPr>
            <a:xfrm>
              <a:off x="8278583" y="3882164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5501A5B-AC57-407B-CA2B-126F49E14859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7338619" y="3174306"/>
              <a:ext cx="0" cy="707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EFDEC33-A190-4FC0-017B-0A16F2211A99}"/>
                </a:ext>
              </a:extLst>
            </p:cNvPr>
            <p:cNvCxnSpPr>
              <a:cxnSpLocks/>
              <a:stCxn id="36" idx="2"/>
              <a:endCxn id="33" idx="6"/>
            </p:cNvCxnSpPr>
            <p:nvPr/>
          </p:nvCxnSpPr>
          <p:spPr>
            <a:xfrm flipH="1">
              <a:off x="7608619" y="4152164"/>
              <a:ext cx="6699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9E2749B-C402-C74F-C9C0-F8680F13DC84}"/>
                </a:ext>
              </a:extLst>
            </p:cNvPr>
            <p:cNvCxnSpPr>
              <a:cxnSpLocks/>
              <a:stCxn id="31" idx="5"/>
              <a:endCxn id="36" idx="1"/>
            </p:cNvCxnSpPr>
            <p:nvPr/>
          </p:nvCxnSpPr>
          <p:spPr>
            <a:xfrm>
              <a:off x="7529538" y="3095225"/>
              <a:ext cx="828126" cy="8660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350B00-6876-21AA-CC59-E8D91907726D}"/>
              </a:ext>
            </a:extLst>
          </p:cNvPr>
          <p:cNvSpPr/>
          <p:nvPr/>
        </p:nvSpPr>
        <p:spPr>
          <a:xfrm>
            <a:off x="4214030" y="2818161"/>
            <a:ext cx="2054023" cy="1627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8E1993A-FA33-AF4A-408D-F6598B67B3CB}"/>
              </a:ext>
            </a:extLst>
          </p:cNvPr>
          <p:cNvSpPr/>
          <p:nvPr/>
        </p:nvSpPr>
        <p:spPr>
          <a:xfrm>
            <a:off x="6687262" y="2818161"/>
            <a:ext cx="2054023" cy="1627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66F3994-AA44-1699-27B7-9CF30CD83004}"/>
              </a:ext>
            </a:extLst>
          </p:cNvPr>
          <p:cNvSpPr/>
          <p:nvPr/>
        </p:nvSpPr>
        <p:spPr>
          <a:xfrm>
            <a:off x="9124058" y="2818161"/>
            <a:ext cx="2054023" cy="1627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9F489F-065A-3ADE-04FF-F9A7BE0EA73E}"/>
              </a:ext>
            </a:extLst>
          </p:cNvPr>
          <p:cNvSpPr/>
          <p:nvPr/>
        </p:nvSpPr>
        <p:spPr>
          <a:xfrm>
            <a:off x="4205421" y="4743437"/>
            <a:ext cx="2054023" cy="1627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5066CE-28E1-59A0-AF38-B0A037C5AA60}"/>
              </a:ext>
            </a:extLst>
          </p:cNvPr>
          <p:cNvSpPr/>
          <p:nvPr/>
        </p:nvSpPr>
        <p:spPr>
          <a:xfrm>
            <a:off x="6687262" y="4722526"/>
            <a:ext cx="2054023" cy="1627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125CB80-5BFA-1008-69F0-27E5510DA5B3}"/>
              </a:ext>
            </a:extLst>
          </p:cNvPr>
          <p:cNvSpPr/>
          <p:nvPr/>
        </p:nvSpPr>
        <p:spPr>
          <a:xfrm>
            <a:off x="9124058" y="4722526"/>
            <a:ext cx="2054023" cy="1627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5C042CA-72EC-D5E9-F289-D42BE3E48392}"/>
              </a:ext>
            </a:extLst>
          </p:cNvPr>
          <p:cNvGrpSpPr/>
          <p:nvPr/>
        </p:nvGrpSpPr>
        <p:grpSpPr>
          <a:xfrm>
            <a:off x="7235838" y="4965330"/>
            <a:ext cx="1093218" cy="1141894"/>
            <a:chOff x="1813171" y="4771245"/>
            <a:chExt cx="1749964" cy="17852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E613F0DB-EFD6-A195-FAEC-08CBB0FB04AD}"/>
                </a:ext>
              </a:extLst>
            </p:cNvPr>
            <p:cNvSpPr/>
            <p:nvPr/>
          </p:nvSpPr>
          <p:spPr>
            <a:xfrm>
              <a:off x="1813171" y="6016500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C6A367E-C1ED-5535-FEEA-4574B3064E7C}"/>
                </a:ext>
              </a:extLst>
            </p:cNvPr>
            <p:cNvSpPr/>
            <p:nvPr/>
          </p:nvSpPr>
          <p:spPr>
            <a:xfrm>
              <a:off x="3023135" y="4771245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FED5341B-EE6F-B4AF-A5D6-908F6A9AC110}"/>
                </a:ext>
              </a:extLst>
            </p:cNvPr>
            <p:cNvSpPr/>
            <p:nvPr/>
          </p:nvSpPr>
          <p:spPr>
            <a:xfrm>
              <a:off x="3023135" y="6016500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C250F71-A534-C98B-2520-EF5F03A447A7}"/>
                </a:ext>
              </a:extLst>
            </p:cNvPr>
            <p:cNvCxnSpPr>
              <a:cxnSpLocks/>
              <a:stCxn id="68" idx="3"/>
              <a:endCxn id="67" idx="7"/>
            </p:cNvCxnSpPr>
            <p:nvPr/>
          </p:nvCxnSpPr>
          <p:spPr>
            <a:xfrm flipH="1">
              <a:off x="2274090" y="5232164"/>
              <a:ext cx="828126" cy="8634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BB67645-A3CF-1B14-BB37-9DE93B8A97F5}"/>
              </a:ext>
            </a:extLst>
          </p:cNvPr>
          <p:cNvGrpSpPr>
            <a:grpSpLocks noChangeAspect="1"/>
          </p:cNvGrpSpPr>
          <p:nvPr/>
        </p:nvGrpSpPr>
        <p:grpSpPr>
          <a:xfrm rot="935931">
            <a:off x="9604787" y="3086059"/>
            <a:ext cx="1092565" cy="1116224"/>
            <a:chOff x="1415937" y="3841042"/>
            <a:chExt cx="1749965" cy="1787859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EC7AEFC4-5AAA-F778-BB4E-641AE1E39C05}"/>
                </a:ext>
              </a:extLst>
            </p:cNvPr>
            <p:cNvSpPr/>
            <p:nvPr/>
          </p:nvSpPr>
          <p:spPr>
            <a:xfrm>
              <a:off x="1415939" y="3841042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B43BE4-9DA3-0B18-1A12-1363543C5006}"/>
                </a:ext>
              </a:extLst>
            </p:cNvPr>
            <p:cNvSpPr/>
            <p:nvPr/>
          </p:nvSpPr>
          <p:spPr>
            <a:xfrm>
              <a:off x="1415937" y="5088899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CAAABAB-E6F8-3060-D107-C6FA2FAA9D20}"/>
                </a:ext>
              </a:extLst>
            </p:cNvPr>
            <p:cNvSpPr/>
            <p:nvPr/>
          </p:nvSpPr>
          <p:spPr>
            <a:xfrm>
              <a:off x="2625902" y="3843645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E2DEBCB-F8F4-2C2A-A70E-27C5468144FE}"/>
                </a:ext>
              </a:extLst>
            </p:cNvPr>
            <p:cNvSpPr/>
            <p:nvPr/>
          </p:nvSpPr>
          <p:spPr>
            <a:xfrm>
              <a:off x="2625901" y="5088901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626EE68D-87EC-C798-8978-E23DD40C0B47}"/>
                </a:ext>
              </a:extLst>
            </p:cNvPr>
            <p:cNvCxnSpPr>
              <a:cxnSpLocks/>
              <a:stCxn id="86" idx="4"/>
              <a:endCxn id="88" idx="0"/>
            </p:cNvCxnSpPr>
            <p:nvPr/>
          </p:nvCxnSpPr>
          <p:spPr>
            <a:xfrm>
              <a:off x="1685938" y="4381042"/>
              <a:ext cx="0" cy="7078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124CB7F3-903B-0051-893B-CCC0C6E517CA}"/>
                </a:ext>
              </a:extLst>
            </p:cNvPr>
            <p:cNvCxnSpPr>
              <a:cxnSpLocks/>
              <a:stCxn id="91" idx="2"/>
              <a:endCxn id="88" idx="6"/>
            </p:cNvCxnSpPr>
            <p:nvPr/>
          </p:nvCxnSpPr>
          <p:spPr>
            <a:xfrm flipH="1">
              <a:off x="1955938" y="5358900"/>
              <a:ext cx="6699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96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398F9-9645-1DE8-38B4-B1ACBE04A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B24240-1FDF-0994-F25C-7DCE07EC6D9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B93BC64-97EF-85F2-A56A-966BEBAFD87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23A30AE-931D-C79D-EF15-01E442EC9CF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ACF4E18-812C-98A0-A696-8893BAF4282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60A87E7-F0AA-647D-2425-131CB01CCC0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FC8FE7B-0452-AF52-709E-DE896BEE38F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B3E8888-8674-4442-7F15-21B7AE7EDA6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84E27CA-70E4-6376-EEFE-1007474E711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1C94B5-4E42-9F55-023D-514E4ADD23FA}"/>
              </a:ext>
            </a:extLst>
          </p:cNvPr>
          <p:cNvSpPr txBox="1"/>
          <p:nvPr/>
        </p:nvSpPr>
        <p:spPr>
          <a:xfrm>
            <a:off x="1209635" y="2288138"/>
            <a:ext cx="823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인접 행렬</a:t>
            </a:r>
            <a:r>
              <a:rPr lang="en-US" altLang="ko-KR" sz="2400" dirty="0"/>
              <a:t>(Adjacency Matrix)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77EFC-6AD2-C2F5-094F-D3BD23B8FC65}"/>
              </a:ext>
            </a:extLst>
          </p:cNvPr>
          <p:cNvSpPr txBox="1"/>
          <p:nvPr/>
        </p:nvSpPr>
        <p:spPr>
          <a:xfrm>
            <a:off x="1209634" y="2967335"/>
            <a:ext cx="8237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인접 리스트</a:t>
            </a:r>
            <a:r>
              <a:rPr lang="en-US" altLang="ko-KR" sz="2400" dirty="0"/>
              <a:t>(Adjacency Lists)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57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14539-058D-1BFF-A152-A76E52C3B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3206D-239A-8B63-A1A4-874E608E5EA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0AD1BC-8737-903A-BC8E-1F9F3E9F1CF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07F6E1F-FB20-73A9-2581-96AB19EE5B3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358C675-F9D3-34E6-102A-657DA2D66DC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BCD962E-A144-A37D-C9EA-63DEF106A89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67FC673-2420-6ADD-D4F5-3825C1E4EA0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FC5D40-3C16-871D-F4C9-DB32334331A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FDD2DB-9877-9E32-3FC0-303FAE9BA41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F7EA14-1569-CE33-C9AD-E0A441A19B53}"/>
              </a:ext>
            </a:extLst>
          </p:cNvPr>
          <p:cNvSpPr txBox="1"/>
          <p:nvPr/>
        </p:nvSpPr>
        <p:spPr>
          <a:xfrm>
            <a:off x="1120074" y="2183584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행렬</a:t>
            </a:r>
            <a:r>
              <a:rPr lang="en-US" altLang="ko-KR" sz="2400" dirty="0"/>
              <a:t>(Adjacency Matrix)</a:t>
            </a:r>
            <a:endParaRPr lang="ko-KR" altLang="en-US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BB363B-B5C5-2804-7E12-002C054AC2DB}"/>
              </a:ext>
            </a:extLst>
          </p:cNvPr>
          <p:cNvGrpSpPr/>
          <p:nvPr/>
        </p:nvGrpSpPr>
        <p:grpSpPr>
          <a:xfrm>
            <a:off x="1561415" y="2819139"/>
            <a:ext cx="7544105" cy="400110"/>
            <a:chOff x="973827" y="3382393"/>
            <a:chExt cx="7544105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2A129A8-326B-A550-4479-D118AC4A2707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정점이 </a:t>
                  </a:r>
                  <a:r>
                    <a:rPr lang="en-US" altLang="ko-KR" sz="2000" dirty="0"/>
                    <a:t>N</a:t>
                  </a:r>
                  <a:r>
                    <a:rPr lang="ko-KR" altLang="en-US" sz="2000" dirty="0"/>
                    <a:t>개인 그래프의 정보를 </a:t>
                  </a:r>
                  <a:r>
                    <a:rPr lang="en-US" altLang="ko-KR" sz="2000" dirty="0"/>
                    <a:t>N</a:t>
                  </a:r>
                  <a:r>
                    <a:rPr lang="en-US" altLang="ko-KR" sz="20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</m:oMath>
                  </a14:m>
                  <a:r>
                    <a:rPr lang="en-US" altLang="ko-KR" sz="2000" dirty="0"/>
                    <a:t>N 2</a:t>
                  </a:r>
                  <a:r>
                    <a:rPr lang="ko-KR" altLang="en-US" sz="2000" dirty="0"/>
                    <a:t>차원 배열로 나타낸 것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2A129A8-326B-A550-4479-D118AC4A2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7420718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821" t="-1060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4A4F74-760D-6E4B-5683-1A312784B0A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380FC89-A9B3-56C2-3505-1630F0093AFE}"/>
              </a:ext>
            </a:extLst>
          </p:cNvPr>
          <p:cNvGrpSpPr/>
          <p:nvPr/>
        </p:nvGrpSpPr>
        <p:grpSpPr>
          <a:xfrm>
            <a:off x="1561415" y="3306485"/>
            <a:ext cx="7544105" cy="405945"/>
            <a:chOff x="973827" y="3382393"/>
            <a:chExt cx="7544105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C8C035-D963-4AFF-B9E9-05334B4A50B7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7420718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A[</a:t>
                  </a:r>
                  <a:r>
                    <a:rPr lang="en-US" altLang="ko-KR" sz="2000" dirty="0" err="1"/>
                    <a:t>i</a:t>
                  </a:r>
                  <a:r>
                    <a:rPr lang="en-US" altLang="ko-KR" sz="2000" dirty="0"/>
                    <a:t>][j] = 1 </a:t>
                  </a:r>
                  <a:r>
                    <a:rPr lang="en-US" altLang="ko-KR" sz="2000" dirty="0">
                      <a:sym typeface="Wingdings" panose="05000000000000000000" pitchFamily="2" charset="2"/>
                    </a:rPr>
                    <a:t> (</a:t>
                  </a:r>
                  <a:r>
                    <a:rPr lang="en-US" altLang="ko-KR" sz="2000" dirty="0" err="1">
                      <a:sym typeface="Wingdings" panose="05000000000000000000" pitchFamily="2" charset="2"/>
                    </a:rPr>
                    <a:t>i</a:t>
                  </a:r>
                  <a:r>
                    <a:rPr lang="en-US" altLang="ko-KR" sz="2000" dirty="0">
                      <a:sym typeface="Wingdings" panose="05000000000000000000" pitchFamily="2" charset="2"/>
                    </a:rPr>
                    <a:t>, j) 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∈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E(G)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C8C035-D963-4AFF-B9E9-05334B4A5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7420718" cy="405945"/>
                </a:xfrm>
                <a:prstGeom prst="rect">
                  <a:avLst/>
                </a:prstGeom>
                <a:blipFill>
                  <a:blip r:embed="rId3"/>
                  <a:stretch>
                    <a:fillRect l="-821" t="-8955" b="-238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92CC20-EA5B-C39A-2A04-FC8A6C3E6E4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481B88-6F13-84FC-63FD-A313D5719092}"/>
              </a:ext>
            </a:extLst>
          </p:cNvPr>
          <p:cNvGrpSpPr/>
          <p:nvPr/>
        </p:nvGrpSpPr>
        <p:grpSpPr>
          <a:xfrm>
            <a:off x="1561415" y="3799666"/>
            <a:ext cx="7544105" cy="405945"/>
            <a:chOff x="973827" y="3382393"/>
            <a:chExt cx="7544105" cy="4059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C24785-68AC-5B10-FA90-349F3DF05A04}"/>
                </a:ext>
              </a:extLst>
            </p:cNvPr>
            <p:cNvSpPr txBox="1"/>
            <p:nvPr/>
          </p:nvSpPr>
          <p:spPr>
            <a:xfrm>
              <a:off x="1097214" y="3382393"/>
              <a:ext cx="7420718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/>
                <a:t>무방향</a:t>
              </a:r>
              <a:r>
                <a:rPr lang="ko-KR" altLang="en-US" sz="2000" dirty="0"/>
                <a:t> 그래프인 경우 대칭 행렬을 이룸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66ED052-0AA2-D6DA-D957-39770D0B54A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97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A412C-B1F1-15D4-865B-E64AEE048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A682A-B460-DEE8-61A8-7AFB4D0CF80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376A766-6FAA-7A82-A17C-57A3D15A108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EA06BFF-1612-DA91-22B9-5D8EB089623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0CEC5C5-33B6-0A18-3B3D-3C15C5AC992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4AF7E0A-2F70-EDBA-E83F-01437A55AC3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DED803D-ECD0-DC17-B9E1-66D6B164409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EA5CA73-0124-397F-B9AB-31B13AE3ED7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890594-3264-53D9-EC3D-B009CE7AAEB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3C381E9-F13F-A662-D376-01763AE7644D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21AE73F-5A25-3F0F-14CC-D67C720A597D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48812-963E-7002-293A-FB7D4D2E5BEC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F0972C2-A846-0569-C188-DE8609B13EA0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CC400BF-8428-FF62-0C02-06F36DD1B247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5004207-A894-FFA5-2B56-5894245C265A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5047F57-BB76-0E91-AFE5-40D33F302548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113C267-B998-9DB8-4CCE-CD091F69817D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BDC140A-4EF7-4671-0B82-2F6D89E55FEE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6DF32E1-2C16-F38F-E364-59CC0466630A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77B102A-10EA-B153-F09C-4715E2DB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6380"/>
              </p:ext>
            </p:extLst>
          </p:nvPr>
        </p:nvGraphicFramePr>
        <p:xfrm>
          <a:off x="6815210" y="2410808"/>
          <a:ext cx="3381414" cy="323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69">
                  <a:extLst>
                    <a:ext uri="{9D8B030D-6E8A-4147-A177-3AD203B41FA5}">
                      <a16:colId xmlns:a16="http://schemas.microsoft.com/office/drawing/2014/main" val="232524184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750535169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947838540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3404972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921304780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447509166"/>
                    </a:ext>
                  </a:extLst>
                </a:gridCol>
              </a:tblGrid>
              <a:tr h="539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99210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1677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67815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03838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27069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84039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C674839-3976-33EE-1ACD-FD85836049E5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901A00-3137-E8C9-91E7-B2A26495A9F0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행렬</a:t>
            </a:r>
            <a:r>
              <a:rPr lang="en-US" altLang="ko-KR" sz="2400" dirty="0"/>
              <a:t>(Adjacency Matrix)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2B2670-D31A-C82E-E13E-4339D9392253}"/>
              </a:ext>
            </a:extLst>
          </p:cNvPr>
          <p:cNvSpPr txBox="1"/>
          <p:nvPr/>
        </p:nvSpPr>
        <p:spPr>
          <a:xfrm>
            <a:off x="8008463" y="5877416"/>
            <a:ext cx="1365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Symmetric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1103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05DCC-07F5-1407-047D-9541D34E1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78824-E4BA-8228-5115-A674EC7E23F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9EAFD4-2FDF-133F-B590-035F09787A7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A9CF0D3-77BF-3172-EE26-4368CFD33C8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0B24E91-51C9-5F9C-921A-288CDA0B19D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E2147C0-D30A-2602-ACC9-C71AD71A3D9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1C00BC-5008-383C-381B-611C6D3E1D5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7D9679-ED5F-10F9-3713-746B3F129A4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423E42-C3C5-5FA8-2B50-C0465B28E05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9D23C8-AEED-094A-032B-C3D7919A03F6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5FEE294-5DD1-1E99-B7C2-A24D5381800F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C8CFEB7-2B9D-F5C8-BE33-489D60D15BFB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5FB5E-8D95-C465-6D48-76AB63988392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C4287AA-DD52-A361-5EC4-8ED43323627E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CAA4E96-EC41-E999-D3CE-8C5739929171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018E048-0E7E-7374-580C-7D7D9F0D2E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8B9A69D-9F5B-36B5-5829-B23B583DE4C9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A6242A9-183F-7731-DB2D-8BB47EDA870C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C194DBA-090E-7A80-0517-342BAC96BD8C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FAD9258-9DD7-9DAD-B55B-E46EE74F125C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7FB106-DFAB-D22D-0C8B-52F849060ACA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행렬</a:t>
            </a:r>
            <a:r>
              <a:rPr lang="en-US" altLang="ko-KR" sz="2400" dirty="0"/>
              <a:t>(Adjacency Matrix)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74E5B3-4057-C840-A272-39469738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053" y="2865274"/>
            <a:ext cx="4782217" cy="2486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15DEEF-8DF0-F996-34FC-E92A1EC2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41" y="2877292"/>
            <a:ext cx="695422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5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FCF09-858C-3B88-B1BE-83B9AA51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26977-1988-86BF-4A90-23F7F42651F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0A26425-0C37-DD0D-5A8A-E56F791705D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2076A23-36C4-0148-19C6-FAAE5EE8EF2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A22A934-B7D5-929F-90D1-14B4ED041DC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DDA08B7-C990-60C9-EEB4-65E5CE749B8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4616584-73CB-B750-FEA0-FEB2FD6579B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D21CC0B-70DE-BFB4-EF5D-EDEB7330679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7BAA7B0-4E5D-E183-86E6-8346CF88E02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81EFE3-D172-8C11-DC09-8E650FE2E178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A982344-8456-D543-DA75-8A0310D4DFF1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A773D98-3452-30CE-B915-C47E76895E98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D3A5213-6141-F2EA-A83F-4BD658134E47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2EEA6C6-A8C3-7B6D-6B0F-397D135EDA4B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17BA739-8F17-D56A-8125-16209395D4BA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65953F-B11B-EDC9-9406-29098F4E870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659086A-E89D-1503-02E0-787D4F808CB2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42E5D21-6A83-BCC8-E820-B11E1F506247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795313A-134D-5344-962B-C2C2ED98F5D6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76A6CF0-50C2-E165-5E62-9D657299A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7637"/>
              </p:ext>
            </p:extLst>
          </p:nvPr>
        </p:nvGraphicFramePr>
        <p:xfrm>
          <a:off x="6815210" y="2410808"/>
          <a:ext cx="3381414" cy="323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69">
                  <a:extLst>
                    <a:ext uri="{9D8B030D-6E8A-4147-A177-3AD203B41FA5}">
                      <a16:colId xmlns:a16="http://schemas.microsoft.com/office/drawing/2014/main" val="232524184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750535169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947838540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3404972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921304780"/>
                    </a:ext>
                  </a:extLst>
                </a:gridCol>
                <a:gridCol w="563569">
                  <a:extLst>
                    <a:ext uri="{9D8B030D-6E8A-4147-A177-3AD203B41FA5}">
                      <a16:colId xmlns:a16="http://schemas.microsoft.com/office/drawing/2014/main" val="447509166"/>
                    </a:ext>
                  </a:extLst>
                </a:gridCol>
              </a:tblGrid>
              <a:tr h="539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799210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321677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67815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03838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27069"/>
                  </a:ext>
                </a:extLst>
              </a:tr>
              <a:tr h="5390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202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184039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09C1764-B575-8392-A39E-E850AD1D8A68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7A82A7-5C7E-D4C2-4249-45F750C8313D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행렬</a:t>
            </a:r>
            <a:r>
              <a:rPr lang="en-US" altLang="ko-KR" sz="2400" dirty="0"/>
              <a:t>(Adjacency Matrix)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54662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D7B16-E362-B8E4-7029-D6832E487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2E25E3-28F3-9CF8-4ACE-224395B8CE8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DA57156-F5CC-660A-FBC7-99D21C0C3FE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779551-7671-A8DC-5463-741435FCFE2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DAF9CB-DBFA-4478-8C7B-BA402FBD461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E73800-6C06-8C5B-414E-8225B68C860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7DAE6DA-A740-0B75-44FC-858DB3E0BF5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AFB9EFA-FC91-00A2-1BC2-B5C4E26C224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511A13-F4BF-AD60-8258-FDDA8A5A0BA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12105E-CA41-DDAF-3EE0-D473542F57CA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CB0D5F-D344-51BE-556A-C2AB84B73C55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0FD98B6-D8DF-F486-EECF-A39FC06F6CEB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6D1B700-A7CC-FE53-473F-069C7EE8B65C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C3C2C1A-D421-36DA-AC91-260BB55C32EC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3C80486-0597-41CF-E46F-4F20D2BAC46A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700E49A-1572-53EB-14E5-FDC847FC03A2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C0CC0B-9037-FF3A-2F3C-CB7602A9006C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FF9C236-6CBB-1F4F-F375-1222DDF58433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BC105C5-66DC-7DAA-B2F2-2815FED60E5D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19A80F7-B45F-A39F-2705-CB52EF560AC7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B024A7-6B11-53CF-F5B4-E574A60031C8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행렬</a:t>
            </a:r>
            <a:r>
              <a:rPr lang="en-US" altLang="ko-KR" sz="2400" dirty="0"/>
              <a:t>(Adjacency Matrix)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24430-320A-9284-E7F3-9EAD7A1B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74" y="2848713"/>
            <a:ext cx="676369" cy="2476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49CA7F-F8C1-513B-6EA2-DF5BE3D0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1748"/>
            <a:ext cx="472505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4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983627" y="435791"/>
            <a:ext cx="12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A1E11F-DDE2-AF49-0EC7-027EADFCF94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0061EE-CC54-61C8-3D77-D66E255AECE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3E8913-7E52-8FE3-AFF0-E333906083F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CBDE98-C684-8DA8-E615-3DC65705DD8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B7198E-C6E1-078D-DAED-7AF052F286F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FEC17E-3286-9D2E-9E7A-6670F0C8622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1943D8-8098-2BEC-ACA9-1B5D607A0B5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7378164-296A-02D2-A00F-6B8779F70779}"/>
              </a:ext>
            </a:extLst>
          </p:cNvPr>
          <p:cNvSpPr txBox="1"/>
          <p:nvPr/>
        </p:nvSpPr>
        <p:spPr>
          <a:xfrm>
            <a:off x="2210021" y="1996078"/>
            <a:ext cx="558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그래프</a:t>
            </a:r>
            <a:r>
              <a:rPr lang="en-US" altLang="ko-KR" sz="2400" b="1" dirty="0"/>
              <a:t> 	  	  Graph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C701-ACBC-604F-C13E-5E6F97F90B43}"/>
              </a:ext>
            </a:extLst>
          </p:cNvPr>
          <p:cNvSpPr txBox="1"/>
          <p:nvPr/>
        </p:nvSpPr>
        <p:spPr>
          <a:xfrm>
            <a:off x="2210021" y="2653202"/>
            <a:ext cx="3627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트리의 개념 </a:t>
            </a:r>
            <a:r>
              <a:rPr lang="en-US" altLang="ko-KR" sz="2400" b="1" dirty="0"/>
              <a:t>		  Tree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88CCF6-DABF-4B13-D54F-9C988C9040B9}"/>
              </a:ext>
            </a:extLst>
          </p:cNvPr>
          <p:cNvSpPr txBox="1"/>
          <p:nvPr/>
        </p:nvSpPr>
        <p:spPr>
          <a:xfrm>
            <a:off x="2210020" y="3310326"/>
            <a:ext cx="5155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힙</a:t>
            </a:r>
            <a:r>
              <a:rPr lang="en-US" altLang="ko-KR" sz="2400" b="1" dirty="0"/>
              <a:t>			  Heap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27688-35BF-6A20-FB06-0F5765342FA0}"/>
              </a:ext>
            </a:extLst>
          </p:cNvPr>
          <p:cNvSpPr txBox="1"/>
          <p:nvPr/>
        </p:nvSpPr>
        <p:spPr>
          <a:xfrm>
            <a:off x="1161729" y="1996078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01</a:t>
            </a:r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C851F-9C72-618E-D2A8-CAD9FA4758E9}"/>
              </a:ext>
            </a:extLst>
          </p:cNvPr>
          <p:cNvSpPr txBox="1"/>
          <p:nvPr/>
        </p:nvSpPr>
        <p:spPr>
          <a:xfrm>
            <a:off x="1161729" y="2643690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02</a:t>
            </a:r>
            <a:endParaRPr lang="ko-KR" altLang="en-US" sz="2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C53ED-1246-ACAF-DBF7-A450522D109A}"/>
              </a:ext>
            </a:extLst>
          </p:cNvPr>
          <p:cNvSpPr txBox="1"/>
          <p:nvPr/>
        </p:nvSpPr>
        <p:spPr>
          <a:xfrm>
            <a:off x="1161728" y="3291302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BB33-D34C-CB43-A004-D1EC2430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904F33-938A-CB29-0CF7-D865C782D15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4A89DE8-4F7C-D455-D587-65F72316FCB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01C7689-FA60-5FE4-4C7B-494CC329AC7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FDDF90E-C1D7-17B1-067F-B50C47756F9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35D292-AC4B-992B-EE3A-7677B2E4077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285FA35-FE35-98D6-7392-1B63EF99352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D6B7064-53C9-749D-0FBA-9E789BAD2BA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7DAEAF-79AC-8DB4-7D08-A8036A57079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7FB693-089A-444B-9DA8-EA208FBCB568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A26B0D-5C54-7D07-532F-EBCDB2E0622C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4A8939-9E08-1A48-E3E6-9CCEBF6E7DB3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F3D2B94-271F-220C-CBF9-5DE9B49A74AD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3A7B75-4607-B3F5-4500-C31DC77F2278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39E7745-6C86-DDDF-34F3-0FB5016F0FA6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7E80CDD-4D0C-7D45-57F7-CA9B644EDDB8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91A84C3-48F1-9B0F-C556-8D1AB6350893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2DA3CCC-B5E2-0A70-2EB5-A758845544B4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92B0064-A9C6-F18D-0141-24FA19AC6AA5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CA81CD-2A1A-5FE7-9545-9E56B50AC936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79067E-099C-315E-7F8A-F8FD952659E8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리스트</a:t>
            </a:r>
            <a:r>
              <a:rPr lang="en-US" altLang="ko-KR" sz="2400" dirty="0"/>
              <a:t>(Adjacency Lists)</a:t>
            </a:r>
            <a:endParaRPr lang="ko-KR" altLang="en-US" sz="2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5AE882C-E3E7-86FE-CBAD-306A12365A8D}"/>
              </a:ext>
            </a:extLst>
          </p:cNvPr>
          <p:cNvSpPr/>
          <p:nvPr/>
        </p:nvSpPr>
        <p:spPr>
          <a:xfrm>
            <a:off x="7143833" y="276673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270B98-FDA1-256A-01CC-366114FDA0E2}"/>
              </a:ext>
            </a:extLst>
          </p:cNvPr>
          <p:cNvSpPr/>
          <p:nvPr/>
        </p:nvSpPr>
        <p:spPr>
          <a:xfrm>
            <a:off x="7683092" y="276673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4502C38-1A26-ECB7-9A4B-A4F0E4B1F875}"/>
              </a:ext>
            </a:extLst>
          </p:cNvPr>
          <p:cNvSpPr/>
          <p:nvPr/>
        </p:nvSpPr>
        <p:spPr>
          <a:xfrm>
            <a:off x="7143303" y="33069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670692-E51F-295B-32AF-1296AD37256A}"/>
              </a:ext>
            </a:extLst>
          </p:cNvPr>
          <p:cNvSpPr/>
          <p:nvPr/>
        </p:nvSpPr>
        <p:spPr>
          <a:xfrm>
            <a:off x="7143092" y="38469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3A14C39-7350-8BCA-8BB0-0EFF398F79CA}"/>
              </a:ext>
            </a:extLst>
          </p:cNvPr>
          <p:cNvSpPr/>
          <p:nvPr/>
        </p:nvSpPr>
        <p:spPr>
          <a:xfrm>
            <a:off x="7683093" y="384665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8D1467-6851-65A2-6C46-BFB56155EB95}"/>
              </a:ext>
            </a:extLst>
          </p:cNvPr>
          <p:cNvSpPr/>
          <p:nvPr/>
        </p:nvSpPr>
        <p:spPr>
          <a:xfrm>
            <a:off x="7143092" y="43865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564BC7-82F6-9918-0840-FBA32445DA1F}"/>
              </a:ext>
            </a:extLst>
          </p:cNvPr>
          <p:cNvSpPr/>
          <p:nvPr/>
        </p:nvSpPr>
        <p:spPr>
          <a:xfrm>
            <a:off x="7143092" y="49265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6F9D79-4B64-D9F7-AF2D-B981B8054BFF}"/>
              </a:ext>
            </a:extLst>
          </p:cNvPr>
          <p:cNvSpPr/>
          <p:nvPr/>
        </p:nvSpPr>
        <p:spPr>
          <a:xfrm>
            <a:off x="7683092" y="49265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C20312-CBA0-9A11-1A30-9993CA98F782}"/>
              </a:ext>
            </a:extLst>
          </p:cNvPr>
          <p:cNvSpPr/>
          <p:nvPr/>
        </p:nvSpPr>
        <p:spPr>
          <a:xfrm>
            <a:off x="8223092" y="49265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0084906-463B-4A6D-CF8F-0EA74E7069DD}"/>
              </a:ext>
            </a:extLst>
          </p:cNvPr>
          <p:cNvSpPr/>
          <p:nvPr/>
        </p:nvSpPr>
        <p:spPr>
          <a:xfrm>
            <a:off x="6606141" y="2769358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B7EDF-5480-F1C6-B2D3-6C00E184D142}"/>
              </a:ext>
            </a:extLst>
          </p:cNvPr>
          <p:cNvSpPr/>
          <p:nvPr/>
        </p:nvSpPr>
        <p:spPr>
          <a:xfrm>
            <a:off x="6605074" y="3310204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CC015A-2622-EAE2-BA64-409900F7D729}"/>
              </a:ext>
            </a:extLst>
          </p:cNvPr>
          <p:cNvSpPr/>
          <p:nvPr/>
        </p:nvSpPr>
        <p:spPr>
          <a:xfrm>
            <a:off x="6605074" y="3848992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211EBD-0DFB-8664-21CD-34A360F88E16}"/>
              </a:ext>
            </a:extLst>
          </p:cNvPr>
          <p:cNvSpPr/>
          <p:nvPr/>
        </p:nvSpPr>
        <p:spPr>
          <a:xfrm>
            <a:off x="6605197" y="4388990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08FD4F-EC0C-F86F-8742-D50089393104}"/>
              </a:ext>
            </a:extLst>
          </p:cNvPr>
          <p:cNvSpPr/>
          <p:nvPr/>
        </p:nvSpPr>
        <p:spPr>
          <a:xfrm>
            <a:off x="6605074" y="4928225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F922E58-084A-7A19-905D-858FCF012946}"/>
              </a:ext>
            </a:extLst>
          </p:cNvPr>
          <p:cNvSpPr/>
          <p:nvPr/>
        </p:nvSpPr>
        <p:spPr>
          <a:xfrm>
            <a:off x="8220987" y="384665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50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7866B-0364-E8FF-F668-320A792B4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B2D50-FDF9-ADAB-DB62-B3F921DF639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C1BA92-2A9E-6202-8006-CB26E32D19E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52050D4-8A6F-3D52-93D4-2D17F413A97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77176B0-6F60-0460-54D9-B46A4E59DFA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E46A499-5EF7-2887-9208-4113B492A04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F0E435E-D28C-625F-6577-16E781A4DD7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4C54625-E554-D7A5-5E7D-639E4B28C7E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4EECB0A-06DA-23A6-91A2-2B1F71AF8EC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91ABC5-20B2-1996-29DB-F01583752211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36A8B84-6E40-97A7-D368-F2102EB23083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39BFBD-9FB0-9652-7FFC-AF97F9F91E5E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29DC09B-8B59-C0A1-F478-4BB4D3A4D18A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1CB6987-DFF6-B7FD-B836-5DBF98F615DE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0DDB937-5670-D570-DACC-A39C98EB29D0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EE372BA-30AC-B4E2-ECCE-3F13FB543A87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89EC27-FA9E-2D27-0343-78AC480533F1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629AB69-9943-BB5A-B8F8-B24FDD324F98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A8F382BC-FC8E-6341-2392-11F1674A360B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F218CD-7749-87BB-EFE7-2B576D580996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72B29D-B75E-BFC0-804C-82849256DC81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리스트</a:t>
            </a:r>
            <a:r>
              <a:rPr lang="en-US" altLang="ko-KR" sz="2400" dirty="0"/>
              <a:t>(Adjacency Lists)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553484-0774-7127-909D-9E337DF59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41" y="2877292"/>
            <a:ext cx="695422" cy="24196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64CB97-593A-685A-3AA6-462DF152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48" y="2779817"/>
            <a:ext cx="479174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5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C2A0F-C119-91F6-5BB0-AAA2B4961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DA3393-F51A-1D6C-0C28-5E71BF3D180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D6467B4-352A-A718-96C0-AC4041DC576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78648DE-C565-7B8C-7ACE-473ED3BA009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71D7B5D-E439-CE71-BB2D-99393B9C18F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8C8E09-6135-D33E-F7BE-FF1139BF6FA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D8B2C40-DCF9-4143-6204-B1D9698C0E7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2B7FF5-2355-EF8A-F1AD-2AE8931A87C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F91F51-6541-ACE6-DF9A-973C9291244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A20A33-53BB-0E1C-C5F7-FC5708CDDA26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9564AFB-DEFF-EE15-FEE5-CFE64B8CC289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8D63479-FDF4-DDFC-FE85-258E115E29F9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91C61DA-7D7B-5737-9FBB-D6199F162EAF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7C4FE48-8964-01E0-32F3-381313E698BD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FEFB34D-CD46-8869-12CD-D9322C357D15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A30ACD7-499A-A7B8-3BA4-8F2D53A49F9E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FDE7181-DB87-AE18-F707-562DA90D121D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EC60A04-BCFD-C98A-EF7D-90DF45BC8B39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1D3D2C3-D59A-1F92-8CF5-CCF25810C08C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6268045-25C5-99D9-3AAB-FA6C2F0B415D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9AB7B-D47B-7FC9-AA29-B8ADF18B3ABA}"/>
              </a:ext>
            </a:extLst>
          </p:cNvPr>
          <p:cNvSpPr/>
          <p:nvPr/>
        </p:nvSpPr>
        <p:spPr>
          <a:xfrm>
            <a:off x="7143303" y="33069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7AD68B-95F5-0041-444D-B0DD8BE39678}"/>
              </a:ext>
            </a:extLst>
          </p:cNvPr>
          <p:cNvSpPr/>
          <p:nvPr/>
        </p:nvSpPr>
        <p:spPr>
          <a:xfrm>
            <a:off x="7143092" y="38469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A735AC-1B30-2DB7-9A14-7C6A99FFB441}"/>
              </a:ext>
            </a:extLst>
          </p:cNvPr>
          <p:cNvSpPr/>
          <p:nvPr/>
        </p:nvSpPr>
        <p:spPr>
          <a:xfrm>
            <a:off x="7683093" y="384665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2EB4E3-778B-020B-1071-95E1D1D39842}"/>
              </a:ext>
            </a:extLst>
          </p:cNvPr>
          <p:cNvSpPr/>
          <p:nvPr/>
        </p:nvSpPr>
        <p:spPr>
          <a:xfrm>
            <a:off x="7143092" y="43865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C963A8-8BAB-3ADA-6B0E-956A2A4DD5B0}"/>
              </a:ext>
            </a:extLst>
          </p:cNvPr>
          <p:cNvSpPr/>
          <p:nvPr/>
        </p:nvSpPr>
        <p:spPr>
          <a:xfrm>
            <a:off x="7143092" y="4926577"/>
            <a:ext cx="5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CF9073-7E44-9AE8-9862-253493FED27B}"/>
              </a:ext>
            </a:extLst>
          </p:cNvPr>
          <p:cNvSpPr/>
          <p:nvPr/>
        </p:nvSpPr>
        <p:spPr>
          <a:xfrm>
            <a:off x="6606141" y="2769358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5CE894-247B-A04E-E871-F09BE0631C44}"/>
              </a:ext>
            </a:extLst>
          </p:cNvPr>
          <p:cNvSpPr/>
          <p:nvPr/>
        </p:nvSpPr>
        <p:spPr>
          <a:xfrm>
            <a:off x="6605074" y="3310204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3AE149-C700-7F13-58C2-A6D2FE6CE7D6}"/>
              </a:ext>
            </a:extLst>
          </p:cNvPr>
          <p:cNvSpPr/>
          <p:nvPr/>
        </p:nvSpPr>
        <p:spPr>
          <a:xfrm>
            <a:off x="6605074" y="3848992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BBC53E-EAEB-9134-778C-83BA76F26959}"/>
              </a:ext>
            </a:extLst>
          </p:cNvPr>
          <p:cNvSpPr/>
          <p:nvPr/>
        </p:nvSpPr>
        <p:spPr>
          <a:xfrm>
            <a:off x="6605197" y="4388990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D4CD7E-8C53-22A0-2A01-3A045734E2FB}"/>
              </a:ext>
            </a:extLst>
          </p:cNvPr>
          <p:cNvSpPr/>
          <p:nvPr/>
        </p:nvSpPr>
        <p:spPr>
          <a:xfrm>
            <a:off x="6605074" y="4928225"/>
            <a:ext cx="540000" cy="540000"/>
          </a:xfrm>
          <a:prstGeom prst="rect">
            <a:avLst/>
          </a:prstGeom>
          <a:solidFill>
            <a:srgbClr val="CCFFCC"/>
          </a:solidFill>
          <a:ln w="28575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B6CB50-7C78-9148-414E-E9378081489A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리스트</a:t>
            </a:r>
            <a:r>
              <a:rPr lang="en-US" altLang="ko-KR" sz="2400" dirty="0"/>
              <a:t>(Adjacency Lists)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896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2F3B4-9576-A6C3-D55C-96CEDB09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D6EBE-6413-270E-2F38-C66178B2DC8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7223A42-B80F-6824-DA70-06DC783FA44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B06B399-5622-8850-758E-BC5CED1D69A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65B2A91-2AB7-CD86-8F79-336E9002AAD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6F2D3E0-AD3B-BE10-6D40-353124F53AA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E6CEB13-BF81-E5ED-E144-5E876744EB0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6CE1C37-0CE7-345E-1D94-F9CDA46443B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92CC24-7CF7-6531-0E9B-0CC312A05CF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3C6811-4AF7-7975-2E5E-F7AE257CE59F}"/>
              </a:ext>
            </a:extLst>
          </p:cNvPr>
          <p:cNvGrpSpPr/>
          <p:nvPr/>
        </p:nvGrpSpPr>
        <p:grpSpPr>
          <a:xfrm>
            <a:off x="1872506" y="2730737"/>
            <a:ext cx="3504286" cy="2731745"/>
            <a:chOff x="2251746" y="3230884"/>
            <a:chExt cx="3504286" cy="273174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634ABC-D225-E4FE-4943-C093684690DF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420B053-6DFC-9E36-B494-4EB95B39CD2A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9C23070-612B-0C98-639F-349503BCE82B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5C38AA0-0CB1-0D08-81DC-5E284C79A62A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26CD904-119F-529E-008A-F551666D1728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B5B5C64-E694-B9DA-B870-08008ED7CBC8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FFB2A90-37EB-D64B-B2E6-B18B15A0474A}"/>
                </a:ext>
              </a:extLst>
            </p:cNvPr>
            <p:cNvCxnSpPr>
              <a:cxnSpLocks/>
              <a:stCxn id="16" idx="7"/>
              <a:endCxn id="15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1B9786-9907-9795-6B9B-8796A6D67711}"/>
                </a:ext>
              </a:extLst>
            </p:cNvPr>
            <p:cNvCxnSpPr>
              <a:cxnSpLocks/>
              <a:stCxn id="17" idx="0"/>
              <a:endCxn id="25" idx="4"/>
            </p:cNvCxnSpPr>
            <p:nvPr/>
          </p:nvCxnSpPr>
          <p:spPr>
            <a:xfrm flipV="1">
              <a:off x="4936787" y="3863666"/>
              <a:ext cx="513245" cy="1376127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AE59E93-475F-12AB-7FB9-E50DDDDC1BE5}"/>
                </a:ext>
              </a:extLst>
            </p:cNvPr>
            <p:cNvCxnSpPr>
              <a:cxnSpLocks/>
              <a:stCxn id="25" idx="3"/>
              <a:endCxn id="15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58822F3-0E20-FF7A-4F2B-F0116EAD06AD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>
            <a:off x="2484506" y="3036737"/>
            <a:ext cx="2280286" cy="2078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EF9B89-CE23-85DB-61EA-119A1677EA59}"/>
              </a:ext>
            </a:extLst>
          </p:cNvPr>
          <p:cNvSpPr txBox="1"/>
          <p:nvPr/>
        </p:nvSpPr>
        <p:spPr>
          <a:xfrm>
            <a:off x="1120074" y="1971880"/>
            <a:ext cx="4117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인접 리스트</a:t>
            </a:r>
            <a:r>
              <a:rPr lang="en-US" altLang="ko-KR" sz="2400" dirty="0"/>
              <a:t>(Adjacency Lists)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C5FD1-B3AA-CE16-0751-608BAEE7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808" y="2949854"/>
            <a:ext cx="4696480" cy="2095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9599AA-A888-3D7F-FB1C-13072E456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74" y="2848713"/>
            <a:ext cx="67636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F0D13-3522-3850-193F-62C814338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7AC2B0-5076-4ACF-AF81-CC371C58D8E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표현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E44125-D611-52E7-DBBB-67E1668DDDA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1D2726-4257-8062-4682-29C6C0FBD60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E204838-4FAB-2A6E-0728-DB487D5CB4A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C8BA674-06EC-8114-6758-9A9A1F2C31A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F6528C-14DD-F86A-3FC2-AD3234F9539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B826AE1-CC48-5201-9A8E-64B37C26C75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D7B7EE-37CD-73D4-B948-E14CED128FD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45380BCC-36E5-D8AD-126B-59429C967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592127"/>
                  </p:ext>
                </p:extLst>
              </p:nvPr>
            </p:nvGraphicFramePr>
            <p:xfrm>
              <a:off x="1549166" y="2130804"/>
              <a:ext cx="9093667" cy="3776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6655">
                      <a:extLst>
                        <a:ext uri="{9D8B030D-6E8A-4147-A177-3AD203B41FA5}">
                          <a16:colId xmlns:a16="http://schemas.microsoft.com/office/drawing/2014/main" val="1711343608"/>
                        </a:ext>
                      </a:extLst>
                    </a:gridCol>
                    <a:gridCol w="3026655">
                      <a:extLst>
                        <a:ext uri="{9D8B030D-6E8A-4147-A177-3AD203B41FA5}">
                          <a16:colId xmlns:a16="http://schemas.microsoft.com/office/drawing/2014/main" val="397619063"/>
                        </a:ext>
                      </a:extLst>
                    </a:gridCol>
                    <a:gridCol w="3040357">
                      <a:extLst>
                        <a:ext uri="{9D8B030D-6E8A-4147-A177-3AD203B41FA5}">
                          <a16:colId xmlns:a16="http://schemas.microsoft.com/office/drawing/2014/main" val="2982815028"/>
                        </a:ext>
                      </a:extLst>
                    </a:gridCol>
                  </a:tblGrid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117036"/>
                      </a:ext>
                    </a:extLst>
                  </a:tr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O(V+E)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909529"/>
                      </a:ext>
                    </a:extLst>
                  </a:tr>
                  <a:tr h="730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두 정점의 연결 여부를</a:t>
                          </a:r>
                          <a:b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확인하는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O(min(deg(u), deg(v)))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673276"/>
                      </a:ext>
                    </a:extLst>
                  </a:tr>
                  <a:tr h="10426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한 정점과 연결된 정점들을</a:t>
                          </a:r>
                          <a:b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확인하는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O(V)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O(deg(v))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370831"/>
                      </a:ext>
                    </a:extLst>
                  </a:tr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사용 예시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Floyd-</a:t>
                          </a:r>
                          <a:r>
                            <a:rPr lang="en-US" altLang="ko-KR" b="0" dirty="0" err="1">
                              <a:solidFill>
                                <a:schemeClr val="tx1"/>
                              </a:solidFill>
                            </a:rPr>
                            <a:t>Warshall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BFS, DFS, Dijkstra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624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45380BCC-36E5-D8AD-126B-59429C9674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592127"/>
                  </p:ext>
                </p:extLst>
              </p:nvPr>
            </p:nvGraphicFramePr>
            <p:xfrm>
              <a:off x="1549166" y="2130804"/>
              <a:ext cx="9093667" cy="37765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6655">
                      <a:extLst>
                        <a:ext uri="{9D8B030D-6E8A-4147-A177-3AD203B41FA5}">
                          <a16:colId xmlns:a16="http://schemas.microsoft.com/office/drawing/2014/main" val="1711343608"/>
                        </a:ext>
                      </a:extLst>
                    </a:gridCol>
                    <a:gridCol w="3026655">
                      <a:extLst>
                        <a:ext uri="{9D8B030D-6E8A-4147-A177-3AD203B41FA5}">
                          <a16:colId xmlns:a16="http://schemas.microsoft.com/office/drawing/2014/main" val="397619063"/>
                        </a:ext>
                      </a:extLst>
                    </a:gridCol>
                    <a:gridCol w="3040357">
                      <a:extLst>
                        <a:ext uri="{9D8B030D-6E8A-4147-A177-3AD203B41FA5}">
                          <a16:colId xmlns:a16="http://schemas.microsoft.com/office/drawing/2014/main" val="2982815028"/>
                        </a:ext>
                      </a:extLst>
                    </a:gridCol>
                  </a:tblGrid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인접 행렬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0" dirty="0">
                              <a:solidFill>
                                <a:schemeClr val="tx1"/>
                              </a:solidFill>
                            </a:rPr>
                            <a:t>인접 리스트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117036"/>
                      </a:ext>
                    </a:extLst>
                  </a:tr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공간 복잡도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0000" r="-100837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O(V+E)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909529"/>
                      </a:ext>
                    </a:extLst>
                  </a:tr>
                  <a:tr h="73081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두 정점의 연결 여부를</a:t>
                          </a:r>
                          <a:b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확인하는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O(1)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O(min(deg(u), deg(v)))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673276"/>
                      </a:ext>
                    </a:extLst>
                  </a:tr>
                  <a:tr h="10426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한 정점과 연결된 정점들을</a:t>
                          </a:r>
                          <a:br>
                            <a:rPr lang="en-US" altLang="ko-KR" sz="1800" b="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확인하는 시간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O(V)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O(deg(v))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370831"/>
                      </a:ext>
                    </a:extLst>
                  </a:tr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800" b="0" dirty="0">
                              <a:solidFill>
                                <a:schemeClr val="tx1"/>
                              </a:solidFill>
                            </a:rPr>
                            <a:t>사용 예시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Floyd-</a:t>
                          </a:r>
                          <a:r>
                            <a:rPr lang="en-US" altLang="ko-KR" b="0" dirty="0" err="1">
                              <a:solidFill>
                                <a:schemeClr val="tx1"/>
                              </a:solidFill>
                            </a:rPr>
                            <a:t>Warshall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BFS, DFS, Dijkstra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624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172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A5148-7AA5-DF5F-4236-3D602AD77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7DF6D3-A6C0-58C2-2B9E-61DB919DB88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트리의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B8CFE1E-E4E0-1C0D-FCD9-D7902C0CD20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498C818-0C20-A089-FB3D-71A556B23D5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9EA883-07BF-1AB2-577E-CD783AAF7AE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1BA13F-11E2-C674-9B81-74B79E4DF27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4A67429-F813-8158-52A1-E342E42AE6D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00F39AE-0E74-CFDF-A237-D658E059C88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B55216C-C918-E439-EF5D-458230393AE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69277A-9151-1F25-7F06-FAC04D0C813B}"/>
              </a:ext>
            </a:extLst>
          </p:cNvPr>
          <p:cNvSpPr txBox="1"/>
          <p:nvPr/>
        </p:nvSpPr>
        <p:spPr>
          <a:xfrm>
            <a:off x="848664" y="2122802"/>
            <a:ext cx="987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트리</a:t>
            </a:r>
            <a:r>
              <a:rPr lang="en-US" altLang="ko-KR" sz="2000" dirty="0"/>
              <a:t>(Tree): </a:t>
            </a:r>
            <a:r>
              <a:rPr lang="ko-KR" altLang="en-US" sz="2000" dirty="0" err="1"/>
              <a:t>무방향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비순환</a:t>
            </a:r>
            <a:r>
              <a:rPr lang="ko-KR" altLang="en-US" sz="2000" dirty="0"/>
              <a:t> 연결 그래프</a:t>
            </a:r>
            <a:r>
              <a:rPr lang="en-US" altLang="ko-KR" sz="2000" dirty="0"/>
              <a:t>(Undirected acyclic connected graph)</a:t>
            </a:r>
            <a:endParaRPr lang="ko-KR" altLang="en-US" sz="20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CD5B12E-E711-0B15-4A25-72BCB2E9E5AD}"/>
              </a:ext>
            </a:extLst>
          </p:cNvPr>
          <p:cNvGrpSpPr>
            <a:grpSpLocks noChangeAspect="1"/>
          </p:cNvGrpSpPr>
          <p:nvPr/>
        </p:nvGrpSpPr>
        <p:grpSpPr>
          <a:xfrm>
            <a:off x="1491084" y="2829709"/>
            <a:ext cx="9209832" cy="3010760"/>
            <a:chOff x="779214" y="2902103"/>
            <a:chExt cx="10455798" cy="3418075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6996EAF-30FF-7DBD-B6AC-97CCE5B0860D}"/>
                </a:ext>
              </a:extLst>
            </p:cNvPr>
            <p:cNvGrpSpPr>
              <a:grpSpLocks noChangeAspect="1"/>
            </p:cNvGrpSpPr>
            <p:nvPr/>
          </p:nvGrpSpPr>
          <p:grpSpPr>
            <a:xfrm rot="1055647">
              <a:off x="4718162" y="3434846"/>
              <a:ext cx="2569584" cy="2150258"/>
              <a:chOff x="5349464" y="2939202"/>
              <a:chExt cx="3548781" cy="2969661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C6D4C489-4672-1704-9D64-A87EB334912A}"/>
                  </a:ext>
                </a:extLst>
              </p:cNvPr>
              <p:cNvSpPr/>
              <p:nvPr/>
            </p:nvSpPr>
            <p:spPr>
              <a:xfrm>
                <a:off x="5349464" y="3181217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D3846E0A-94FC-56EF-8CAB-82AAA0C90C34}"/>
                  </a:ext>
                </a:extLst>
              </p:cNvPr>
              <p:cNvSpPr/>
              <p:nvPr/>
            </p:nvSpPr>
            <p:spPr>
              <a:xfrm>
                <a:off x="6449059" y="3869755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92F7A3F-0C06-B87C-ACB8-54AECCA64817}"/>
                  </a:ext>
                </a:extLst>
              </p:cNvPr>
              <p:cNvSpPr/>
              <p:nvPr/>
            </p:nvSpPr>
            <p:spPr>
              <a:xfrm>
                <a:off x="5655464" y="4784610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B9CF21E6-3837-31C0-F7A6-BA4A4926A124}"/>
                  </a:ext>
                </a:extLst>
              </p:cNvPr>
              <p:cNvSpPr/>
              <p:nvPr/>
            </p:nvSpPr>
            <p:spPr>
              <a:xfrm>
                <a:off x="7041844" y="4800308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822A7B9-6A26-FA38-0E27-4E203AA808C2}"/>
                  </a:ext>
                </a:extLst>
              </p:cNvPr>
              <p:cNvSpPr/>
              <p:nvPr/>
            </p:nvSpPr>
            <p:spPr>
              <a:xfrm>
                <a:off x="7176570" y="2939202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F4C33B5-F9AB-CE67-3758-480853D079E2}"/>
                  </a:ext>
                </a:extLst>
              </p:cNvPr>
              <p:cNvSpPr/>
              <p:nvPr/>
            </p:nvSpPr>
            <p:spPr>
              <a:xfrm>
                <a:off x="7980245" y="3915359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4C33150-EF8E-680E-D311-C5A692CD9CBE}"/>
                  </a:ext>
                </a:extLst>
              </p:cNvPr>
              <p:cNvSpPr/>
              <p:nvPr/>
            </p:nvSpPr>
            <p:spPr>
              <a:xfrm>
                <a:off x="8286245" y="5296863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88F403F-0C90-7E6D-C271-73D622FD261C}"/>
                  </a:ext>
                </a:extLst>
              </p:cNvPr>
              <p:cNvCxnSpPr>
                <a:cxnSpLocks/>
                <a:stCxn id="2" idx="5"/>
                <a:endCxn id="3" idx="1"/>
              </p:cNvCxnSpPr>
              <p:nvPr/>
            </p:nvCxnSpPr>
            <p:spPr>
              <a:xfrm>
                <a:off x="5871839" y="3703592"/>
                <a:ext cx="666845" cy="2557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245ABB1-8D7C-19D0-1DEF-EB0A860B05CF}"/>
                  </a:ext>
                </a:extLst>
              </p:cNvPr>
              <p:cNvCxnSpPr>
                <a:cxnSpLocks/>
                <a:stCxn id="5" idx="7"/>
                <a:endCxn id="3" idx="3"/>
              </p:cNvCxnSpPr>
              <p:nvPr/>
            </p:nvCxnSpPr>
            <p:spPr>
              <a:xfrm flipV="1">
                <a:off x="6177839" y="4392130"/>
                <a:ext cx="360845" cy="4821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7C5DDA57-4FAC-ABC7-313B-93BA1CE02726}"/>
                  </a:ext>
                </a:extLst>
              </p:cNvPr>
              <p:cNvCxnSpPr>
                <a:cxnSpLocks/>
                <a:stCxn id="6" idx="1"/>
                <a:endCxn id="3" idx="5"/>
              </p:cNvCxnSpPr>
              <p:nvPr/>
            </p:nvCxnSpPr>
            <p:spPr>
              <a:xfrm flipH="1" flipV="1">
                <a:off x="6971434" y="4392130"/>
                <a:ext cx="160035" cy="4978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7089194-E5E9-6546-D73B-E3C416D2DD89}"/>
                  </a:ext>
                </a:extLst>
              </p:cNvPr>
              <p:cNvCxnSpPr>
                <a:cxnSpLocks/>
                <a:stCxn id="9" idx="2"/>
                <a:endCxn id="3" idx="6"/>
              </p:cNvCxnSpPr>
              <p:nvPr/>
            </p:nvCxnSpPr>
            <p:spPr>
              <a:xfrm flipH="1" flipV="1">
                <a:off x="7061059" y="4175755"/>
                <a:ext cx="919186" cy="456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898D110C-0E5F-A141-70B8-A325D3B5BD50}"/>
                  </a:ext>
                </a:extLst>
              </p:cNvPr>
              <p:cNvCxnSpPr>
                <a:cxnSpLocks/>
                <a:stCxn id="8" idx="3"/>
                <a:endCxn id="3" idx="7"/>
              </p:cNvCxnSpPr>
              <p:nvPr/>
            </p:nvCxnSpPr>
            <p:spPr>
              <a:xfrm flipH="1">
                <a:off x="6971434" y="3461577"/>
                <a:ext cx="294761" cy="4978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F2DEBCB9-D813-F97D-BBD8-32B65499642A}"/>
                  </a:ext>
                </a:extLst>
              </p:cNvPr>
              <p:cNvCxnSpPr>
                <a:cxnSpLocks/>
                <a:stCxn id="6" idx="5"/>
                <a:endCxn id="13" idx="2"/>
              </p:cNvCxnSpPr>
              <p:nvPr/>
            </p:nvCxnSpPr>
            <p:spPr>
              <a:xfrm>
                <a:off x="7564219" y="5322683"/>
                <a:ext cx="722026" cy="2801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80DADBB-7675-6443-89DC-A745FFE606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75769" y="3888509"/>
              <a:ext cx="1833309" cy="1358530"/>
              <a:chOff x="1545160" y="3551202"/>
              <a:chExt cx="2143186" cy="158815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44BE1574-87DD-D933-DC57-24B135D27259}"/>
                  </a:ext>
                </a:extLst>
              </p:cNvPr>
              <p:cNvSpPr/>
              <p:nvPr/>
            </p:nvSpPr>
            <p:spPr>
              <a:xfrm>
                <a:off x="1545160" y="4481755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D1EEEEA-8E7C-8ED6-5686-DF092856105A}"/>
                  </a:ext>
                </a:extLst>
              </p:cNvPr>
              <p:cNvSpPr/>
              <p:nvPr/>
            </p:nvSpPr>
            <p:spPr>
              <a:xfrm>
                <a:off x="2272671" y="3551202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340F2977-4537-EF30-A5A3-16364CBA8EAA}"/>
                  </a:ext>
                </a:extLst>
              </p:cNvPr>
              <p:cNvSpPr/>
              <p:nvPr/>
            </p:nvSpPr>
            <p:spPr>
              <a:xfrm>
                <a:off x="3076346" y="4527359"/>
                <a:ext cx="612000" cy="61200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B5990C7F-DF58-AE3D-9375-887D7AB1DDFF}"/>
                  </a:ext>
                </a:extLst>
              </p:cNvPr>
              <p:cNvCxnSpPr>
                <a:cxnSpLocks/>
                <a:stCxn id="39" idx="2"/>
                <a:endCxn id="36" idx="6"/>
              </p:cNvCxnSpPr>
              <p:nvPr/>
            </p:nvCxnSpPr>
            <p:spPr>
              <a:xfrm flipH="1" flipV="1">
                <a:off x="2157160" y="4787755"/>
                <a:ext cx="919186" cy="456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05D08EF7-CB4D-B622-2D51-DBC46D7FC90E}"/>
                  </a:ext>
                </a:extLst>
              </p:cNvPr>
              <p:cNvCxnSpPr>
                <a:cxnSpLocks/>
                <a:stCxn id="37" idx="3"/>
                <a:endCxn id="36" idx="7"/>
              </p:cNvCxnSpPr>
              <p:nvPr/>
            </p:nvCxnSpPr>
            <p:spPr>
              <a:xfrm flipH="1">
                <a:off x="2067535" y="4073577"/>
                <a:ext cx="294761" cy="49780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165A87B-D9F5-0077-7E4A-B54D73E5118B}"/>
                </a:ext>
              </a:extLst>
            </p:cNvPr>
            <p:cNvGrpSpPr/>
            <p:nvPr/>
          </p:nvGrpSpPr>
          <p:grpSpPr>
            <a:xfrm>
              <a:off x="779214" y="2902103"/>
              <a:ext cx="10455798" cy="3418075"/>
              <a:chOff x="848664" y="2862653"/>
              <a:chExt cx="10455798" cy="3418075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6A40BF9F-5FA7-2B67-429F-33203241E19E}"/>
                  </a:ext>
                </a:extLst>
              </p:cNvPr>
              <p:cNvSpPr/>
              <p:nvPr/>
            </p:nvSpPr>
            <p:spPr>
              <a:xfrm>
                <a:off x="848664" y="2863274"/>
                <a:ext cx="3136297" cy="34174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9519FE3-345F-A429-CAA9-A6FCC327474C}"/>
                  </a:ext>
                </a:extLst>
              </p:cNvPr>
              <p:cNvSpPr/>
              <p:nvPr/>
            </p:nvSpPr>
            <p:spPr>
              <a:xfrm>
                <a:off x="4508131" y="2862653"/>
                <a:ext cx="3136297" cy="34174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ACF05FE-4C6D-A547-5F59-0F79BD851F2F}"/>
                  </a:ext>
                </a:extLst>
              </p:cNvPr>
              <p:cNvSpPr/>
              <p:nvPr/>
            </p:nvSpPr>
            <p:spPr>
              <a:xfrm>
                <a:off x="8168165" y="2862653"/>
                <a:ext cx="3136297" cy="34174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E038CDB-7B97-3270-B065-AED8D55A68E1}"/>
                </a:ext>
              </a:extLst>
            </p:cNvPr>
            <p:cNvSpPr/>
            <p:nvPr/>
          </p:nvSpPr>
          <p:spPr>
            <a:xfrm rot="1055647">
              <a:off x="9445296" y="3411904"/>
              <a:ext cx="443134" cy="44313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790E23A-0A69-D9EA-7222-97069169514D}"/>
                </a:ext>
              </a:extLst>
            </p:cNvPr>
            <p:cNvSpPr/>
            <p:nvPr/>
          </p:nvSpPr>
          <p:spPr>
            <a:xfrm rot="1055647">
              <a:off x="8967664" y="4072982"/>
              <a:ext cx="443134" cy="44313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6B33C81-9A76-CC4E-FCB0-9A86CFD1E94E}"/>
                </a:ext>
              </a:extLst>
            </p:cNvPr>
            <p:cNvSpPr/>
            <p:nvPr/>
          </p:nvSpPr>
          <p:spPr>
            <a:xfrm rot="1055647">
              <a:off x="9960541" y="4059336"/>
              <a:ext cx="443134" cy="44313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B6D1981-B8B1-6EC9-2E98-E41E5323D07A}"/>
                </a:ext>
              </a:extLst>
            </p:cNvPr>
            <p:cNvSpPr/>
            <p:nvPr/>
          </p:nvSpPr>
          <p:spPr>
            <a:xfrm rot="1055647">
              <a:off x="8522135" y="4895269"/>
              <a:ext cx="443134" cy="44313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A0B462A8-873D-D42E-9FE6-49CAEC3B399C}"/>
                </a:ext>
              </a:extLst>
            </p:cNvPr>
            <p:cNvSpPr/>
            <p:nvPr/>
          </p:nvSpPr>
          <p:spPr>
            <a:xfrm rot="1055647">
              <a:off x="9491087" y="4889818"/>
              <a:ext cx="443134" cy="44313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110D570-CE23-6A56-FB53-F1C3D08B0A69}"/>
                </a:ext>
              </a:extLst>
            </p:cNvPr>
            <p:cNvSpPr/>
            <p:nvPr/>
          </p:nvSpPr>
          <p:spPr>
            <a:xfrm rot="1055647">
              <a:off x="10462027" y="4902569"/>
              <a:ext cx="443134" cy="443134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FC23863-611D-88B9-8DEE-ABC3FE12DAAD}"/>
                </a:ext>
              </a:extLst>
            </p:cNvPr>
            <p:cNvCxnSpPr>
              <a:cxnSpLocks/>
              <a:stCxn id="60" idx="0"/>
              <a:endCxn id="57" idx="4"/>
            </p:cNvCxnSpPr>
            <p:nvPr/>
          </p:nvCxnSpPr>
          <p:spPr>
            <a:xfrm flipV="1">
              <a:off x="8810676" y="4505751"/>
              <a:ext cx="311581" cy="39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16FC86B-2D3F-8418-5DFA-5A4A26F04561}"/>
                </a:ext>
              </a:extLst>
            </p:cNvPr>
            <p:cNvCxnSpPr>
              <a:cxnSpLocks/>
              <a:stCxn id="57" idx="0"/>
              <a:endCxn id="56" idx="3"/>
            </p:cNvCxnSpPr>
            <p:nvPr/>
          </p:nvCxnSpPr>
          <p:spPr>
            <a:xfrm flipV="1">
              <a:off x="9256205" y="3735457"/>
              <a:ext cx="213957" cy="347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FF5E3AF-CAA2-02A8-B56E-C0D4ED5D9526}"/>
                </a:ext>
              </a:extLst>
            </p:cNvPr>
            <p:cNvCxnSpPr>
              <a:cxnSpLocks/>
              <a:stCxn id="59" idx="1"/>
              <a:endCxn id="56" idx="6"/>
            </p:cNvCxnSpPr>
            <p:nvPr/>
          </p:nvCxnSpPr>
          <p:spPr>
            <a:xfrm flipH="1" flipV="1">
              <a:off x="9878065" y="3700445"/>
              <a:ext cx="202057" cy="3837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C7395418-F2F1-291F-AF30-9840DBF02400}"/>
                </a:ext>
              </a:extLst>
            </p:cNvPr>
            <p:cNvCxnSpPr>
              <a:cxnSpLocks/>
              <a:stCxn id="64" idx="1"/>
              <a:endCxn id="57" idx="5"/>
            </p:cNvCxnSpPr>
            <p:nvPr/>
          </p:nvCxnSpPr>
          <p:spPr>
            <a:xfrm flipH="1" flipV="1">
              <a:off x="9291217" y="4491250"/>
              <a:ext cx="319451" cy="4234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0480D63-0BB2-3E0F-3934-EEED16A5A2DC}"/>
                </a:ext>
              </a:extLst>
            </p:cNvPr>
            <p:cNvCxnSpPr>
              <a:cxnSpLocks/>
              <a:stCxn id="65" idx="1"/>
              <a:endCxn id="59" idx="5"/>
            </p:cNvCxnSpPr>
            <p:nvPr/>
          </p:nvCxnSpPr>
          <p:spPr>
            <a:xfrm flipH="1" flipV="1">
              <a:off x="10284094" y="4477604"/>
              <a:ext cx="297514" cy="449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26ED5AA-FC64-D60C-2C77-552CE786C97C}"/>
              </a:ext>
            </a:extLst>
          </p:cNvPr>
          <p:cNvSpPr txBox="1"/>
          <p:nvPr/>
        </p:nvSpPr>
        <p:spPr>
          <a:xfrm>
            <a:off x="4307493" y="6117955"/>
            <a:ext cx="370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그래프 이론 관점</a:t>
            </a:r>
            <a:r>
              <a:rPr lang="en-US" altLang="ko-KR" sz="2000" dirty="0"/>
              <a:t>: unrooted tree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5429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6B78E-D9FB-150B-D073-4AC9F2072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C3E07D-8A25-1E51-B556-2E703D54428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트리의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21D4B22-040D-901F-3434-14038B3D47D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3EA28F6-A4CE-A0E0-F675-940CF949FAA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2B7F54B-5ECB-7D06-B3DD-A49035F5B49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775F94F-0A0B-4990-4C66-D7E2455D1C0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1141B40-E63E-E97F-4756-8D252ECC4FE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6E2C9AA-28EA-1472-3B40-7D5D81307C4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A04E56-8F4F-479B-92C4-C1E4D83594A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39C30-D8E2-6682-CDEE-149D3CF34FA9}"/>
              </a:ext>
            </a:extLst>
          </p:cNvPr>
          <p:cNvSpPr txBox="1"/>
          <p:nvPr/>
        </p:nvSpPr>
        <p:spPr>
          <a:xfrm>
            <a:off x="848664" y="2122802"/>
            <a:ext cx="1043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루트가 있는 트리</a:t>
            </a:r>
            <a:r>
              <a:rPr lang="en-US" altLang="ko-KR" dirty="0"/>
              <a:t>(rooted tree): </a:t>
            </a:r>
            <a:r>
              <a:rPr lang="ko-KR" altLang="en-US" dirty="0"/>
              <a:t>한 정점을 </a:t>
            </a:r>
            <a:r>
              <a:rPr lang="en-US" altLang="ko-KR" dirty="0"/>
              <a:t>root</a:t>
            </a:r>
            <a:r>
              <a:rPr lang="ko-KR" altLang="en-US" dirty="0"/>
              <a:t>로 지정하고 정점 사이에 </a:t>
            </a:r>
            <a:r>
              <a:rPr lang="en-US" altLang="ko-KR" dirty="0"/>
              <a:t>parent-child </a:t>
            </a:r>
            <a:r>
              <a:rPr lang="ko-KR" altLang="en-US" dirty="0"/>
              <a:t>관계를 부여한 트리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ABDCCB-26ED-87D4-B9A7-23D485ABB751}"/>
              </a:ext>
            </a:extLst>
          </p:cNvPr>
          <p:cNvGrpSpPr/>
          <p:nvPr/>
        </p:nvGrpSpPr>
        <p:grpSpPr>
          <a:xfrm>
            <a:off x="1491084" y="2829709"/>
            <a:ext cx="9209832" cy="3010760"/>
            <a:chOff x="848664" y="2862653"/>
            <a:chExt cx="10455798" cy="341807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221B361-28A4-F624-E42C-6A6501968C8C}"/>
                </a:ext>
              </a:extLst>
            </p:cNvPr>
            <p:cNvSpPr/>
            <p:nvPr/>
          </p:nvSpPr>
          <p:spPr>
            <a:xfrm>
              <a:off x="848664" y="2863274"/>
              <a:ext cx="3136297" cy="3417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36F00EF-DA10-F2EB-1C44-94EC4BEE7485}"/>
                </a:ext>
              </a:extLst>
            </p:cNvPr>
            <p:cNvSpPr/>
            <p:nvPr/>
          </p:nvSpPr>
          <p:spPr>
            <a:xfrm>
              <a:off x="4508131" y="2862653"/>
              <a:ext cx="3136297" cy="3417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7ABF70-3162-D099-3334-55BD2BFD97BB}"/>
                </a:ext>
              </a:extLst>
            </p:cNvPr>
            <p:cNvSpPr/>
            <p:nvPr/>
          </p:nvSpPr>
          <p:spPr>
            <a:xfrm>
              <a:off x="8168165" y="2862653"/>
              <a:ext cx="3136297" cy="3417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5CB708B-4485-9C49-2F24-811C18AAADD1}"/>
              </a:ext>
            </a:extLst>
          </p:cNvPr>
          <p:cNvSpPr txBox="1"/>
          <p:nvPr/>
        </p:nvSpPr>
        <p:spPr>
          <a:xfrm>
            <a:off x="4609158" y="6117955"/>
            <a:ext cx="310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자료구조 관점</a:t>
            </a:r>
            <a:r>
              <a:rPr lang="en-US" altLang="ko-KR" sz="2000" dirty="0"/>
              <a:t>: rooted tree</a:t>
            </a:r>
            <a:endParaRPr lang="ko-KR" altLang="en-US" sz="2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04D4BA-3588-BB7B-A720-4018A89A1796}"/>
              </a:ext>
            </a:extLst>
          </p:cNvPr>
          <p:cNvSpPr/>
          <p:nvPr/>
        </p:nvSpPr>
        <p:spPr>
          <a:xfrm>
            <a:off x="1788463" y="3743940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E85BE09-8450-4703-4D89-7CC47EA6596B}"/>
              </a:ext>
            </a:extLst>
          </p:cNvPr>
          <p:cNvSpPr/>
          <p:nvPr/>
        </p:nvSpPr>
        <p:spPr>
          <a:xfrm>
            <a:off x="2531128" y="3125341"/>
            <a:ext cx="390328" cy="390328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DA4EF6D-94CF-9C53-9358-41A3D19E8C84}"/>
              </a:ext>
            </a:extLst>
          </p:cNvPr>
          <p:cNvSpPr/>
          <p:nvPr/>
        </p:nvSpPr>
        <p:spPr>
          <a:xfrm>
            <a:off x="1954751" y="4517836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56C945-7ECD-ABAB-9480-5FDDA129AB1F}"/>
              </a:ext>
            </a:extLst>
          </p:cNvPr>
          <p:cNvSpPr/>
          <p:nvPr/>
        </p:nvSpPr>
        <p:spPr>
          <a:xfrm>
            <a:off x="2663304" y="4287741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B35C84-C32C-39D3-1949-65A7268F8738}"/>
              </a:ext>
            </a:extLst>
          </p:cNvPr>
          <p:cNvSpPr/>
          <p:nvPr/>
        </p:nvSpPr>
        <p:spPr>
          <a:xfrm>
            <a:off x="3526779" y="3612862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D0A508B-4C99-98BB-FC73-AFD750E7EAC4}"/>
              </a:ext>
            </a:extLst>
          </p:cNvPr>
          <p:cNvSpPr/>
          <p:nvPr/>
        </p:nvSpPr>
        <p:spPr>
          <a:xfrm>
            <a:off x="3284457" y="4156649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B470D8-F00B-817F-396E-AF5D296C71BA}"/>
              </a:ext>
            </a:extLst>
          </p:cNvPr>
          <p:cNvSpPr/>
          <p:nvPr/>
        </p:nvSpPr>
        <p:spPr>
          <a:xfrm>
            <a:off x="2793608" y="5214527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727C49F-D4F3-C9B5-9864-8A8F768A0FDE}"/>
              </a:ext>
            </a:extLst>
          </p:cNvPr>
          <p:cNvCxnSpPr>
            <a:cxnSpLocks/>
            <a:stCxn id="11" idx="7"/>
            <a:endCxn id="12" idx="2"/>
          </p:cNvCxnSpPr>
          <p:nvPr/>
        </p:nvCxnSpPr>
        <p:spPr>
          <a:xfrm flipV="1">
            <a:off x="2121629" y="3320505"/>
            <a:ext cx="409499" cy="4805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0BD6143-A535-EC87-FFB8-1DC6D4AA5B19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2287917" y="3458507"/>
            <a:ext cx="300373" cy="1116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E2534BE-50DE-D640-5E9B-2C474427889E}"/>
              </a:ext>
            </a:extLst>
          </p:cNvPr>
          <p:cNvCxnSpPr>
            <a:cxnSpLocks/>
            <a:stCxn id="15" idx="0"/>
            <a:endCxn id="12" idx="4"/>
          </p:cNvCxnSpPr>
          <p:nvPr/>
        </p:nvCxnSpPr>
        <p:spPr>
          <a:xfrm flipH="1" flipV="1">
            <a:off x="2726292" y="3515669"/>
            <a:ext cx="132176" cy="772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D49B400-79AF-ABDF-A2FA-0CB732D473AB}"/>
              </a:ext>
            </a:extLst>
          </p:cNvPr>
          <p:cNvCxnSpPr>
            <a:cxnSpLocks/>
            <a:stCxn id="25" idx="1"/>
            <a:endCxn id="12" idx="5"/>
          </p:cNvCxnSpPr>
          <p:nvPr/>
        </p:nvCxnSpPr>
        <p:spPr>
          <a:xfrm flipH="1" flipV="1">
            <a:off x="2864294" y="3458507"/>
            <a:ext cx="477325" cy="755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D50AD56-50EC-5B30-2F6C-5ED5BB5A80C7}"/>
              </a:ext>
            </a:extLst>
          </p:cNvPr>
          <p:cNvCxnSpPr>
            <a:cxnSpLocks/>
            <a:stCxn id="17" idx="1"/>
            <a:endCxn id="12" idx="6"/>
          </p:cNvCxnSpPr>
          <p:nvPr/>
        </p:nvCxnSpPr>
        <p:spPr>
          <a:xfrm flipH="1" flipV="1">
            <a:off x="2921456" y="3320505"/>
            <a:ext cx="662485" cy="3495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85F44D9-3366-944A-9509-613A44F4CDE7}"/>
              </a:ext>
            </a:extLst>
          </p:cNvPr>
          <p:cNvCxnSpPr>
            <a:cxnSpLocks/>
            <a:stCxn id="15" idx="4"/>
            <a:endCxn id="27" idx="0"/>
          </p:cNvCxnSpPr>
          <p:nvPr/>
        </p:nvCxnSpPr>
        <p:spPr>
          <a:xfrm>
            <a:off x="2858468" y="4678069"/>
            <a:ext cx="130304" cy="536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E6B17B8-1F6E-208D-C7E7-DE340152B134}"/>
              </a:ext>
            </a:extLst>
          </p:cNvPr>
          <p:cNvSpPr/>
          <p:nvPr/>
        </p:nvSpPr>
        <p:spPr>
          <a:xfrm>
            <a:off x="5120812" y="4000251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FB0D0FD-4B2B-A114-53FC-CF60196DA7FD}"/>
              </a:ext>
            </a:extLst>
          </p:cNvPr>
          <p:cNvSpPr/>
          <p:nvPr/>
        </p:nvSpPr>
        <p:spPr>
          <a:xfrm>
            <a:off x="5867030" y="3639009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A7C93AAA-8E47-C5A4-F55D-B8D46DC5DAE2}"/>
              </a:ext>
            </a:extLst>
          </p:cNvPr>
          <p:cNvSpPr/>
          <p:nvPr/>
        </p:nvSpPr>
        <p:spPr>
          <a:xfrm>
            <a:off x="5440518" y="4512779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2C78EEE-9D69-5F46-6144-D82BDC83E5D0}"/>
              </a:ext>
            </a:extLst>
          </p:cNvPr>
          <p:cNvSpPr/>
          <p:nvPr/>
        </p:nvSpPr>
        <p:spPr>
          <a:xfrm>
            <a:off x="6164012" y="4358885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7256470-E7E3-88E3-18CC-3789B922182B}"/>
              </a:ext>
            </a:extLst>
          </p:cNvPr>
          <p:cNvSpPr/>
          <p:nvPr/>
        </p:nvSpPr>
        <p:spPr>
          <a:xfrm>
            <a:off x="5921907" y="2997284"/>
            <a:ext cx="390328" cy="390328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50F4247-716A-A120-CB7F-A79F44C99117}"/>
              </a:ext>
            </a:extLst>
          </p:cNvPr>
          <p:cNvSpPr/>
          <p:nvPr/>
        </p:nvSpPr>
        <p:spPr>
          <a:xfrm>
            <a:off x="6705353" y="4156649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F7A012E-9990-7520-10FC-2C4CEF1D7A75}"/>
              </a:ext>
            </a:extLst>
          </p:cNvPr>
          <p:cNvSpPr/>
          <p:nvPr/>
        </p:nvSpPr>
        <p:spPr>
          <a:xfrm>
            <a:off x="6326507" y="5149525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7F09E1A6-0897-02A8-C0DC-1D326F5D1256}"/>
              </a:ext>
            </a:extLst>
          </p:cNvPr>
          <p:cNvCxnSpPr>
            <a:cxnSpLocks/>
            <a:stCxn id="75" idx="7"/>
            <a:endCxn id="77" idx="2"/>
          </p:cNvCxnSpPr>
          <p:nvPr/>
        </p:nvCxnSpPr>
        <p:spPr>
          <a:xfrm flipV="1">
            <a:off x="5453978" y="3834173"/>
            <a:ext cx="413052" cy="223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A360281-C544-F356-5E19-08344F2AA592}"/>
              </a:ext>
            </a:extLst>
          </p:cNvPr>
          <p:cNvCxnSpPr>
            <a:cxnSpLocks/>
            <a:stCxn id="78" idx="7"/>
            <a:endCxn id="77" idx="3"/>
          </p:cNvCxnSpPr>
          <p:nvPr/>
        </p:nvCxnSpPr>
        <p:spPr>
          <a:xfrm flipV="1">
            <a:off x="5773684" y="3972175"/>
            <a:ext cx="150508" cy="597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AB6DF0E-6E53-4C3A-3248-E74889BDD012}"/>
              </a:ext>
            </a:extLst>
          </p:cNvPr>
          <p:cNvCxnSpPr>
            <a:cxnSpLocks/>
            <a:stCxn id="80" idx="1"/>
            <a:endCxn id="77" idx="4"/>
          </p:cNvCxnSpPr>
          <p:nvPr/>
        </p:nvCxnSpPr>
        <p:spPr>
          <a:xfrm flipH="1" flipV="1">
            <a:off x="6062194" y="4029337"/>
            <a:ext cx="158980" cy="386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8E55203-30EB-EAFA-495F-468DB9E9C85F}"/>
              </a:ext>
            </a:extLst>
          </p:cNvPr>
          <p:cNvCxnSpPr>
            <a:cxnSpLocks/>
            <a:stCxn id="84" idx="1"/>
            <a:endCxn id="77" idx="5"/>
          </p:cNvCxnSpPr>
          <p:nvPr/>
        </p:nvCxnSpPr>
        <p:spPr>
          <a:xfrm flipH="1" flipV="1">
            <a:off x="6200196" y="3972175"/>
            <a:ext cx="562319" cy="241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E7E6167-CD6F-8A5E-A300-1ABBCE8392CF}"/>
              </a:ext>
            </a:extLst>
          </p:cNvPr>
          <p:cNvCxnSpPr>
            <a:cxnSpLocks/>
            <a:stCxn id="81" idx="4"/>
            <a:endCxn id="77" idx="0"/>
          </p:cNvCxnSpPr>
          <p:nvPr/>
        </p:nvCxnSpPr>
        <p:spPr>
          <a:xfrm flipH="1">
            <a:off x="6062194" y="3387612"/>
            <a:ext cx="54877" cy="25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72AF030-70C8-3F25-1CC8-C8E5B8C9DE46}"/>
              </a:ext>
            </a:extLst>
          </p:cNvPr>
          <p:cNvCxnSpPr>
            <a:cxnSpLocks/>
            <a:stCxn id="80" idx="4"/>
            <a:endCxn id="85" idx="0"/>
          </p:cNvCxnSpPr>
          <p:nvPr/>
        </p:nvCxnSpPr>
        <p:spPr>
          <a:xfrm>
            <a:off x="6359176" y="4749213"/>
            <a:ext cx="162495" cy="4003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E3E9A9A6-BD5F-12B0-5D44-4F718520A3C2}"/>
              </a:ext>
            </a:extLst>
          </p:cNvPr>
          <p:cNvSpPr/>
          <p:nvPr/>
        </p:nvSpPr>
        <p:spPr>
          <a:xfrm>
            <a:off x="8115332" y="4588422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7CC39A3-F8F2-3FBC-A221-98A989E37DB6}"/>
              </a:ext>
            </a:extLst>
          </p:cNvPr>
          <p:cNvSpPr/>
          <p:nvPr/>
        </p:nvSpPr>
        <p:spPr>
          <a:xfrm>
            <a:off x="8677451" y="3899211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EF48B3C-E2E4-8068-959B-7DE69AB68AE2}"/>
              </a:ext>
            </a:extLst>
          </p:cNvPr>
          <p:cNvSpPr/>
          <p:nvPr/>
        </p:nvSpPr>
        <p:spPr>
          <a:xfrm>
            <a:off x="8578285" y="4887305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BD7B140-5454-90E4-4C25-8061B9527012}"/>
              </a:ext>
            </a:extLst>
          </p:cNvPr>
          <p:cNvSpPr/>
          <p:nvPr/>
        </p:nvSpPr>
        <p:spPr>
          <a:xfrm>
            <a:off x="9304934" y="3276848"/>
            <a:ext cx="390328" cy="390328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BFE0DD4-F243-FC8B-5FBF-8A73E0853F50}"/>
              </a:ext>
            </a:extLst>
          </p:cNvPr>
          <p:cNvSpPr/>
          <p:nvPr/>
        </p:nvSpPr>
        <p:spPr>
          <a:xfrm>
            <a:off x="9132542" y="4707943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B44C387-0089-9F15-A175-7052649763D5}"/>
              </a:ext>
            </a:extLst>
          </p:cNvPr>
          <p:cNvSpPr/>
          <p:nvPr/>
        </p:nvSpPr>
        <p:spPr>
          <a:xfrm>
            <a:off x="9686799" y="4550790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55DC9401-F3AA-3554-B108-C2C85CA9E0D5}"/>
              </a:ext>
            </a:extLst>
          </p:cNvPr>
          <p:cNvSpPr/>
          <p:nvPr/>
        </p:nvSpPr>
        <p:spPr>
          <a:xfrm>
            <a:off x="10152426" y="3646208"/>
            <a:ext cx="390328" cy="390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DC873C0-C1A8-7A48-8017-89C9824250C7}"/>
              </a:ext>
            </a:extLst>
          </p:cNvPr>
          <p:cNvCxnSpPr>
            <a:cxnSpLocks/>
            <a:stCxn id="93" idx="7"/>
            <a:endCxn id="94" idx="3"/>
          </p:cNvCxnSpPr>
          <p:nvPr/>
        </p:nvCxnSpPr>
        <p:spPr>
          <a:xfrm flipV="1">
            <a:off x="8448498" y="4232377"/>
            <a:ext cx="286115" cy="413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A0AC23EB-3236-0AFE-5FE5-A170258BF26E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8773449" y="4289539"/>
            <a:ext cx="99166" cy="5977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679E99C-00A0-B82C-09E6-30AE8861E7DE}"/>
              </a:ext>
            </a:extLst>
          </p:cNvPr>
          <p:cNvCxnSpPr>
            <a:cxnSpLocks/>
            <a:stCxn id="96" idx="3"/>
            <a:endCxn id="94" idx="0"/>
          </p:cNvCxnSpPr>
          <p:nvPr/>
        </p:nvCxnSpPr>
        <p:spPr>
          <a:xfrm flipH="1">
            <a:off x="8872615" y="3610014"/>
            <a:ext cx="489481" cy="2891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2BC990D-4451-0387-C3B4-6E8EC2EDF81A}"/>
              </a:ext>
            </a:extLst>
          </p:cNvPr>
          <p:cNvCxnSpPr>
            <a:cxnSpLocks/>
            <a:stCxn id="98" idx="1"/>
            <a:endCxn id="94" idx="6"/>
          </p:cNvCxnSpPr>
          <p:nvPr/>
        </p:nvCxnSpPr>
        <p:spPr>
          <a:xfrm flipH="1" flipV="1">
            <a:off x="9067779" y="4094375"/>
            <a:ext cx="676182" cy="513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F1C50EC-62CE-A48B-09D9-9053161CD573}"/>
              </a:ext>
            </a:extLst>
          </p:cNvPr>
          <p:cNvCxnSpPr>
            <a:cxnSpLocks/>
            <a:stCxn id="97" idx="1"/>
            <a:endCxn id="94" idx="5"/>
          </p:cNvCxnSpPr>
          <p:nvPr/>
        </p:nvCxnSpPr>
        <p:spPr>
          <a:xfrm flipH="1" flipV="1">
            <a:off x="9010617" y="4232377"/>
            <a:ext cx="179087" cy="532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A82CAD0-1DF7-1253-33B8-B4B41A7ECAC2}"/>
              </a:ext>
            </a:extLst>
          </p:cNvPr>
          <p:cNvCxnSpPr>
            <a:cxnSpLocks/>
            <a:stCxn id="96" idx="5"/>
            <a:endCxn id="99" idx="2"/>
          </p:cNvCxnSpPr>
          <p:nvPr/>
        </p:nvCxnSpPr>
        <p:spPr>
          <a:xfrm>
            <a:off x="9638100" y="3610014"/>
            <a:ext cx="514326" cy="231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1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D3255-EDA1-3553-A4FE-2F53E96D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0627B-06D1-A2EC-9558-26092D95165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트리의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AD66D2-28F3-6D85-D7BB-4254398B090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36F363-91A2-6755-6591-31828F31169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73F07A1-AE20-398C-9398-1418257D541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330D30-95CC-DD18-CFFF-21699A82E39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2481ED3-1C78-C575-B911-E7F958F2B57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4546A59-4038-D0AE-A767-5E8AF4F8042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E9B1C46-11F1-90C2-6288-A5FE8D5D4B1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2132692-9134-3B8E-068C-97175AAB8EE3}"/>
              </a:ext>
            </a:extLst>
          </p:cNvPr>
          <p:cNvGrpSpPr>
            <a:grpSpLocks noChangeAspect="1"/>
          </p:cNvGrpSpPr>
          <p:nvPr/>
        </p:nvGrpSpPr>
        <p:grpSpPr>
          <a:xfrm>
            <a:off x="2683237" y="1908671"/>
            <a:ext cx="4752883" cy="4337828"/>
            <a:chOff x="4812677" y="3021670"/>
            <a:chExt cx="2395498" cy="218630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4FB186A-372F-2C65-75E1-5F2F3E28B4CD}"/>
                </a:ext>
              </a:extLst>
            </p:cNvPr>
            <p:cNvSpPr/>
            <p:nvPr/>
          </p:nvSpPr>
          <p:spPr>
            <a:xfrm>
              <a:off x="4812677" y="4213811"/>
              <a:ext cx="390328" cy="390328"/>
            </a:xfrm>
            <a:prstGeom prst="ellipse">
              <a:avLst/>
            </a:prstGeom>
            <a:ln w="1905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1</a:t>
              </a:r>
              <a:endParaRPr lang="ko-KR" altLang="en-US" sz="24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FD3AE24-078A-A87D-345C-0FFB446438E2}"/>
                </a:ext>
              </a:extLst>
            </p:cNvPr>
            <p:cNvSpPr/>
            <p:nvPr/>
          </p:nvSpPr>
          <p:spPr>
            <a:xfrm>
              <a:off x="5867030" y="3639009"/>
              <a:ext cx="390328" cy="390328"/>
            </a:xfrm>
            <a:prstGeom prst="ellipse">
              <a:avLst/>
            </a:prstGeom>
            <a:ln w="19050">
              <a:solidFill>
                <a:srgbClr val="00B0F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0</a:t>
              </a:r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7471819-DA87-3FFA-BA70-C6447CBC05E5}"/>
                </a:ext>
              </a:extLst>
            </p:cNvPr>
            <p:cNvSpPr/>
            <p:nvPr/>
          </p:nvSpPr>
          <p:spPr>
            <a:xfrm>
              <a:off x="5521433" y="4211410"/>
              <a:ext cx="390328" cy="39032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9186D3-2A81-95D4-9EAC-BB389B3A8F76}"/>
                </a:ext>
              </a:extLst>
            </p:cNvPr>
            <p:cNvSpPr/>
            <p:nvPr/>
          </p:nvSpPr>
          <p:spPr>
            <a:xfrm>
              <a:off x="6175855" y="4209994"/>
              <a:ext cx="390328" cy="390328"/>
            </a:xfrm>
            <a:prstGeom prst="ellipse">
              <a:avLst/>
            </a:prstGeom>
            <a:ln w="19050">
              <a:solidFill>
                <a:srgbClr val="FF86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01D911C-E8D0-4F47-B68B-D77644B08EE1}"/>
                </a:ext>
              </a:extLst>
            </p:cNvPr>
            <p:cNvSpPr/>
            <p:nvPr/>
          </p:nvSpPr>
          <p:spPr>
            <a:xfrm>
              <a:off x="5862955" y="3021670"/>
              <a:ext cx="390328" cy="390328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E1E992F-F915-631D-DB96-7AE9516E54FF}"/>
                </a:ext>
              </a:extLst>
            </p:cNvPr>
            <p:cNvSpPr/>
            <p:nvPr/>
          </p:nvSpPr>
          <p:spPr>
            <a:xfrm>
              <a:off x="6817847" y="4198576"/>
              <a:ext cx="390328" cy="390328"/>
            </a:xfrm>
            <a:prstGeom prst="ellipse">
              <a:avLst/>
            </a:prstGeom>
            <a:ln w="1905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E3EA066-812E-2EF1-846A-A3BDB8D49A5F}"/>
                </a:ext>
              </a:extLst>
            </p:cNvPr>
            <p:cNvSpPr/>
            <p:nvPr/>
          </p:nvSpPr>
          <p:spPr>
            <a:xfrm>
              <a:off x="6414639" y="4817648"/>
              <a:ext cx="390328" cy="390328"/>
            </a:xfrm>
            <a:prstGeom prst="ellipse">
              <a:avLst/>
            </a:prstGeom>
            <a:ln w="19050">
              <a:solidFill>
                <a:srgbClr val="008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4</a:t>
              </a:r>
              <a:endParaRPr lang="ko-KR" altLang="en-US" sz="2400" dirty="0"/>
            </a:p>
          </p:txBody>
        </p:sp>
        <p:cxnSp>
          <p:nvCxnSpPr>
            <p:cNvPr id="13" name="직선 연결선 85">
              <a:extLst>
                <a:ext uri="{FF2B5EF4-FFF2-40B4-BE49-F238E27FC236}">
                  <a16:creationId xmlns:a16="http://schemas.microsoft.com/office/drawing/2014/main" id="{E7AB3AE7-7B1D-710A-8426-BC65E8E407BC}"/>
                </a:ext>
              </a:extLst>
            </p:cNvPr>
            <p:cNvCxnSpPr>
              <a:cxnSpLocks/>
              <a:stCxn id="2" idx="7"/>
            </p:cNvCxnSpPr>
            <p:nvPr/>
          </p:nvCxnSpPr>
          <p:spPr>
            <a:xfrm flipV="1">
              <a:off x="5145843" y="3913685"/>
              <a:ext cx="742696" cy="35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86">
              <a:extLst>
                <a:ext uri="{FF2B5EF4-FFF2-40B4-BE49-F238E27FC236}">
                  <a16:creationId xmlns:a16="http://schemas.microsoft.com/office/drawing/2014/main" id="{0AC09670-6F89-9F07-4633-EFDAA27AA9C8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5787725" y="3972175"/>
              <a:ext cx="136468" cy="2509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87">
              <a:extLst>
                <a:ext uri="{FF2B5EF4-FFF2-40B4-BE49-F238E27FC236}">
                  <a16:creationId xmlns:a16="http://schemas.microsoft.com/office/drawing/2014/main" id="{AA2AD591-A70B-2F39-94B4-0C5C1CB454EC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6200196" y="3972175"/>
              <a:ext cx="114324" cy="250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88">
              <a:extLst>
                <a:ext uri="{FF2B5EF4-FFF2-40B4-BE49-F238E27FC236}">
                  <a16:creationId xmlns:a16="http://schemas.microsoft.com/office/drawing/2014/main" id="{476C0612-CAAA-FB92-02F9-78B5A936F34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6234189" y="3913685"/>
              <a:ext cx="640820" cy="342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89">
              <a:extLst>
                <a:ext uri="{FF2B5EF4-FFF2-40B4-BE49-F238E27FC236}">
                  <a16:creationId xmlns:a16="http://schemas.microsoft.com/office/drawing/2014/main" id="{4943E3A1-3EF5-030E-7F18-975AD9499AC4}"/>
                </a:ext>
              </a:extLst>
            </p:cNvPr>
            <p:cNvCxnSpPr>
              <a:cxnSpLocks/>
              <a:stCxn id="8" idx="4"/>
              <a:endCxn id="3" idx="0"/>
            </p:cNvCxnSpPr>
            <p:nvPr/>
          </p:nvCxnSpPr>
          <p:spPr>
            <a:xfrm>
              <a:off x="6058119" y="3411998"/>
              <a:ext cx="4075" cy="227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90">
              <a:extLst>
                <a:ext uri="{FF2B5EF4-FFF2-40B4-BE49-F238E27FC236}">
                  <a16:creationId xmlns:a16="http://schemas.microsoft.com/office/drawing/2014/main" id="{F2092664-50B8-DB26-3841-B45C8E95D3B9}"/>
                </a:ext>
              </a:extLst>
            </p:cNvPr>
            <p:cNvCxnSpPr>
              <a:cxnSpLocks/>
            </p:cNvCxnSpPr>
            <p:nvPr/>
          </p:nvCxnSpPr>
          <p:spPr>
            <a:xfrm>
              <a:off x="6452620" y="4581703"/>
              <a:ext cx="91213" cy="248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75C0295-8343-30EB-DAA9-BD89EB0DAA8B}"/>
              </a:ext>
            </a:extLst>
          </p:cNvPr>
          <p:cNvCxnSpPr>
            <a:cxnSpLocks/>
          </p:cNvCxnSpPr>
          <p:nvPr/>
        </p:nvCxnSpPr>
        <p:spPr>
          <a:xfrm>
            <a:off x="4070421" y="2162851"/>
            <a:ext cx="510682" cy="73567"/>
          </a:xfrm>
          <a:prstGeom prst="line">
            <a:avLst/>
          </a:prstGeom>
          <a:ln w="19050">
            <a:solidFill>
              <a:srgbClr val="0202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3DC5AD7-0818-8A4A-EE6B-984CAA87DE3B}"/>
              </a:ext>
            </a:extLst>
          </p:cNvPr>
          <p:cNvSpPr txBox="1"/>
          <p:nvPr/>
        </p:nvSpPr>
        <p:spPr>
          <a:xfrm>
            <a:off x="2754664" y="1897655"/>
            <a:ext cx="138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202FC"/>
                </a:solidFill>
              </a:rPr>
              <a:t>루트</a:t>
            </a:r>
            <a:r>
              <a:rPr lang="en-US" altLang="ko-KR" sz="2000" dirty="0">
                <a:solidFill>
                  <a:srgbClr val="0202FC"/>
                </a:solidFill>
              </a:rPr>
              <a:t>(root)</a:t>
            </a:r>
            <a:endParaRPr lang="ko-KR" altLang="en-US" sz="2000" dirty="0">
              <a:solidFill>
                <a:srgbClr val="0202FC"/>
              </a:solidFill>
            </a:endParaRPr>
          </a:p>
        </p:txBody>
      </p:sp>
      <p:cxnSp>
        <p:nvCxnSpPr>
          <p:cNvPr id="113" name="직선 연결선 57">
            <a:extLst>
              <a:ext uri="{FF2B5EF4-FFF2-40B4-BE49-F238E27FC236}">
                <a16:creationId xmlns:a16="http://schemas.microsoft.com/office/drawing/2014/main" id="{B511F6B9-B2E4-FBBF-30D3-209B4680CF4B}"/>
              </a:ext>
            </a:extLst>
          </p:cNvPr>
          <p:cNvCxnSpPr>
            <a:cxnSpLocks/>
          </p:cNvCxnSpPr>
          <p:nvPr/>
        </p:nvCxnSpPr>
        <p:spPr>
          <a:xfrm>
            <a:off x="6453286" y="2236418"/>
            <a:ext cx="17865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A9BECD9-B338-464D-F3C6-3B64DA9F5386}"/>
              </a:ext>
            </a:extLst>
          </p:cNvPr>
          <p:cNvSpPr txBox="1"/>
          <p:nvPr/>
        </p:nvSpPr>
        <p:spPr>
          <a:xfrm>
            <a:off x="8407532" y="2036363"/>
            <a:ext cx="102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depth 0</a:t>
            </a:r>
            <a:br>
              <a:rPr lang="en-US" altLang="ko-KR" sz="2000" dirty="0"/>
            </a:br>
            <a:r>
              <a:rPr lang="en-US" altLang="ko-KR" sz="2000" dirty="0"/>
              <a:t>(level 1)</a:t>
            </a:r>
            <a:endParaRPr lang="ko-KR" altLang="en-US" sz="2000" dirty="0"/>
          </a:p>
        </p:txBody>
      </p:sp>
      <p:cxnSp>
        <p:nvCxnSpPr>
          <p:cNvPr id="123" name="직선 연결선 57">
            <a:extLst>
              <a:ext uri="{FF2B5EF4-FFF2-40B4-BE49-F238E27FC236}">
                <a16:creationId xmlns:a16="http://schemas.microsoft.com/office/drawing/2014/main" id="{8C6E2852-A254-22B3-0E4C-D310561C95AF}"/>
              </a:ext>
            </a:extLst>
          </p:cNvPr>
          <p:cNvCxnSpPr>
            <a:cxnSpLocks/>
          </p:cNvCxnSpPr>
          <p:nvPr/>
        </p:nvCxnSpPr>
        <p:spPr>
          <a:xfrm>
            <a:off x="6453286" y="3478454"/>
            <a:ext cx="17865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ED27BD0D-6ADD-528D-E74B-8A33DFDE9093}"/>
              </a:ext>
            </a:extLst>
          </p:cNvPr>
          <p:cNvSpPr txBox="1"/>
          <p:nvPr/>
        </p:nvSpPr>
        <p:spPr>
          <a:xfrm>
            <a:off x="8407532" y="3278399"/>
            <a:ext cx="102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depth 1</a:t>
            </a:r>
            <a:br>
              <a:rPr lang="en-US" altLang="ko-KR" sz="2000" dirty="0"/>
            </a:br>
            <a:r>
              <a:rPr lang="en-US" altLang="ko-KR" sz="2000" dirty="0"/>
              <a:t>(level 2)</a:t>
            </a:r>
            <a:endParaRPr lang="ko-KR" altLang="en-US" sz="2000" dirty="0"/>
          </a:p>
        </p:txBody>
      </p:sp>
      <p:cxnSp>
        <p:nvCxnSpPr>
          <p:cNvPr id="125" name="직선 연결선 57">
            <a:extLst>
              <a:ext uri="{FF2B5EF4-FFF2-40B4-BE49-F238E27FC236}">
                <a16:creationId xmlns:a16="http://schemas.microsoft.com/office/drawing/2014/main" id="{568E3F03-FE24-552B-8F28-0464F68C8D5B}"/>
              </a:ext>
            </a:extLst>
          </p:cNvPr>
          <p:cNvCxnSpPr>
            <a:cxnSpLocks/>
          </p:cNvCxnSpPr>
          <p:nvPr/>
        </p:nvCxnSpPr>
        <p:spPr>
          <a:xfrm>
            <a:off x="7773734" y="4524573"/>
            <a:ext cx="46614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EA5BFDE-AABC-05A2-146A-4CD8446460CD}"/>
              </a:ext>
            </a:extLst>
          </p:cNvPr>
          <p:cNvSpPr txBox="1"/>
          <p:nvPr/>
        </p:nvSpPr>
        <p:spPr>
          <a:xfrm>
            <a:off x="8407532" y="4320380"/>
            <a:ext cx="102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depth 2</a:t>
            </a:r>
            <a:br>
              <a:rPr lang="en-US" altLang="ko-KR" sz="2000" dirty="0"/>
            </a:br>
            <a:r>
              <a:rPr lang="en-US" altLang="ko-KR" sz="2000" dirty="0"/>
              <a:t>(level 3)</a:t>
            </a:r>
            <a:endParaRPr lang="ko-KR" altLang="en-US" sz="2000" dirty="0"/>
          </a:p>
        </p:txBody>
      </p:sp>
      <p:cxnSp>
        <p:nvCxnSpPr>
          <p:cNvPr id="128" name="직선 연결선 57">
            <a:extLst>
              <a:ext uri="{FF2B5EF4-FFF2-40B4-BE49-F238E27FC236}">
                <a16:creationId xmlns:a16="http://schemas.microsoft.com/office/drawing/2014/main" id="{EB6058DB-17CB-ABF8-5423-4FEF465AEDE9}"/>
              </a:ext>
            </a:extLst>
          </p:cNvPr>
          <p:cNvCxnSpPr>
            <a:cxnSpLocks/>
          </p:cNvCxnSpPr>
          <p:nvPr/>
        </p:nvCxnSpPr>
        <p:spPr>
          <a:xfrm>
            <a:off x="7044129" y="5834001"/>
            <a:ext cx="119575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49EEF2-367F-1095-CBDF-677D638FE2CC}"/>
              </a:ext>
            </a:extLst>
          </p:cNvPr>
          <p:cNvSpPr txBox="1"/>
          <p:nvPr/>
        </p:nvSpPr>
        <p:spPr>
          <a:xfrm>
            <a:off x="8407532" y="5633946"/>
            <a:ext cx="1028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depth 3</a:t>
            </a:r>
            <a:br>
              <a:rPr lang="en-US" altLang="ko-KR" sz="2000" dirty="0"/>
            </a:br>
            <a:r>
              <a:rPr lang="en-US" altLang="ko-KR" sz="2000" dirty="0"/>
              <a:t>(level 4)</a:t>
            </a:r>
            <a:endParaRPr lang="ko-KR" altLang="en-US" sz="2000" dirty="0"/>
          </a:p>
        </p:txBody>
      </p:sp>
      <p:cxnSp>
        <p:nvCxnSpPr>
          <p:cNvPr id="132" name="직선 연결선 57">
            <a:extLst>
              <a:ext uri="{FF2B5EF4-FFF2-40B4-BE49-F238E27FC236}">
                <a16:creationId xmlns:a16="http://schemas.microsoft.com/office/drawing/2014/main" id="{CB48C9A2-280D-1C92-6C81-413BFEABCCD5}"/>
              </a:ext>
            </a:extLst>
          </p:cNvPr>
          <p:cNvCxnSpPr>
            <a:cxnSpLocks/>
          </p:cNvCxnSpPr>
          <p:nvPr/>
        </p:nvCxnSpPr>
        <p:spPr>
          <a:xfrm>
            <a:off x="2623140" y="3120446"/>
            <a:ext cx="2001781" cy="209494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2EBDCC3B-9597-B15D-A8F7-0B53BD3B8864}"/>
              </a:ext>
            </a:extLst>
          </p:cNvPr>
          <p:cNvSpPr txBox="1"/>
          <p:nvPr/>
        </p:nvSpPr>
        <p:spPr>
          <a:xfrm>
            <a:off x="1161845" y="2589473"/>
            <a:ext cx="158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B0F0"/>
                </a:solidFill>
              </a:rPr>
              <a:t>부모</a:t>
            </a:r>
            <a:r>
              <a:rPr lang="en-US" altLang="ko-KR" sz="2000" dirty="0">
                <a:solidFill>
                  <a:srgbClr val="00B0F0"/>
                </a:solidFill>
              </a:rPr>
              <a:t>(parent)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AFE94D-1E1D-8F4A-CCD2-EE9E663A3514}"/>
              </a:ext>
            </a:extLst>
          </p:cNvPr>
          <p:cNvSpPr txBox="1"/>
          <p:nvPr/>
        </p:nvSpPr>
        <p:spPr>
          <a:xfrm>
            <a:off x="1161846" y="3038138"/>
            <a:ext cx="141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B0F0"/>
                </a:solidFill>
              </a:rPr>
              <a:t>자식</a:t>
            </a:r>
            <a:r>
              <a:rPr lang="en-US" altLang="ko-KR" sz="2000" dirty="0">
                <a:solidFill>
                  <a:srgbClr val="00B0F0"/>
                </a:solidFill>
              </a:rPr>
              <a:t>(child)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cxnSp>
        <p:nvCxnSpPr>
          <p:cNvPr id="136" name="직선 연결선 57">
            <a:extLst>
              <a:ext uri="{FF2B5EF4-FFF2-40B4-BE49-F238E27FC236}">
                <a16:creationId xmlns:a16="http://schemas.microsoft.com/office/drawing/2014/main" id="{ECAEBEAB-78CB-EF25-89EF-B0333EEC2225}"/>
              </a:ext>
            </a:extLst>
          </p:cNvPr>
          <p:cNvCxnSpPr>
            <a:cxnSpLocks/>
          </p:cNvCxnSpPr>
          <p:nvPr/>
        </p:nvCxnSpPr>
        <p:spPr>
          <a:xfrm>
            <a:off x="2159252" y="3486803"/>
            <a:ext cx="425098" cy="87037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57">
            <a:extLst>
              <a:ext uri="{FF2B5EF4-FFF2-40B4-BE49-F238E27FC236}">
                <a16:creationId xmlns:a16="http://schemas.microsoft.com/office/drawing/2014/main" id="{D4FDD87B-1F59-3740-236A-7467BB7032CC}"/>
              </a:ext>
            </a:extLst>
          </p:cNvPr>
          <p:cNvCxnSpPr>
            <a:cxnSpLocks/>
          </p:cNvCxnSpPr>
          <p:nvPr/>
        </p:nvCxnSpPr>
        <p:spPr>
          <a:xfrm flipV="1">
            <a:off x="5074451" y="4903436"/>
            <a:ext cx="1459259" cy="1038188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57">
            <a:extLst>
              <a:ext uri="{FF2B5EF4-FFF2-40B4-BE49-F238E27FC236}">
                <a16:creationId xmlns:a16="http://schemas.microsoft.com/office/drawing/2014/main" id="{FB91FD35-3D94-68E1-02EA-3FED60F11CF0}"/>
              </a:ext>
            </a:extLst>
          </p:cNvPr>
          <p:cNvCxnSpPr>
            <a:cxnSpLocks/>
          </p:cNvCxnSpPr>
          <p:nvPr/>
        </p:nvCxnSpPr>
        <p:spPr>
          <a:xfrm flipV="1">
            <a:off x="5245052" y="5834001"/>
            <a:ext cx="445463" cy="191606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EF090E5-9803-A081-254D-963347FBF695}"/>
              </a:ext>
            </a:extLst>
          </p:cNvPr>
          <p:cNvSpPr txBox="1"/>
          <p:nvPr/>
        </p:nvSpPr>
        <p:spPr>
          <a:xfrm>
            <a:off x="3995756" y="5958310"/>
            <a:ext cx="1214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08000"/>
                </a:solidFill>
              </a:rPr>
              <a:t>리프</a:t>
            </a:r>
            <a:r>
              <a:rPr lang="en-US" altLang="ko-KR" sz="2000" dirty="0">
                <a:solidFill>
                  <a:srgbClr val="008000"/>
                </a:solidFill>
              </a:rPr>
              <a:t>(leaf)</a:t>
            </a:r>
            <a:endParaRPr lang="ko-KR" altLang="en-US" sz="2000" dirty="0">
              <a:solidFill>
                <a:srgbClr val="008000"/>
              </a:solidFill>
            </a:endParaRPr>
          </a:p>
        </p:txBody>
      </p:sp>
      <p:sp>
        <p:nvSpPr>
          <p:cNvPr id="7" name="호 6">
            <a:extLst>
              <a:ext uri="{FF2B5EF4-FFF2-40B4-BE49-F238E27FC236}">
                <a16:creationId xmlns:a16="http://schemas.microsoft.com/office/drawing/2014/main" id="{484C56C7-D31B-FFB3-C815-6B1C8932874C}"/>
              </a:ext>
            </a:extLst>
          </p:cNvPr>
          <p:cNvSpPr/>
          <p:nvPr/>
        </p:nvSpPr>
        <p:spPr>
          <a:xfrm>
            <a:off x="9144764" y="2236418"/>
            <a:ext cx="728902" cy="3927897"/>
          </a:xfrm>
          <a:prstGeom prst="arc">
            <a:avLst>
              <a:gd name="adj1" fmla="val 16200000"/>
              <a:gd name="adj2" fmla="val 54203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" name="직선 연결선 57">
            <a:extLst>
              <a:ext uri="{FF2B5EF4-FFF2-40B4-BE49-F238E27FC236}">
                <a16:creationId xmlns:a16="http://schemas.microsoft.com/office/drawing/2014/main" id="{9BB2116A-8FEF-37F3-B166-89613A6CD374}"/>
              </a:ext>
            </a:extLst>
          </p:cNvPr>
          <p:cNvCxnSpPr>
            <a:cxnSpLocks/>
          </p:cNvCxnSpPr>
          <p:nvPr/>
        </p:nvCxnSpPr>
        <p:spPr>
          <a:xfrm>
            <a:off x="10047034" y="4061794"/>
            <a:ext cx="26852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615141-300D-014B-CC5F-BA855DF0077D}"/>
              </a:ext>
            </a:extLst>
          </p:cNvPr>
          <p:cNvSpPr txBox="1"/>
          <p:nvPr/>
        </p:nvSpPr>
        <p:spPr>
          <a:xfrm>
            <a:off x="10315559" y="3846370"/>
            <a:ext cx="1435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height</a:t>
            </a:r>
            <a:br>
              <a:rPr lang="en-US" altLang="ko-KR" sz="2000" dirty="0"/>
            </a:br>
            <a:r>
              <a:rPr lang="en-US" altLang="ko-KR" sz="2000" dirty="0"/>
              <a:t>(max depth)</a:t>
            </a:r>
            <a:endParaRPr lang="ko-KR" altLang="en-US" sz="2000" dirty="0"/>
          </a:p>
        </p:txBody>
      </p:sp>
      <p:cxnSp>
        <p:nvCxnSpPr>
          <p:cNvPr id="40" name="직선 연결선 57">
            <a:extLst>
              <a:ext uri="{FF2B5EF4-FFF2-40B4-BE49-F238E27FC236}">
                <a16:creationId xmlns:a16="http://schemas.microsoft.com/office/drawing/2014/main" id="{E58C1FA5-F213-9FF2-A0E3-406DAA4FB46B}"/>
              </a:ext>
            </a:extLst>
          </p:cNvPr>
          <p:cNvCxnSpPr>
            <a:cxnSpLocks/>
          </p:cNvCxnSpPr>
          <p:nvPr/>
        </p:nvCxnSpPr>
        <p:spPr>
          <a:xfrm flipV="1">
            <a:off x="2776850" y="4955303"/>
            <a:ext cx="2595438" cy="774446"/>
          </a:xfrm>
          <a:prstGeom prst="line">
            <a:avLst/>
          </a:prstGeom>
          <a:ln w="19050">
            <a:solidFill>
              <a:srgbClr val="FF8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5E7CFA9-F125-3519-7137-13CC8C5B4044}"/>
              </a:ext>
            </a:extLst>
          </p:cNvPr>
          <p:cNvSpPr txBox="1"/>
          <p:nvPr/>
        </p:nvSpPr>
        <p:spPr>
          <a:xfrm>
            <a:off x="1074355" y="5729749"/>
            <a:ext cx="281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8600"/>
                </a:solidFill>
              </a:rPr>
              <a:t>내부 노드</a:t>
            </a:r>
            <a:r>
              <a:rPr lang="en-US" altLang="ko-KR" sz="2000" dirty="0">
                <a:solidFill>
                  <a:srgbClr val="FF8600"/>
                </a:solidFill>
              </a:rPr>
              <a:t>(internal node)</a:t>
            </a:r>
            <a:endParaRPr lang="ko-KR" altLang="en-US" sz="2000" dirty="0">
              <a:solidFill>
                <a:srgbClr val="FF8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6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3D9D1-A811-6002-CCCC-10486F67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80FF2-6D42-3F85-9DE9-B60DD536228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트리의 구현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6D4A111-02FC-8010-6754-292BA924D2C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17CA29E-138A-906C-4C59-ACE8ECB5FA6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CA2037-BC1E-4776-2FC2-7FEFD267F5E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3861C3-2721-0D3D-6F0A-10DAECE9F63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8A9DF0B-FF4B-03EF-E6A4-4C67B5E1095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EA13461-E5B9-30C2-5AD5-2A79D35B496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3A9268-19AB-0019-9438-04116474AE3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3A08BA7-FE98-2299-C67B-E9D9E6CA125A}"/>
              </a:ext>
            </a:extLst>
          </p:cNvPr>
          <p:cNvSpPr txBox="1"/>
          <p:nvPr/>
        </p:nvSpPr>
        <p:spPr>
          <a:xfrm>
            <a:off x="1010772" y="2011270"/>
            <a:ext cx="5917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</a:t>
            </a:r>
            <a:r>
              <a:rPr lang="ko-KR" altLang="en-US" sz="2000" dirty="0"/>
              <a:t> </a:t>
            </a:r>
            <a:r>
              <a:rPr lang="en-US" altLang="ko-KR" sz="2000" dirty="0"/>
              <a:t>unrooted tree: </a:t>
            </a:r>
            <a:r>
              <a:rPr lang="ko-KR" altLang="en-US" sz="2000" dirty="0"/>
              <a:t>일반적인 그래프와 동일하게 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9E8A9-3C43-8862-9056-CA65FAA94542}"/>
              </a:ext>
            </a:extLst>
          </p:cNvPr>
          <p:cNvSpPr txBox="1"/>
          <p:nvPr/>
        </p:nvSpPr>
        <p:spPr>
          <a:xfrm>
            <a:off x="1015461" y="2532306"/>
            <a:ext cx="918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2.</a:t>
            </a:r>
            <a:r>
              <a:rPr lang="ko-KR" altLang="en-US" sz="2000" dirty="0"/>
              <a:t> </a:t>
            </a:r>
            <a:r>
              <a:rPr lang="en-US" altLang="ko-KR" sz="2000" dirty="0"/>
              <a:t>rooted tree: </a:t>
            </a:r>
            <a:r>
              <a:rPr lang="ko-KR" altLang="en-US" sz="2000" dirty="0"/>
              <a:t>루트만 따로 관리하고 일반적인 그래프와 동일하게 구현 가능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A9EB0D-052B-4706-B5D0-BE2A224418EC}"/>
              </a:ext>
            </a:extLst>
          </p:cNvPr>
          <p:cNvSpPr txBox="1"/>
          <p:nvPr/>
        </p:nvSpPr>
        <p:spPr>
          <a:xfrm>
            <a:off x="2574630" y="2970191"/>
            <a:ext cx="89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정점마다 부모가 유일하다는 점을 이용해 부모만 관리하는 방식으로 구현 가능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40AC29-292A-C0CD-D7FF-B2FECBC7AF7D}"/>
              </a:ext>
            </a:extLst>
          </p:cNvPr>
          <p:cNvGrpSpPr>
            <a:grpSpLocks noChangeAspect="1"/>
          </p:cNvGrpSpPr>
          <p:nvPr/>
        </p:nvGrpSpPr>
        <p:grpSpPr>
          <a:xfrm>
            <a:off x="2422669" y="3689485"/>
            <a:ext cx="2954123" cy="2696148"/>
            <a:chOff x="4812677" y="3021670"/>
            <a:chExt cx="2395498" cy="218630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EF6E79-B14F-58FA-163F-B624A8C8F2B5}"/>
                </a:ext>
              </a:extLst>
            </p:cNvPr>
            <p:cNvSpPr/>
            <p:nvPr/>
          </p:nvSpPr>
          <p:spPr>
            <a:xfrm>
              <a:off x="4812677" y="4213811"/>
              <a:ext cx="390328" cy="39032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5814FDC-97AE-6E4A-1C70-90DA3A180A8A}"/>
                </a:ext>
              </a:extLst>
            </p:cNvPr>
            <p:cNvSpPr/>
            <p:nvPr/>
          </p:nvSpPr>
          <p:spPr>
            <a:xfrm>
              <a:off x="5867030" y="3639009"/>
              <a:ext cx="390328" cy="39032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sz="14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9E3F5C3-FA48-1D13-D94E-67F257D68E41}"/>
                </a:ext>
              </a:extLst>
            </p:cNvPr>
            <p:cNvSpPr/>
            <p:nvPr/>
          </p:nvSpPr>
          <p:spPr>
            <a:xfrm>
              <a:off x="5521433" y="4211410"/>
              <a:ext cx="390328" cy="39032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5249098-9A4F-1AE5-B4DC-C1B33789CB47}"/>
                </a:ext>
              </a:extLst>
            </p:cNvPr>
            <p:cNvSpPr/>
            <p:nvPr/>
          </p:nvSpPr>
          <p:spPr>
            <a:xfrm>
              <a:off x="6175855" y="4209994"/>
              <a:ext cx="390328" cy="390328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6D5C55E-3F46-DFE1-7FC5-014E54689C33}"/>
                </a:ext>
              </a:extLst>
            </p:cNvPr>
            <p:cNvSpPr/>
            <p:nvPr/>
          </p:nvSpPr>
          <p:spPr>
            <a:xfrm>
              <a:off x="5862955" y="3021670"/>
              <a:ext cx="390328" cy="390328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9D9C68D-01A4-BE72-53D6-94FF8ECC0370}"/>
                </a:ext>
              </a:extLst>
            </p:cNvPr>
            <p:cNvSpPr/>
            <p:nvPr/>
          </p:nvSpPr>
          <p:spPr>
            <a:xfrm>
              <a:off x="6817847" y="4198576"/>
              <a:ext cx="390328" cy="390328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7F589CF-1DCA-1DE7-9860-04304417A9C4}"/>
                </a:ext>
              </a:extLst>
            </p:cNvPr>
            <p:cNvSpPr/>
            <p:nvPr/>
          </p:nvSpPr>
          <p:spPr>
            <a:xfrm>
              <a:off x="6414639" y="4817648"/>
              <a:ext cx="390328" cy="390328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cxnSp>
          <p:nvCxnSpPr>
            <p:cNvPr id="34" name="직선 연결선 85">
              <a:extLst>
                <a:ext uri="{FF2B5EF4-FFF2-40B4-BE49-F238E27FC236}">
                  <a16:creationId xmlns:a16="http://schemas.microsoft.com/office/drawing/2014/main" id="{E37F191E-6BF0-A808-A425-1DF192987D5C}"/>
                </a:ext>
              </a:extLst>
            </p:cNvPr>
            <p:cNvCxnSpPr>
              <a:cxnSpLocks/>
              <a:stCxn id="17" idx="7"/>
            </p:cNvCxnSpPr>
            <p:nvPr/>
          </p:nvCxnSpPr>
          <p:spPr>
            <a:xfrm flipV="1">
              <a:off x="5145843" y="3913685"/>
              <a:ext cx="742696" cy="357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86">
              <a:extLst>
                <a:ext uri="{FF2B5EF4-FFF2-40B4-BE49-F238E27FC236}">
                  <a16:creationId xmlns:a16="http://schemas.microsoft.com/office/drawing/2014/main" id="{A9998B9D-AF6A-536F-8E33-C3C691F2D429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V="1">
              <a:off x="5787725" y="3972175"/>
              <a:ext cx="136468" cy="2509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87">
              <a:extLst>
                <a:ext uri="{FF2B5EF4-FFF2-40B4-BE49-F238E27FC236}">
                  <a16:creationId xmlns:a16="http://schemas.microsoft.com/office/drawing/2014/main" id="{30BD77DB-5551-1C8B-C523-6A3FBA90E950}"/>
                </a:ext>
              </a:extLst>
            </p:cNvPr>
            <p:cNvCxnSpPr>
              <a:cxnSpLocks/>
              <a:endCxn id="25" idx="5"/>
            </p:cNvCxnSpPr>
            <p:nvPr/>
          </p:nvCxnSpPr>
          <p:spPr>
            <a:xfrm flipH="1" flipV="1">
              <a:off x="6200196" y="3972175"/>
              <a:ext cx="114324" cy="250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88">
              <a:extLst>
                <a:ext uri="{FF2B5EF4-FFF2-40B4-BE49-F238E27FC236}">
                  <a16:creationId xmlns:a16="http://schemas.microsoft.com/office/drawing/2014/main" id="{5FF9B596-89EF-C423-C766-63ABA75F6573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6234189" y="3913685"/>
              <a:ext cx="640820" cy="342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89">
              <a:extLst>
                <a:ext uri="{FF2B5EF4-FFF2-40B4-BE49-F238E27FC236}">
                  <a16:creationId xmlns:a16="http://schemas.microsoft.com/office/drawing/2014/main" id="{4720191F-05C9-A8E3-F5D3-CEE8B5EC3B56}"/>
                </a:ext>
              </a:extLst>
            </p:cNvPr>
            <p:cNvCxnSpPr>
              <a:cxnSpLocks/>
              <a:stCxn id="30" idx="4"/>
              <a:endCxn id="25" idx="0"/>
            </p:cNvCxnSpPr>
            <p:nvPr/>
          </p:nvCxnSpPr>
          <p:spPr>
            <a:xfrm>
              <a:off x="6058119" y="3411998"/>
              <a:ext cx="4075" cy="227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90">
              <a:extLst>
                <a:ext uri="{FF2B5EF4-FFF2-40B4-BE49-F238E27FC236}">
                  <a16:creationId xmlns:a16="http://schemas.microsoft.com/office/drawing/2014/main" id="{887E01E2-1249-8C9D-97C1-4C7C320F4DA0}"/>
                </a:ext>
              </a:extLst>
            </p:cNvPr>
            <p:cNvCxnSpPr>
              <a:cxnSpLocks/>
            </p:cNvCxnSpPr>
            <p:nvPr/>
          </p:nvCxnSpPr>
          <p:spPr>
            <a:xfrm>
              <a:off x="6452620" y="4581703"/>
              <a:ext cx="91213" cy="248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4872313E-224A-4A10-DFE6-09422F06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31" y="3719200"/>
            <a:ext cx="3860800" cy="16764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1C73179-BB42-1963-2CBC-05DE07B2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03" y="3719200"/>
            <a:ext cx="1727200" cy="10287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0484C7D-7718-DA7E-B3AF-3B70C099AAA5}"/>
              </a:ext>
            </a:extLst>
          </p:cNvPr>
          <p:cNvSpPr txBox="1"/>
          <p:nvPr/>
        </p:nvSpPr>
        <p:spPr>
          <a:xfrm>
            <a:off x="5376793" y="5775625"/>
            <a:ext cx="652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특수한 형태의 트리가 아니라면 자료구조의 기능이 떨어지므로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26485B-C7AD-7A1E-E6F5-7BF9E4D53426}"/>
              </a:ext>
            </a:extLst>
          </p:cNvPr>
          <p:cNvSpPr txBox="1"/>
          <p:nvPr/>
        </p:nvSpPr>
        <p:spPr>
          <a:xfrm>
            <a:off x="5376792" y="6200967"/>
            <a:ext cx="63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별도의 구현체를 만들어 관리하는 경우는 많지 않음</a:t>
            </a:r>
          </a:p>
        </p:txBody>
      </p:sp>
    </p:spTree>
    <p:extLst>
      <p:ext uri="{BB962C8B-B14F-4D97-AF65-F5344CB8AC3E}">
        <p14:creationId xmlns:p14="http://schemas.microsoft.com/office/powerpoint/2010/main" val="85257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620E-7B49-3BA0-44EE-FBA203178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3693C-DBA7-3912-FD51-0547896BC39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이진 트리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4D8AC6-5B7D-2EFC-C4D7-5948682F652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76003B-EE29-9462-618A-14F161F7DC9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D32206D-4743-E0AE-2F51-71DBBBD6D21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92FB09F-1553-B3E4-F5B4-AFEF6888C4F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7103020-AC39-9784-D28A-477ECA88A84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4445994-466E-5297-0CA1-8104A6D7DB9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501A70-D487-7F82-8184-1F152B9F54F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E689B4-9E27-018B-BF30-F0157BE7F61F}"/>
              </a:ext>
            </a:extLst>
          </p:cNvPr>
          <p:cNvSpPr txBox="1"/>
          <p:nvPr/>
        </p:nvSpPr>
        <p:spPr>
          <a:xfrm>
            <a:off x="1005246" y="1928437"/>
            <a:ext cx="847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이진 트리</a:t>
            </a:r>
            <a:r>
              <a:rPr lang="en-US" altLang="ko-KR" sz="2000" dirty="0"/>
              <a:t>(Binary tree):</a:t>
            </a:r>
            <a:r>
              <a:rPr lang="ko-KR" altLang="en-US" sz="2000" dirty="0"/>
              <a:t> 모든 정점의 자식 개수가 </a:t>
            </a:r>
            <a:r>
              <a:rPr lang="en-US" altLang="ko-KR" sz="2000" dirty="0"/>
              <a:t>2</a:t>
            </a:r>
            <a:r>
              <a:rPr lang="ko-KR" altLang="en-US" sz="2000" dirty="0"/>
              <a:t> 이하인 트리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A67600-9D5B-888F-99BE-106ED79E3243}"/>
              </a:ext>
            </a:extLst>
          </p:cNvPr>
          <p:cNvGrpSpPr/>
          <p:nvPr/>
        </p:nvGrpSpPr>
        <p:grpSpPr>
          <a:xfrm>
            <a:off x="1510171" y="2438120"/>
            <a:ext cx="6641904" cy="369332"/>
            <a:chOff x="973827" y="3382393"/>
            <a:chExt cx="6641904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5B7508-1648-7688-E977-F378F48C03E9}"/>
                </a:ext>
              </a:extLst>
            </p:cNvPr>
            <p:cNvSpPr txBox="1"/>
            <p:nvPr/>
          </p:nvSpPr>
          <p:spPr>
            <a:xfrm>
              <a:off x="1097214" y="3382393"/>
              <a:ext cx="6518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특수한 트리로 많은 트리 기반 자료구조의 기본적인 구조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44654C-0BE0-DED0-AC17-BBE46A6F5C4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4DB85D-0B65-3A0A-6501-2CFCFA92806B}"/>
              </a:ext>
            </a:extLst>
          </p:cNvPr>
          <p:cNvGrpSpPr/>
          <p:nvPr/>
        </p:nvGrpSpPr>
        <p:grpSpPr>
          <a:xfrm>
            <a:off x="1508379" y="2916873"/>
            <a:ext cx="7897498" cy="369332"/>
            <a:chOff x="973827" y="3382393"/>
            <a:chExt cx="789749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AE7D05-E865-8B02-3814-34BFD5E01E7C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7774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삼진 트리</a:t>
                  </a:r>
                  <a:r>
                    <a:rPr lang="en-US" altLang="ko-KR" dirty="0"/>
                    <a:t>(ternary), </a:t>
                  </a:r>
                  <a:r>
                    <a:rPr lang="ko-KR" altLang="en-US" dirty="0"/>
                    <a:t>사진 트리</a:t>
                  </a:r>
                  <a:r>
                    <a:rPr lang="en-US" altLang="ko-KR" dirty="0"/>
                    <a:t>(</a:t>
                  </a:r>
                  <a:r>
                    <a:rPr lang="en-US" altLang="ko-KR" dirty="0" err="1"/>
                    <a:t>quarternary</a:t>
                  </a:r>
                  <a:r>
                    <a:rPr lang="en-US" altLang="ko-KR" dirty="0"/>
                    <a:t>), 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ko-KR" dirty="0"/>
                    <a:t>, K-</a:t>
                  </a:r>
                  <a:r>
                    <a:rPr lang="en-US" altLang="ko-KR" dirty="0" err="1"/>
                    <a:t>ary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트리의 변형 존재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6AE7D05-E865-8B02-3814-34BFD5E01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777411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53" t="-10000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65D6DBF-8EF1-E112-3C95-AC3FD694757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FE7FC71A-DC6F-162F-FD70-20F004380F0C}"/>
              </a:ext>
            </a:extLst>
          </p:cNvPr>
          <p:cNvSpPr/>
          <p:nvPr/>
        </p:nvSpPr>
        <p:spPr>
          <a:xfrm>
            <a:off x="6076487" y="4235011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1D41CA6-C7D7-3B75-8EAD-14CB8E1D8DC1}"/>
              </a:ext>
            </a:extLst>
          </p:cNvPr>
          <p:cNvSpPr/>
          <p:nvPr/>
        </p:nvSpPr>
        <p:spPr>
          <a:xfrm>
            <a:off x="5708485" y="4697520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34FFFFC-0ED3-7775-9BF7-3BC42B5D5839}"/>
              </a:ext>
            </a:extLst>
          </p:cNvPr>
          <p:cNvSpPr/>
          <p:nvPr/>
        </p:nvSpPr>
        <p:spPr>
          <a:xfrm>
            <a:off x="5360165" y="5207652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D20ED3E-B3FE-A1EF-1D25-DE1D1B4082E9}"/>
              </a:ext>
            </a:extLst>
          </p:cNvPr>
          <p:cNvSpPr/>
          <p:nvPr/>
        </p:nvSpPr>
        <p:spPr>
          <a:xfrm>
            <a:off x="5233603" y="5838814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15">
            <a:extLst>
              <a:ext uri="{FF2B5EF4-FFF2-40B4-BE49-F238E27FC236}">
                <a16:creationId xmlns:a16="http://schemas.microsoft.com/office/drawing/2014/main" id="{9A963AEE-5753-AAF8-1CE7-4DD312452400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5982160" y="4508686"/>
            <a:ext cx="141282" cy="2357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28">
            <a:extLst>
              <a:ext uri="{FF2B5EF4-FFF2-40B4-BE49-F238E27FC236}">
                <a16:creationId xmlns:a16="http://schemas.microsoft.com/office/drawing/2014/main" id="{3A7200CA-5D59-E106-FB42-0FF0EFC87191}"/>
              </a:ext>
            </a:extLst>
          </p:cNvPr>
          <p:cNvCxnSpPr>
            <a:cxnSpLocks/>
            <a:stCxn id="43" idx="7"/>
            <a:endCxn id="41" idx="3"/>
          </p:cNvCxnSpPr>
          <p:nvPr/>
        </p:nvCxnSpPr>
        <p:spPr>
          <a:xfrm flipV="1">
            <a:off x="5633840" y="4971195"/>
            <a:ext cx="121600" cy="28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0">
            <a:extLst>
              <a:ext uri="{FF2B5EF4-FFF2-40B4-BE49-F238E27FC236}">
                <a16:creationId xmlns:a16="http://schemas.microsoft.com/office/drawing/2014/main" id="{58770DDE-3FC8-1E68-EFE1-B01C581A4563}"/>
              </a:ext>
            </a:extLst>
          </p:cNvPr>
          <p:cNvCxnSpPr>
            <a:cxnSpLocks/>
            <a:stCxn id="43" idx="4"/>
            <a:endCxn id="46" idx="0"/>
          </p:cNvCxnSpPr>
          <p:nvPr/>
        </p:nvCxnSpPr>
        <p:spPr>
          <a:xfrm flipH="1">
            <a:off x="5393918" y="5528282"/>
            <a:ext cx="126562" cy="310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3E71380-F7CA-A185-B77F-675B60CE351F}"/>
              </a:ext>
            </a:extLst>
          </p:cNvPr>
          <p:cNvSpPr/>
          <p:nvPr/>
        </p:nvSpPr>
        <p:spPr>
          <a:xfrm>
            <a:off x="2768779" y="5178573"/>
            <a:ext cx="378788" cy="37878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2B7280B-EE02-DFCC-24F9-D6DCB2ECBD50}"/>
              </a:ext>
            </a:extLst>
          </p:cNvPr>
          <p:cNvSpPr/>
          <p:nvPr/>
        </p:nvSpPr>
        <p:spPr>
          <a:xfrm>
            <a:off x="3258592" y="4603799"/>
            <a:ext cx="378788" cy="378788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A4930FD-9EF9-E775-0CF5-CEFECB7330F8}"/>
              </a:ext>
            </a:extLst>
          </p:cNvPr>
          <p:cNvSpPr/>
          <p:nvPr/>
        </p:nvSpPr>
        <p:spPr>
          <a:xfrm>
            <a:off x="3641902" y="5178573"/>
            <a:ext cx="378788" cy="37878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DA8CE93-8F23-8FAD-0FF3-A47F43F073B7}"/>
              </a:ext>
            </a:extLst>
          </p:cNvPr>
          <p:cNvGrpSpPr/>
          <p:nvPr/>
        </p:nvGrpSpPr>
        <p:grpSpPr>
          <a:xfrm>
            <a:off x="2313352" y="3984956"/>
            <a:ext cx="7565296" cy="2473149"/>
            <a:chOff x="848664" y="2862653"/>
            <a:chExt cx="10455798" cy="341807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8F722E-FB55-EE3C-6485-74562E732970}"/>
                </a:ext>
              </a:extLst>
            </p:cNvPr>
            <p:cNvSpPr/>
            <p:nvPr/>
          </p:nvSpPr>
          <p:spPr>
            <a:xfrm>
              <a:off x="848664" y="2863274"/>
              <a:ext cx="3136297" cy="3417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639BE19-54E1-DE0F-B29D-2CE28927CBBB}"/>
                </a:ext>
              </a:extLst>
            </p:cNvPr>
            <p:cNvSpPr/>
            <p:nvPr/>
          </p:nvSpPr>
          <p:spPr>
            <a:xfrm>
              <a:off x="4508131" y="2862653"/>
              <a:ext cx="3136297" cy="3417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2F24A37-5DC5-DF53-E16B-F9B397BB6067}"/>
                </a:ext>
              </a:extLst>
            </p:cNvPr>
            <p:cNvSpPr/>
            <p:nvPr/>
          </p:nvSpPr>
          <p:spPr>
            <a:xfrm>
              <a:off x="8168165" y="2862653"/>
              <a:ext cx="3136297" cy="34167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31DBFC3D-A1A4-138B-78F5-9B6D49665436}"/>
              </a:ext>
            </a:extLst>
          </p:cNvPr>
          <p:cNvSpPr/>
          <p:nvPr/>
        </p:nvSpPr>
        <p:spPr>
          <a:xfrm rot="1055647">
            <a:off x="8583698" y="4353823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3D9CB9-2F1E-C29F-CB87-0BAEA0F0B5D4}"/>
              </a:ext>
            </a:extLst>
          </p:cNvPr>
          <p:cNvSpPr/>
          <p:nvPr/>
        </p:nvSpPr>
        <p:spPr>
          <a:xfrm rot="1055647">
            <a:off x="8238108" y="4832146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504C77-18D1-9BE3-65F5-1DF197C5497A}"/>
              </a:ext>
            </a:extLst>
          </p:cNvPr>
          <p:cNvSpPr/>
          <p:nvPr/>
        </p:nvSpPr>
        <p:spPr>
          <a:xfrm rot="1055647">
            <a:off x="8956504" y="4822272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427931B-D210-A988-C02C-478B32168E76}"/>
              </a:ext>
            </a:extLst>
          </p:cNvPr>
          <p:cNvSpPr/>
          <p:nvPr/>
        </p:nvSpPr>
        <p:spPr>
          <a:xfrm rot="1055647">
            <a:off x="7915745" y="5427112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470D8EC-FA26-59BE-AA48-3A6B82CA1057}"/>
              </a:ext>
            </a:extLst>
          </p:cNvPr>
          <p:cNvSpPr/>
          <p:nvPr/>
        </p:nvSpPr>
        <p:spPr>
          <a:xfrm rot="1055647">
            <a:off x="8616831" y="5423168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2FBA80-21E9-511A-816E-85B0839AB075}"/>
              </a:ext>
            </a:extLst>
          </p:cNvPr>
          <p:cNvSpPr/>
          <p:nvPr/>
        </p:nvSpPr>
        <p:spPr>
          <a:xfrm rot="1055647">
            <a:off x="9319354" y="5432394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65">
            <a:extLst>
              <a:ext uri="{FF2B5EF4-FFF2-40B4-BE49-F238E27FC236}">
                <a16:creationId xmlns:a16="http://schemas.microsoft.com/office/drawing/2014/main" id="{398B22BC-4786-EE76-A007-805C47B6C43C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V="1">
            <a:off x="8124519" y="5145276"/>
            <a:ext cx="225445" cy="289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68">
            <a:extLst>
              <a:ext uri="{FF2B5EF4-FFF2-40B4-BE49-F238E27FC236}">
                <a16:creationId xmlns:a16="http://schemas.microsoft.com/office/drawing/2014/main" id="{6D4DE3B5-98FF-37E8-7EC9-B64E4662C8B6}"/>
              </a:ext>
            </a:extLst>
          </p:cNvPr>
          <p:cNvCxnSpPr>
            <a:cxnSpLocks/>
            <a:stCxn id="15" idx="0"/>
            <a:endCxn id="14" idx="3"/>
          </p:cNvCxnSpPr>
          <p:nvPr/>
        </p:nvCxnSpPr>
        <p:spPr>
          <a:xfrm flipV="1">
            <a:off x="8446882" y="4587929"/>
            <a:ext cx="154809" cy="251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1">
            <a:extLst>
              <a:ext uri="{FF2B5EF4-FFF2-40B4-BE49-F238E27FC236}">
                <a16:creationId xmlns:a16="http://schemas.microsoft.com/office/drawing/2014/main" id="{AFB3F6A6-CD75-355A-1C1E-3AB55C218E9C}"/>
              </a:ext>
            </a:extLst>
          </p:cNvPr>
          <p:cNvCxnSpPr>
            <a:cxnSpLocks/>
            <a:stCxn id="16" idx="1"/>
            <a:endCxn id="14" idx="6"/>
          </p:cNvCxnSpPr>
          <p:nvPr/>
        </p:nvCxnSpPr>
        <p:spPr>
          <a:xfrm flipH="1" flipV="1">
            <a:off x="8896829" y="4562597"/>
            <a:ext cx="146198" cy="2776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75">
            <a:extLst>
              <a:ext uri="{FF2B5EF4-FFF2-40B4-BE49-F238E27FC236}">
                <a16:creationId xmlns:a16="http://schemas.microsoft.com/office/drawing/2014/main" id="{7B3E18E4-B715-5ED8-9BA4-982398BFEA6F}"/>
              </a:ext>
            </a:extLst>
          </p:cNvPr>
          <p:cNvCxnSpPr>
            <a:cxnSpLocks/>
            <a:stCxn id="25" idx="1"/>
            <a:endCxn id="15" idx="5"/>
          </p:cNvCxnSpPr>
          <p:nvPr/>
        </p:nvCxnSpPr>
        <p:spPr>
          <a:xfrm flipH="1" flipV="1">
            <a:off x="8472215" y="5134784"/>
            <a:ext cx="231139" cy="306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78">
            <a:extLst>
              <a:ext uri="{FF2B5EF4-FFF2-40B4-BE49-F238E27FC236}">
                <a16:creationId xmlns:a16="http://schemas.microsoft.com/office/drawing/2014/main" id="{F35FD990-8F6F-0525-7DE8-D0C0BAF3A90B}"/>
              </a:ext>
            </a:extLst>
          </p:cNvPr>
          <p:cNvCxnSpPr>
            <a:cxnSpLocks/>
            <a:stCxn id="26" idx="1"/>
            <a:endCxn id="16" idx="5"/>
          </p:cNvCxnSpPr>
          <p:nvPr/>
        </p:nvCxnSpPr>
        <p:spPr>
          <a:xfrm flipH="1" flipV="1">
            <a:off x="9190611" y="5124910"/>
            <a:ext cx="215266" cy="325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39">
            <a:extLst>
              <a:ext uri="{FF2B5EF4-FFF2-40B4-BE49-F238E27FC236}">
                <a16:creationId xmlns:a16="http://schemas.microsoft.com/office/drawing/2014/main" id="{B26C5B9D-501B-4C6B-82C6-96397B746429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3092095" y="4927115"/>
            <a:ext cx="221969" cy="306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9">
            <a:extLst>
              <a:ext uri="{FF2B5EF4-FFF2-40B4-BE49-F238E27FC236}">
                <a16:creationId xmlns:a16="http://schemas.microsoft.com/office/drawing/2014/main" id="{9498CB7B-525E-2F07-F19D-BAE6F454A9D8}"/>
              </a:ext>
            </a:extLst>
          </p:cNvPr>
          <p:cNvCxnSpPr>
            <a:cxnSpLocks/>
            <a:stCxn id="37" idx="1"/>
            <a:endCxn id="36" idx="5"/>
          </p:cNvCxnSpPr>
          <p:nvPr/>
        </p:nvCxnSpPr>
        <p:spPr>
          <a:xfrm flipH="1" flipV="1">
            <a:off x="3581908" y="4927115"/>
            <a:ext cx="115466" cy="306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426BBFE0-4002-9759-4A03-3E325E248258}"/>
              </a:ext>
            </a:extLst>
          </p:cNvPr>
          <p:cNvSpPr/>
          <p:nvPr/>
        </p:nvSpPr>
        <p:spPr>
          <a:xfrm rot="1055647">
            <a:off x="9081607" y="5900192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9" name="직선 연결선 78">
            <a:extLst>
              <a:ext uri="{FF2B5EF4-FFF2-40B4-BE49-F238E27FC236}">
                <a16:creationId xmlns:a16="http://schemas.microsoft.com/office/drawing/2014/main" id="{D114F631-4A6A-F620-C1E3-FB4F4AD3E11B}"/>
              </a:ext>
            </a:extLst>
          </p:cNvPr>
          <p:cNvCxnSpPr>
            <a:cxnSpLocks/>
            <a:stCxn id="26" idx="4"/>
            <a:endCxn id="128" idx="0"/>
          </p:cNvCxnSpPr>
          <p:nvPr/>
        </p:nvCxnSpPr>
        <p:spPr>
          <a:xfrm flipH="1">
            <a:off x="9290381" y="5745525"/>
            <a:ext cx="140829" cy="1621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2CC198-044F-5E18-CAB7-2B1580052AF3}"/>
              </a:ext>
            </a:extLst>
          </p:cNvPr>
          <p:cNvGrpSpPr/>
          <p:nvPr/>
        </p:nvGrpSpPr>
        <p:grpSpPr>
          <a:xfrm>
            <a:off x="1508379" y="3412139"/>
            <a:ext cx="7897498" cy="369332"/>
            <a:chOff x="973827" y="3382393"/>
            <a:chExt cx="789749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F205EC-43B7-C5E3-F99A-50F84849FA3C}"/>
                </a:ext>
              </a:extLst>
            </p:cNvPr>
            <p:cNvSpPr txBox="1"/>
            <p:nvPr/>
          </p:nvSpPr>
          <p:spPr>
            <a:xfrm>
              <a:off x="1097214" y="3382393"/>
              <a:ext cx="77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왼쪽 자식 노드와 오른쪽 자식 노드를 구분함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D7014C-2357-F9B0-DB12-5D5D597945C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699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30F1-5EB8-DEB5-B13D-99FFB8FE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A27CB-5FB1-45E5-D38B-75E5DB8F537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66368-146A-7067-5091-C58D7BD9659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778485-7717-A586-E49C-C1B6DD40EBD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0C199BF-2BD4-36ED-C747-DB787BBF788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E741613-1BE6-817B-3E91-E78C528BDA1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CB62184-79BE-B904-1379-4ECA649EAC1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E04581-CE8F-C360-A754-17C06A1DB77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D3AB97-4784-5D6E-97A1-D48825FDDF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91C069-986E-4FD6-47C3-34EA93B76907}"/>
              </a:ext>
            </a:extLst>
          </p:cNvPr>
          <p:cNvSpPr txBox="1"/>
          <p:nvPr/>
        </p:nvSpPr>
        <p:spPr>
          <a:xfrm>
            <a:off x="848664" y="2122802"/>
            <a:ext cx="503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정점과 간선으로 이루어진 자료구조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F70A3F8-BCF5-6912-5FBD-DE43D6EB9218}"/>
              </a:ext>
            </a:extLst>
          </p:cNvPr>
          <p:cNvSpPr/>
          <p:nvPr/>
        </p:nvSpPr>
        <p:spPr>
          <a:xfrm>
            <a:off x="2995887" y="333271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3E5EEA1-7E98-57F3-1392-A08C1C1ECFF4}"/>
              </a:ext>
            </a:extLst>
          </p:cNvPr>
          <p:cNvSpPr/>
          <p:nvPr/>
        </p:nvSpPr>
        <p:spPr>
          <a:xfrm>
            <a:off x="4431042" y="41667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70F925E-5221-D978-3B11-C335FC84828E}"/>
              </a:ext>
            </a:extLst>
          </p:cNvPr>
          <p:cNvSpPr/>
          <p:nvPr/>
        </p:nvSpPr>
        <p:spPr>
          <a:xfrm>
            <a:off x="3508505" y="5452457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B92C49-6662-B415-0190-36F606D85A74}"/>
              </a:ext>
            </a:extLst>
          </p:cNvPr>
          <p:cNvSpPr/>
          <p:nvPr/>
        </p:nvSpPr>
        <p:spPr>
          <a:xfrm>
            <a:off x="5374928" y="5341621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A990DB-F41A-9F38-6211-FBF40C3D40FE}"/>
              </a:ext>
            </a:extLst>
          </p:cNvPr>
          <p:cNvSpPr/>
          <p:nvPr/>
        </p:nvSpPr>
        <p:spPr>
          <a:xfrm>
            <a:off x="5888173" y="3353494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EA8CDC-614C-39FA-50F9-C9A6075B8CFE}"/>
              </a:ext>
            </a:extLst>
          </p:cNvPr>
          <p:cNvSpPr/>
          <p:nvPr/>
        </p:nvSpPr>
        <p:spPr>
          <a:xfrm>
            <a:off x="7276942" y="4476245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BDBFAFB-908E-0005-0C2C-77B9D1B10E0B}"/>
              </a:ext>
            </a:extLst>
          </p:cNvPr>
          <p:cNvSpPr/>
          <p:nvPr/>
        </p:nvSpPr>
        <p:spPr>
          <a:xfrm>
            <a:off x="7888942" y="3222577"/>
            <a:ext cx="612000" cy="612000"/>
          </a:xfrm>
          <a:prstGeom prst="ellipse">
            <a:avLst/>
          </a:prstGeom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4D2A04E-8B84-78BF-AFED-EAA6D63E1562}"/>
              </a:ext>
            </a:extLst>
          </p:cNvPr>
          <p:cNvSpPr/>
          <p:nvPr/>
        </p:nvSpPr>
        <p:spPr>
          <a:xfrm>
            <a:off x="9516760" y="3554736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AB0918-0506-7663-F99D-434CD77F4CF9}"/>
              </a:ext>
            </a:extLst>
          </p:cNvPr>
          <p:cNvSpPr/>
          <p:nvPr/>
        </p:nvSpPr>
        <p:spPr>
          <a:xfrm>
            <a:off x="9205402" y="542619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7D5198-94D7-F4F3-0ADE-5F236960F957}"/>
              </a:ext>
            </a:extLst>
          </p:cNvPr>
          <p:cNvSpPr/>
          <p:nvPr/>
        </p:nvSpPr>
        <p:spPr>
          <a:xfrm>
            <a:off x="10631589" y="4476245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BCA1ECE-00B4-903B-208C-1877C59CDFDF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3518262" y="3855087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A18E5C-0D49-BD73-CDBA-1AEDB06FA52F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4030880" y="4689111"/>
            <a:ext cx="489787" cy="852971"/>
          </a:xfrm>
          <a:prstGeom prst="line">
            <a:avLst/>
          </a:prstGeom>
          <a:ln w="19050">
            <a:solidFill>
              <a:srgbClr val="020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9BB0963-EF9D-0774-A416-50617CB19482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4953417" y="4689111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9EDFD6D-02A0-7E85-9C32-4DFFE493F762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5043042" y="4472736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619906A-36BE-5AA1-52CF-5C0A496F84FC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4953417" y="3875869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CD82510-0295-05F7-7E84-2326492C3A4D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7799317" y="3744952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89FA0C0-6642-27C9-6710-BB2E76D376A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8500942" y="3528577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CFBCA2A-0215-C166-C2B7-6180EA3AAE2E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10039135" y="4077111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87CBB2E-052D-630D-1368-F20BFB0AAE7B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9817402" y="4998620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0165288-8E7B-6127-1088-60885D9C9087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5897303" y="5732190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0AB54B-FB4C-052E-3C63-951F331D23F7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5897303" y="4998620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E43FA53-6206-AA23-DAF1-1CDBA836FC90}"/>
              </a:ext>
            </a:extLst>
          </p:cNvPr>
          <p:cNvCxnSpPr>
            <a:cxnSpLocks/>
          </p:cNvCxnSpPr>
          <p:nvPr/>
        </p:nvCxnSpPr>
        <p:spPr>
          <a:xfrm>
            <a:off x="3259548" y="4888678"/>
            <a:ext cx="901801" cy="219884"/>
          </a:xfrm>
          <a:prstGeom prst="line">
            <a:avLst/>
          </a:prstGeom>
          <a:ln w="19050">
            <a:solidFill>
              <a:srgbClr val="0202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7F2DE4D-8F68-2EE2-8040-555C5DB4A905}"/>
              </a:ext>
            </a:extLst>
          </p:cNvPr>
          <p:cNvSpPr txBox="1"/>
          <p:nvPr/>
        </p:nvSpPr>
        <p:spPr>
          <a:xfrm>
            <a:off x="848664" y="4077111"/>
            <a:ext cx="3351386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202FC"/>
                </a:solidFill>
              </a:rPr>
              <a:t>간선</a:t>
            </a:r>
            <a:r>
              <a:rPr lang="en-US" altLang="ko-KR" dirty="0">
                <a:solidFill>
                  <a:srgbClr val="0202FC"/>
                </a:solidFill>
              </a:rPr>
              <a:t>(Edge)</a:t>
            </a:r>
            <a:br>
              <a:rPr lang="en-US" altLang="ko-KR" dirty="0">
                <a:solidFill>
                  <a:srgbClr val="0202FC"/>
                </a:solidFill>
              </a:rPr>
            </a:br>
            <a:r>
              <a:rPr lang="ko-KR" altLang="en-US" dirty="0">
                <a:solidFill>
                  <a:srgbClr val="0202FC"/>
                </a:solidFill>
              </a:rPr>
              <a:t>정점과 정점을 연결하는 요소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98D4BD-90E7-2E0D-2327-BB85A02138AC}"/>
              </a:ext>
            </a:extLst>
          </p:cNvPr>
          <p:cNvSpPr txBox="1"/>
          <p:nvPr/>
        </p:nvSpPr>
        <p:spPr>
          <a:xfrm>
            <a:off x="7551352" y="1875759"/>
            <a:ext cx="3189278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202FC"/>
                </a:solidFill>
              </a:rPr>
              <a:t>정점</a:t>
            </a:r>
            <a:r>
              <a:rPr lang="en-US" altLang="ko-KR" dirty="0">
                <a:solidFill>
                  <a:srgbClr val="0202FC"/>
                </a:solidFill>
              </a:rPr>
              <a:t>(Vertex/Node)</a:t>
            </a:r>
            <a:br>
              <a:rPr lang="en-US" altLang="ko-KR" dirty="0">
                <a:solidFill>
                  <a:srgbClr val="0202FC"/>
                </a:solidFill>
              </a:rPr>
            </a:br>
            <a:r>
              <a:rPr lang="ko-KR" altLang="en-US" dirty="0">
                <a:solidFill>
                  <a:srgbClr val="0202FC"/>
                </a:solidFill>
              </a:rPr>
              <a:t>어떤 객체를 나타내는 요소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11316D6-6EDB-39F4-51EE-D65208898B1B}"/>
              </a:ext>
            </a:extLst>
          </p:cNvPr>
          <p:cNvCxnSpPr>
            <a:cxnSpLocks/>
          </p:cNvCxnSpPr>
          <p:nvPr/>
        </p:nvCxnSpPr>
        <p:spPr>
          <a:xfrm flipH="1">
            <a:off x="8313671" y="2677693"/>
            <a:ext cx="187271" cy="418970"/>
          </a:xfrm>
          <a:prstGeom prst="line">
            <a:avLst/>
          </a:prstGeom>
          <a:ln w="19050">
            <a:solidFill>
              <a:srgbClr val="0202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24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59661-CFB2-43F2-47EF-085F23AC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86719-68D6-A771-2D5E-72FBD7F8C27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이진 트리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BDBDF8-4250-4C0C-7AED-523FDB6D2AC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8482F3-7443-B889-8144-C5D6287E288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61BC86E-3923-0047-80C5-6E93E3F2CDC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2BBFCD0-53E5-CCCB-A9CC-CAC29A2F4CE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1344077-E1DE-E522-DF40-90BDA6B7C83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39610A-7B44-5493-3F1A-36B494C0839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79F456-FF5B-94C4-E19E-E12F6A3A08F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98E347-F1B4-2711-E056-9A130FF05E25}"/>
              </a:ext>
            </a:extLst>
          </p:cNvPr>
          <p:cNvSpPr txBox="1"/>
          <p:nvPr/>
        </p:nvSpPr>
        <p:spPr>
          <a:xfrm>
            <a:off x="841215" y="1954272"/>
            <a:ext cx="105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포화 이진 트리</a:t>
            </a:r>
            <a:r>
              <a:rPr lang="en-US" altLang="ko-KR" sz="2400" dirty="0"/>
              <a:t>(Perfect binary tree)</a:t>
            </a:r>
            <a:endParaRPr lang="ko-KR" altLang="en-US" sz="2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A48248D-B6BC-71BD-A114-7385774EA22E}"/>
              </a:ext>
            </a:extLst>
          </p:cNvPr>
          <p:cNvSpPr/>
          <p:nvPr/>
        </p:nvSpPr>
        <p:spPr>
          <a:xfrm>
            <a:off x="4662902" y="3714597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2EADE3A-7867-DCD7-96AA-BA693AEDFDAB}"/>
              </a:ext>
            </a:extLst>
          </p:cNvPr>
          <p:cNvSpPr/>
          <p:nvPr/>
        </p:nvSpPr>
        <p:spPr>
          <a:xfrm>
            <a:off x="4212675" y="4260487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5A316E7-BD03-0381-1612-ED628D1D648C}"/>
              </a:ext>
            </a:extLst>
          </p:cNvPr>
          <p:cNvSpPr/>
          <p:nvPr/>
        </p:nvSpPr>
        <p:spPr>
          <a:xfrm>
            <a:off x="3765935" y="4820324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17D6640-9EA4-4A8B-C8B1-3E9AAA0F1030}"/>
              </a:ext>
            </a:extLst>
          </p:cNvPr>
          <p:cNvSpPr/>
          <p:nvPr/>
        </p:nvSpPr>
        <p:spPr>
          <a:xfrm>
            <a:off x="5260502" y="4186056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15">
            <a:extLst>
              <a:ext uri="{FF2B5EF4-FFF2-40B4-BE49-F238E27FC236}">
                <a16:creationId xmlns:a16="http://schemas.microsoft.com/office/drawing/2014/main" id="{4095F069-3781-8F3D-8B77-65DA03EECE46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4486350" y="3988272"/>
            <a:ext cx="223507" cy="319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28">
            <a:extLst>
              <a:ext uri="{FF2B5EF4-FFF2-40B4-BE49-F238E27FC236}">
                <a16:creationId xmlns:a16="http://schemas.microsoft.com/office/drawing/2014/main" id="{21FCB948-FD7D-6F3E-D836-9C727150898E}"/>
              </a:ext>
            </a:extLst>
          </p:cNvPr>
          <p:cNvCxnSpPr>
            <a:cxnSpLocks/>
            <a:stCxn id="43" idx="7"/>
            <a:endCxn id="41" idx="3"/>
          </p:cNvCxnSpPr>
          <p:nvPr/>
        </p:nvCxnSpPr>
        <p:spPr>
          <a:xfrm flipV="1">
            <a:off x="4039610" y="4534162"/>
            <a:ext cx="220020" cy="33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6665F05B-D54E-C761-5B2E-6C9B6E57968C}"/>
              </a:ext>
            </a:extLst>
          </p:cNvPr>
          <p:cNvSpPr/>
          <p:nvPr/>
        </p:nvSpPr>
        <p:spPr>
          <a:xfrm>
            <a:off x="1288505" y="4527862"/>
            <a:ext cx="378788" cy="37878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3084B91-DDB0-7A60-05EA-B2EBD8D5D3B0}"/>
              </a:ext>
            </a:extLst>
          </p:cNvPr>
          <p:cNvSpPr/>
          <p:nvPr/>
        </p:nvSpPr>
        <p:spPr>
          <a:xfrm>
            <a:off x="1778318" y="3953088"/>
            <a:ext cx="378788" cy="378788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AE8727F-D544-400F-68B7-D6EF214A1A41}"/>
              </a:ext>
            </a:extLst>
          </p:cNvPr>
          <p:cNvSpPr/>
          <p:nvPr/>
        </p:nvSpPr>
        <p:spPr>
          <a:xfrm>
            <a:off x="2161628" y="4527862"/>
            <a:ext cx="378788" cy="37878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EC270E-F2B0-41A6-3589-8A9C0C9B9389}"/>
              </a:ext>
            </a:extLst>
          </p:cNvPr>
          <p:cNvSpPr/>
          <p:nvPr/>
        </p:nvSpPr>
        <p:spPr>
          <a:xfrm rot="1055647">
            <a:off x="8758247" y="3394741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522CCF-CC82-BB32-ABAE-1817F70529C6}"/>
              </a:ext>
            </a:extLst>
          </p:cNvPr>
          <p:cNvSpPr/>
          <p:nvPr/>
        </p:nvSpPr>
        <p:spPr>
          <a:xfrm rot="1055647">
            <a:off x="7666643" y="3999762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4669561-B86B-D298-91DB-A69F36C69817}"/>
              </a:ext>
            </a:extLst>
          </p:cNvPr>
          <p:cNvSpPr/>
          <p:nvPr/>
        </p:nvSpPr>
        <p:spPr>
          <a:xfrm rot="1055647">
            <a:off x="9824190" y="398240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E0080D9-AF40-C1CC-67FB-2D26D0C06161}"/>
              </a:ext>
            </a:extLst>
          </p:cNvPr>
          <p:cNvSpPr/>
          <p:nvPr/>
        </p:nvSpPr>
        <p:spPr>
          <a:xfrm rot="1055647">
            <a:off x="7137106" y="4559281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A496128-04BB-FD63-9200-9FBAF879D307}"/>
              </a:ext>
            </a:extLst>
          </p:cNvPr>
          <p:cNvSpPr/>
          <p:nvPr/>
        </p:nvSpPr>
        <p:spPr>
          <a:xfrm rot="1055647">
            <a:off x="8254135" y="452748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8A0D539-0CC4-8823-825D-CF8398996825}"/>
              </a:ext>
            </a:extLst>
          </p:cNvPr>
          <p:cNvSpPr/>
          <p:nvPr/>
        </p:nvSpPr>
        <p:spPr>
          <a:xfrm rot="1055647">
            <a:off x="10548053" y="447103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65">
            <a:extLst>
              <a:ext uri="{FF2B5EF4-FFF2-40B4-BE49-F238E27FC236}">
                <a16:creationId xmlns:a16="http://schemas.microsoft.com/office/drawing/2014/main" id="{AAF7502F-E405-AB0F-1ADC-E13F8A8C37C4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7345880" y="4233869"/>
            <a:ext cx="338755" cy="332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68">
            <a:extLst>
              <a:ext uri="{FF2B5EF4-FFF2-40B4-BE49-F238E27FC236}">
                <a16:creationId xmlns:a16="http://schemas.microsoft.com/office/drawing/2014/main" id="{E0D83AD4-2CF1-EEC3-11B2-E38D70456D46}"/>
              </a:ext>
            </a:extLst>
          </p:cNvPr>
          <p:cNvCxnSpPr>
            <a:cxnSpLocks/>
            <a:stCxn id="15" idx="0"/>
            <a:endCxn id="14" idx="3"/>
          </p:cNvCxnSpPr>
          <p:nvPr/>
        </p:nvCxnSpPr>
        <p:spPr>
          <a:xfrm flipV="1">
            <a:off x="7875417" y="3628848"/>
            <a:ext cx="900822" cy="378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1">
            <a:extLst>
              <a:ext uri="{FF2B5EF4-FFF2-40B4-BE49-F238E27FC236}">
                <a16:creationId xmlns:a16="http://schemas.microsoft.com/office/drawing/2014/main" id="{92A102D0-B262-52DF-F395-61EF578A22DC}"/>
              </a:ext>
            </a:extLst>
          </p:cNvPr>
          <p:cNvCxnSpPr>
            <a:cxnSpLocks/>
            <a:stCxn id="16" idx="1"/>
            <a:endCxn id="14" idx="6"/>
          </p:cNvCxnSpPr>
          <p:nvPr/>
        </p:nvCxnSpPr>
        <p:spPr>
          <a:xfrm flipH="1" flipV="1">
            <a:off x="9071378" y="3603515"/>
            <a:ext cx="839335" cy="39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75">
            <a:extLst>
              <a:ext uri="{FF2B5EF4-FFF2-40B4-BE49-F238E27FC236}">
                <a16:creationId xmlns:a16="http://schemas.microsoft.com/office/drawing/2014/main" id="{277ED4BE-82E6-7AD8-2313-B8D164936819}"/>
              </a:ext>
            </a:extLst>
          </p:cNvPr>
          <p:cNvCxnSpPr>
            <a:cxnSpLocks/>
            <a:stCxn id="25" idx="1"/>
            <a:endCxn id="15" idx="6"/>
          </p:cNvCxnSpPr>
          <p:nvPr/>
        </p:nvCxnSpPr>
        <p:spPr>
          <a:xfrm flipH="1" flipV="1">
            <a:off x="7979774" y="4208536"/>
            <a:ext cx="360884" cy="336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78">
            <a:extLst>
              <a:ext uri="{FF2B5EF4-FFF2-40B4-BE49-F238E27FC236}">
                <a16:creationId xmlns:a16="http://schemas.microsoft.com/office/drawing/2014/main" id="{981D7068-5CE7-972F-B3E2-A347A8ECD823}"/>
              </a:ext>
            </a:extLst>
          </p:cNvPr>
          <p:cNvCxnSpPr>
            <a:cxnSpLocks/>
            <a:stCxn id="26" idx="1"/>
            <a:endCxn id="16" idx="6"/>
          </p:cNvCxnSpPr>
          <p:nvPr/>
        </p:nvCxnSpPr>
        <p:spPr>
          <a:xfrm flipH="1" flipV="1">
            <a:off x="10137321" y="4191183"/>
            <a:ext cx="497255" cy="297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39">
            <a:extLst>
              <a:ext uri="{FF2B5EF4-FFF2-40B4-BE49-F238E27FC236}">
                <a16:creationId xmlns:a16="http://schemas.microsoft.com/office/drawing/2014/main" id="{54752046-9161-644D-5139-26D50EB8D84E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1611821" y="4276404"/>
            <a:ext cx="221969" cy="306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9">
            <a:extLst>
              <a:ext uri="{FF2B5EF4-FFF2-40B4-BE49-F238E27FC236}">
                <a16:creationId xmlns:a16="http://schemas.microsoft.com/office/drawing/2014/main" id="{E8784C86-5634-4BDB-547F-3BE31D9D7FAE}"/>
              </a:ext>
            </a:extLst>
          </p:cNvPr>
          <p:cNvCxnSpPr>
            <a:cxnSpLocks/>
            <a:stCxn id="37" idx="1"/>
            <a:endCxn id="36" idx="5"/>
          </p:cNvCxnSpPr>
          <p:nvPr/>
        </p:nvCxnSpPr>
        <p:spPr>
          <a:xfrm flipH="1" flipV="1">
            <a:off x="2101634" y="4276404"/>
            <a:ext cx="115466" cy="306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1871442B-D434-6BD4-2F4F-9A9D9F77B663}"/>
              </a:ext>
            </a:extLst>
          </p:cNvPr>
          <p:cNvSpPr/>
          <p:nvPr/>
        </p:nvSpPr>
        <p:spPr>
          <a:xfrm rot="1055647">
            <a:off x="11059048" y="5114166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9" name="직선 연결선 78">
            <a:extLst>
              <a:ext uri="{FF2B5EF4-FFF2-40B4-BE49-F238E27FC236}">
                <a16:creationId xmlns:a16="http://schemas.microsoft.com/office/drawing/2014/main" id="{6082E749-C9B7-F1BA-2208-44A70B91FB12}"/>
              </a:ext>
            </a:extLst>
          </p:cNvPr>
          <p:cNvCxnSpPr>
            <a:cxnSpLocks/>
            <a:stCxn id="26" idx="6"/>
            <a:endCxn id="128" idx="1"/>
          </p:cNvCxnSpPr>
          <p:nvPr/>
        </p:nvCxnSpPr>
        <p:spPr>
          <a:xfrm>
            <a:off x="10861184" y="4679813"/>
            <a:ext cx="284387" cy="452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EF8D56CD-7F6E-2A1F-515E-332D9FCFB340}"/>
              </a:ext>
            </a:extLst>
          </p:cNvPr>
          <p:cNvSpPr/>
          <p:nvPr/>
        </p:nvSpPr>
        <p:spPr>
          <a:xfrm>
            <a:off x="4413168" y="4825831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6CF350C-8AD3-406A-37F8-524BF6E7F959}"/>
              </a:ext>
            </a:extLst>
          </p:cNvPr>
          <p:cNvSpPr/>
          <p:nvPr/>
        </p:nvSpPr>
        <p:spPr>
          <a:xfrm>
            <a:off x="4983532" y="4820324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6F9359E-C8F7-565A-5D5B-D5CD57C7EFA6}"/>
              </a:ext>
            </a:extLst>
          </p:cNvPr>
          <p:cNvSpPr/>
          <p:nvPr/>
        </p:nvSpPr>
        <p:spPr>
          <a:xfrm>
            <a:off x="5647919" y="4799395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28">
            <a:extLst>
              <a:ext uri="{FF2B5EF4-FFF2-40B4-BE49-F238E27FC236}">
                <a16:creationId xmlns:a16="http://schemas.microsoft.com/office/drawing/2014/main" id="{60C14ECA-B1D3-3A96-687B-257A98B37723}"/>
              </a:ext>
            </a:extLst>
          </p:cNvPr>
          <p:cNvCxnSpPr>
            <a:cxnSpLocks/>
            <a:stCxn id="39" idx="0"/>
            <a:endCxn id="41" idx="5"/>
          </p:cNvCxnSpPr>
          <p:nvPr/>
        </p:nvCxnSpPr>
        <p:spPr>
          <a:xfrm flipH="1" flipV="1">
            <a:off x="4486350" y="4534162"/>
            <a:ext cx="87133" cy="291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28">
            <a:extLst>
              <a:ext uri="{FF2B5EF4-FFF2-40B4-BE49-F238E27FC236}">
                <a16:creationId xmlns:a16="http://schemas.microsoft.com/office/drawing/2014/main" id="{E8A0D17D-83A3-4388-5499-351B2861C0DE}"/>
              </a:ext>
            </a:extLst>
          </p:cNvPr>
          <p:cNvCxnSpPr>
            <a:cxnSpLocks/>
            <a:stCxn id="46" idx="1"/>
            <a:endCxn id="40" idx="5"/>
          </p:cNvCxnSpPr>
          <p:nvPr/>
        </p:nvCxnSpPr>
        <p:spPr>
          <a:xfrm flipH="1" flipV="1">
            <a:off x="4936577" y="3988272"/>
            <a:ext cx="370880" cy="244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28">
            <a:extLst>
              <a:ext uri="{FF2B5EF4-FFF2-40B4-BE49-F238E27FC236}">
                <a16:creationId xmlns:a16="http://schemas.microsoft.com/office/drawing/2014/main" id="{167764B9-6CA5-9A78-12ED-66291B07E9E9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5143847" y="4459731"/>
            <a:ext cx="163610" cy="360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28">
            <a:extLst>
              <a:ext uri="{FF2B5EF4-FFF2-40B4-BE49-F238E27FC236}">
                <a16:creationId xmlns:a16="http://schemas.microsoft.com/office/drawing/2014/main" id="{C0E05E5B-335B-9B4D-03E1-3C7A0D6C42D6}"/>
              </a:ext>
            </a:extLst>
          </p:cNvPr>
          <p:cNvCxnSpPr>
            <a:cxnSpLocks/>
            <a:stCxn id="46" idx="5"/>
            <a:endCxn id="45" idx="0"/>
          </p:cNvCxnSpPr>
          <p:nvPr/>
        </p:nvCxnSpPr>
        <p:spPr>
          <a:xfrm>
            <a:off x="5534177" y="4459731"/>
            <a:ext cx="274057" cy="339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59B2A188-C6DC-7DEF-BB4A-E5F04660248B}"/>
              </a:ext>
            </a:extLst>
          </p:cNvPr>
          <p:cNvSpPr/>
          <p:nvPr/>
        </p:nvSpPr>
        <p:spPr>
          <a:xfrm rot="1055647">
            <a:off x="9321205" y="447103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5" name="직선 연결선 78">
            <a:extLst>
              <a:ext uri="{FF2B5EF4-FFF2-40B4-BE49-F238E27FC236}">
                <a16:creationId xmlns:a16="http://schemas.microsoft.com/office/drawing/2014/main" id="{1806A153-125D-ABB4-6755-E8A257B66FFA}"/>
              </a:ext>
            </a:extLst>
          </p:cNvPr>
          <p:cNvCxnSpPr>
            <a:cxnSpLocks/>
            <a:stCxn id="94" idx="0"/>
            <a:endCxn id="16" idx="3"/>
          </p:cNvCxnSpPr>
          <p:nvPr/>
        </p:nvCxnSpPr>
        <p:spPr>
          <a:xfrm flipV="1">
            <a:off x="9529979" y="4216516"/>
            <a:ext cx="312203" cy="262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3587C8EE-5139-3585-437D-D1BDF05F8598}"/>
              </a:ext>
            </a:extLst>
          </p:cNvPr>
          <p:cNvSpPr/>
          <p:nvPr/>
        </p:nvSpPr>
        <p:spPr>
          <a:xfrm rot="1055647">
            <a:off x="10257305" y="5114166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83F8BEB-D3BF-C340-17BC-FC637DB35FFA}"/>
              </a:ext>
            </a:extLst>
          </p:cNvPr>
          <p:cNvSpPr/>
          <p:nvPr/>
        </p:nvSpPr>
        <p:spPr>
          <a:xfrm rot="1055647">
            <a:off x="9729709" y="5114166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077DCC9-66E3-E42F-F34D-0D88C1047ECD}"/>
              </a:ext>
            </a:extLst>
          </p:cNvPr>
          <p:cNvSpPr/>
          <p:nvPr/>
        </p:nvSpPr>
        <p:spPr>
          <a:xfrm rot="1055647">
            <a:off x="9057094" y="5143547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65716C8-BA4D-24B2-4904-B0CE80E54452}"/>
              </a:ext>
            </a:extLst>
          </p:cNvPr>
          <p:cNvSpPr/>
          <p:nvPr/>
        </p:nvSpPr>
        <p:spPr>
          <a:xfrm rot="1055647">
            <a:off x="8576092" y="5152190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D588C2D-0CA9-76E8-9C93-57FD95AA9977}"/>
              </a:ext>
            </a:extLst>
          </p:cNvPr>
          <p:cNvSpPr/>
          <p:nvPr/>
        </p:nvSpPr>
        <p:spPr>
          <a:xfrm rot="1055647">
            <a:off x="7992650" y="5143548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3D62B31-2B2F-2389-32D8-B87387FF3881}"/>
              </a:ext>
            </a:extLst>
          </p:cNvPr>
          <p:cNvSpPr/>
          <p:nvPr/>
        </p:nvSpPr>
        <p:spPr>
          <a:xfrm rot="1055647">
            <a:off x="7497524" y="5152190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E115A2D-AF0D-B6DD-7259-70CF68DB714D}"/>
              </a:ext>
            </a:extLst>
          </p:cNvPr>
          <p:cNvSpPr/>
          <p:nvPr/>
        </p:nvSpPr>
        <p:spPr>
          <a:xfrm rot="1055647">
            <a:off x="6807170" y="5173118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2" name="직선 연결선 65">
            <a:extLst>
              <a:ext uri="{FF2B5EF4-FFF2-40B4-BE49-F238E27FC236}">
                <a16:creationId xmlns:a16="http://schemas.microsoft.com/office/drawing/2014/main" id="{8A1574E5-4678-FBC3-01F3-D1B909651DC1}"/>
              </a:ext>
            </a:extLst>
          </p:cNvPr>
          <p:cNvCxnSpPr>
            <a:cxnSpLocks/>
            <a:stCxn id="115" idx="0"/>
            <a:endCxn id="17" idx="4"/>
          </p:cNvCxnSpPr>
          <p:nvPr/>
        </p:nvCxnSpPr>
        <p:spPr>
          <a:xfrm flipV="1">
            <a:off x="7015944" y="4872412"/>
            <a:ext cx="233018" cy="308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65">
            <a:extLst>
              <a:ext uri="{FF2B5EF4-FFF2-40B4-BE49-F238E27FC236}">
                <a16:creationId xmlns:a16="http://schemas.microsoft.com/office/drawing/2014/main" id="{2120FB3E-D51D-7193-D405-15A62520D05B}"/>
              </a:ext>
            </a:extLst>
          </p:cNvPr>
          <p:cNvCxnSpPr>
            <a:cxnSpLocks/>
            <a:stCxn id="17" idx="5"/>
            <a:endCxn id="114" idx="1"/>
          </p:cNvCxnSpPr>
          <p:nvPr/>
        </p:nvCxnSpPr>
        <p:spPr>
          <a:xfrm>
            <a:off x="7371213" y="4861919"/>
            <a:ext cx="212834" cy="308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65">
            <a:extLst>
              <a:ext uri="{FF2B5EF4-FFF2-40B4-BE49-F238E27FC236}">
                <a16:creationId xmlns:a16="http://schemas.microsoft.com/office/drawing/2014/main" id="{C883C6E4-454E-B738-3AC8-DEB55874229F}"/>
              </a:ext>
            </a:extLst>
          </p:cNvPr>
          <p:cNvCxnSpPr>
            <a:cxnSpLocks/>
            <a:stCxn id="113" idx="0"/>
            <a:endCxn id="25" idx="4"/>
          </p:cNvCxnSpPr>
          <p:nvPr/>
        </p:nvCxnSpPr>
        <p:spPr>
          <a:xfrm flipV="1">
            <a:off x="8201424" y="4840620"/>
            <a:ext cx="164567" cy="31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65">
            <a:extLst>
              <a:ext uri="{FF2B5EF4-FFF2-40B4-BE49-F238E27FC236}">
                <a16:creationId xmlns:a16="http://schemas.microsoft.com/office/drawing/2014/main" id="{E8CCBF38-CB3D-DE33-15F4-32EA5BE8359F}"/>
              </a:ext>
            </a:extLst>
          </p:cNvPr>
          <p:cNvCxnSpPr>
            <a:cxnSpLocks/>
            <a:stCxn id="112" idx="0"/>
            <a:endCxn id="25" idx="5"/>
          </p:cNvCxnSpPr>
          <p:nvPr/>
        </p:nvCxnSpPr>
        <p:spPr>
          <a:xfrm flipH="1" flipV="1">
            <a:off x="8488242" y="4830127"/>
            <a:ext cx="296624" cy="329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65">
            <a:extLst>
              <a:ext uri="{FF2B5EF4-FFF2-40B4-BE49-F238E27FC236}">
                <a16:creationId xmlns:a16="http://schemas.microsoft.com/office/drawing/2014/main" id="{5A8F20B8-114B-A192-87FB-192C9F986DF0}"/>
              </a:ext>
            </a:extLst>
          </p:cNvPr>
          <p:cNvCxnSpPr>
            <a:cxnSpLocks/>
            <a:stCxn id="111" idx="0"/>
            <a:endCxn id="94" idx="4"/>
          </p:cNvCxnSpPr>
          <p:nvPr/>
        </p:nvCxnSpPr>
        <p:spPr>
          <a:xfrm flipV="1">
            <a:off x="9265868" y="4784170"/>
            <a:ext cx="167193" cy="366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65">
            <a:extLst>
              <a:ext uri="{FF2B5EF4-FFF2-40B4-BE49-F238E27FC236}">
                <a16:creationId xmlns:a16="http://schemas.microsoft.com/office/drawing/2014/main" id="{E4D811F2-112C-ABCC-A51C-57756F0FFBB3}"/>
              </a:ext>
            </a:extLst>
          </p:cNvPr>
          <p:cNvCxnSpPr>
            <a:cxnSpLocks/>
            <a:stCxn id="110" idx="0"/>
            <a:endCxn id="94" idx="5"/>
          </p:cNvCxnSpPr>
          <p:nvPr/>
        </p:nvCxnSpPr>
        <p:spPr>
          <a:xfrm flipH="1" flipV="1">
            <a:off x="9555312" y="4773677"/>
            <a:ext cx="383171" cy="347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65">
            <a:extLst>
              <a:ext uri="{FF2B5EF4-FFF2-40B4-BE49-F238E27FC236}">
                <a16:creationId xmlns:a16="http://schemas.microsoft.com/office/drawing/2014/main" id="{6F36EBF3-6626-025F-ACFA-E831C0EBC97C}"/>
              </a:ext>
            </a:extLst>
          </p:cNvPr>
          <p:cNvCxnSpPr>
            <a:cxnSpLocks/>
            <a:stCxn id="109" idx="0"/>
            <a:endCxn id="26" idx="4"/>
          </p:cNvCxnSpPr>
          <p:nvPr/>
        </p:nvCxnSpPr>
        <p:spPr>
          <a:xfrm flipV="1">
            <a:off x="10466079" y="4784170"/>
            <a:ext cx="193830" cy="3374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7D3FF616-263F-3B21-63C3-5CA06506390A}"/>
              </a:ext>
            </a:extLst>
          </p:cNvPr>
          <p:cNvSpPr txBox="1"/>
          <p:nvPr/>
        </p:nvSpPr>
        <p:spPr>
          <a:xfrm>
            <a:off x="4552950" y="5291090"/>
            <a:ext cx="7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= 2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655BC15-BFCF-937F-5588-86795375A865}"/>
              </a:ext>
            </a:extLst>
          </p:cNvPr>
          <p:cNvSpPr txBox="1"/>
          <p:nvPr/>
        </p:nvSpPr>
        <p:spPr>
          <a:xfrm>
            <a:off x="1673404" y="4995951"/>
            <a:ext cx="7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= 1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A42E920-2F1C-257E-5BE1-3462C5E4CB15}"/>
              </a:ext>
            </a:extLst>
          </p:cNvPr>
          <p:cNvSpPr txBox="1"/>
          <p:nvPr/>
        </p:nvSpPr>
        <p:spPr>
          <a:xfrm>
            <a:off x="8717287" y="5647545"/>
            <a:ext cx="7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= 3</a:t>
            </a:r>
            <a:endParaRPr lang="ko-KR" altLang="en-US" dirty="0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E11EE50-404C-CB46-9D54-5667AAE1D119}"/>
              </a:ext>
            </a:extLst>
          </p:cNvPr>
          <p:cNvGrpSpPr/>
          <p:nvPr/>
        </p:nvGrpSpPr>
        <p:grpSpPr>
          <a:xfrm>
            <a:off x="1346040" y="3062702"/>
            <a:ext cx="6641904" cy="413318"/>
            <a:chOff x="973827" y="3382393"/>
            <a:chExt cx="6641904" cy="413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FA0F990-03DD-52EA-C7A9-B57C9406F576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6518517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전체 노드의 개수 </a:t>
                  </a:r>
                  <a:r>
                    <a:rPr lang="en-US" altLang="ko-KR" sz="2000" dirty="0"/>
                    <a:t>=</a:t>
                  </a:r>
                  <a:r>
                    <a:rPr lang="ko-KR" altLang="en-US" sz="20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FA0F990-03DD-52EA-C7A9-B57C9406F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6518517" cy="413318"/>
                </a:xfrm>
                <a:prstGeom prst="rect">
                  <a:avLst/>
                </a:prstGeom>
                <a:blipFill>
                  <a:blip r:embed="rId2"/>
                  <a:stretch>
                    <a:fillRect l="-973" t="-8824" b="-205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07A28433-DAC9-2D0B-AD4D-101EE1826BB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306BBCE4-D5B7-2B02-7E62-294EDB8A29E4}"/>
              </a:ext>
            </a:extLst>
          </p:cNvPr>
          <p:cNvGrpSpPr/>
          <p:nvPr/>
        </p:nvGrpSpPr>
        <p:grpSpPr>
          <a:xfrm>
            <a:off x="1346040" y="2527403"/>
            <a:ext cx="9017160" cy="400110"/>
            <a:chOff x="973827" y="3382393"/>
            <a:chExt cx="9017160" cy="400110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9CCC5C0-0977-21A8-7AC3-CA32AF0B16A9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모든 내부 노드가 두 개의 자식 정점을 가지고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 모든 리프 노드의 레벨이 동일함</a:t>
              </a: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F164428-BC94-588D-65B9-D9DE5F5E985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159166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BA77C-BDB1-7907-B1AA-2E49986EF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DE5D7F-CC38-10A9-216A-7B0414BF104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이진 트리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400372-9551-46A2-0BC9-1DD880FF9CE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B31C84B-447D-0A3C-1008-1CD6F5C8EB2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923D8F7-AF0D-2C4D-F3BA-6FE5EF90993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4219513-63BD-5BD2-BCED-34D5E55963D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2F4990-7797-9F24-9E4C-3F406677596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4C682E5-7CFB-C096-D4F3-0E0C10A894E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04A299-8D61-FA5D-A3A4-89F360F76A9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FBCB331-31DD-E3E8-743F-E34F8AE60CBE}"/>
              </a:ext>
            </a:extLst>
          </p:cNvPr>
          <p:cNvSpPr txBox="1"/>
          <p:nvPr/>
        </p:nvSpPr>
        <p:spPr>
          <a:xfrm>
            <a:off x="841215" y="1954272"/>
            <a:ext cx="105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완전 이진 트리</a:t>
            </a:r>
            <a:r>
              <a:rPr lang="en-US" altLang="ko-KR" sz="2400" dirty="0"/>
              <a:t>(Complete binary tree)</a:t>
            </a:r>
            <a:endParaRPr lang="ko-KR" altLang="en-US" sz="24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8F66716-F3AD-70E3-42A3-7A447865369A}"/>
              </a:ext>
            </a:extLst>
          </p:cNvPr>
          <p:cNvSpPr/>
          <p:nvPr/>
        </p:nvSpPr>
        <p:spPr>
          <a:xfrm>
            <a:off x="4662902" y="4286097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A9CD559-1850-280B-9983-DB2784B4C833}"/>
              </a:ext>
            </a:extLst>
          </p:cNvPr>
          <p:cNvSpPr/>
          <p:nvPr/>
        </p:nvSpPr>
        <p:spPr>
          <a:xfrm>
            <a:off x="4212675" y="4831987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73D608A6-EBFF-13A2-36C0-32CDC4FA0E24}"/>
              </a:ext>
            </a:extLst>
          </p:cNvPr>
          <p:cNvSpPr/>
          <p:nvPr/>
        </p:nvSpPr>
        <p:spPr>
          <a:xfrm>
            <a:off x="3765935" y="5391824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71E87C2-F616-7DFB-9BEC-F06B780F4FB4}"/>
              </a:ext>
            </a:extLst>
          </p:cNvPr>
          <p:cNvSpPr/>
          <p:nvPr/>
        </p:nvSpPr>
        <p:spPr>
          <a:xfrm>
            <a:off x="5260502" y="4757556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15">
            <a:extLst>
              <a:ext uri="{FF2B5EF4-FFF2-40B4-BE49-F238E27FC236}">
                <a16:creationId xmlns:a16="http://schemas.microsoft.com/office/drawing/2014/main" id="{D2C8B639-3F29-1BEE-9E37-5B02817DC210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4486350" y="4559772"/>
            <a:ext cx="223507" cy="319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28">
            <a:extLst>
              <a:ext uri="{FF2B5EF4-FFF2-40B4-BE49-F238E27FC236}">
                <a16:creationId xmlns:a16="http://schemas.microsoft.com/office/drawing/2014/main" id="{12E2631E-772C-15BC-B749-C5D1A05EA677}"/>
              </a:ext>
            </a:extLst>
          </p:cNvPr>
          <p:cNvCxnSpPr>
            <a:cxnSpLocks/>
            <a:stCxn id="43" idx="7"/>
            <a:endCxn id="41" idx="3"/>
          </p:cNvCxnSpPr>
          <p:nvPr/>
        </p:nvCxnSpPr>
        <p:spPr>
          <a:xfrm flipV="1">
            <a:off x="4039610" y="5105662"/>
            <a:ext cx="220020" cy="333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AEBBACF-55C2-AB18-9DF0-25E19E9AA21A}"/>
              </a:ext>
            </a:extLst>
          </p:cNvPr>
          <p:cNvSpPr/>
          <p:nvPr/>
        </p:nvSpPr>
        <p:spPr>
          <a:xfrm>
            <a:off x="1288505" y="5099362"/>
            <a:ext cx="378788" cy="37878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18CCE1E-14EC-0F0D-D476-7439784BBA6E}"/>
              </a:ext>
            </a:extLst>
          </p:cNvPr>
          <p:cNvSpPr/>
          <p:nvPr/>
        </p:nvSpPr>
        <p:spPr>
          <a:xfrm>
            <a:off x="1778318" y="4524588"/>
            <a:ext cx="378788" cy="378788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E609CC5-98F1-695D-C764-05ED5C875B05}"/>
              </a:ext>
            </a:extLst>
          </p:cNvPr>
          <p:cNvSpPr/>
          <p:nvPr/>
        </p:nvSpPr>
        <p:spPr>
          <a:xfrm>
            <a:off x="2161628" y="5099362"/>
            <a:ext cx="378788" cy="37878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A2D5DA4-01EE-61D4-8DFD-738D243010FE}"/>
              </a:ext>
            </a:extLst>
          </p:cNvPr>
          <p:cNvSpPr/>
          <p:nvPr/>
        </p:nvSpPr>
        <p:spPr>
          <a:xfrm rot="1055647">
            <a:off x="8758247" y="3966241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CA48D9A-C3DD-F02B-5D5B-66E6AFF70D30}"/>
              </a:ext>
            </a:extLst>
          </p:cNvPr>
          <p:cNvSpPr/>
          <p:nvPr/>
        </p:nvSpPr>
        <p:spPr>
          <a:xfrm rot="1055647">
            <a:off x="7666643" y="4571262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407C1DE-6893-8905-A58A-A42D2FE13F61}"/>
              </a:ext>
            </a:extLst>
          </p:cNvPr>
          <p:cNvSpPr/>
          <p:nvPr/>
        </p:nvSpPr>
        <p:spPr>
          <a:xfrm rot="1055647">
            <a:off x="9824190" y="455390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80AA365-5822-8C6D-16EF-8C71ED7AEA18}"/>
              </a:ext>
            </a:extLst>
          </p:cNvPr>
          <p:cNvSpPr/>
          <p:nvPr/>
        </p:nvSpPr>
        <p:spPr>
          <a:xfrm rot="1055647">
            <a:off x="7137106" y="5130781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842552-001C-7D8D-6CD6-0E2B03F0036A}"/>
              </a:ext>
            </a:extLst>
          </p:cNvPr>
          <p:cNvSpPr/>
          <p:nvPr/>
        </p:nvSpPr>
        <p:spPr>
          <a:xfrm rot="1055647">
            <a:off x="8254135" y="509898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15F1409-AB83-7A2B-7724-79298A893ACD}"/>
              </a:ext>
            </a:extLst>
          </p:cNvPr>
          <p:cNvSpPr/>
          <p:nvPr/>
        </p:nvSpPr>
        <p:spPr>
          <a:xfrm rot="1055647">
            <a:off x="10548053" y="504253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65">
            <a:extLst>
              <a:ext uri="{FF2B5EF4-FFF2-40B4-BE49-F238E27FC236}">
                <a16:creationId xmlns:a16="http://schemas.microsoft.com/office/drawing/2014/main" id="{7ACAE20C-EFD3-9DE1-BB1D-2862036A0501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7345880" y="4805369"/>
            <a:ext cx="338755" cy="332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68">
            <a:extLst>
              <a:ext uri="{FF2B5EF4-FFF2-40B4-BE49-F238E27FC236}">
                <a16:creationId xmlns:a16="http://schemas.microsoft.com/office/drawing/2014/main" id="{F33B3179-968F-C544-9906-6669EB810FDA}"/>
              </a:ext>
            </a:extLst>
          </p:cNvPr>
          <p:cNvCxnSpPr>
            <a:cxnSpLocks/>
            <a:stCxn id="15" idx="0"/>
            <a:endCxn id="14" idx="3"/>
          </p:cNvCxnSpPr>
          <p:nvPr/>
        </p:nvCxnSpPr>
        <p:spPr>
          <a:xfrm flipV="1">
            <a:off x="7875417" y="4200348"/>
            <a:ext cx="900822" cy="378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1">
            <a:extLst>
              <a:ext uri="{FF2B5EF4-FFF2-40B4-BE49-F238E27FC236}">
                <a16:creationId xmlns:a16="http://schemas.microsoft.com/office/drawing/2014/main" id="{5050C4F2-1625-3091-46AB-9DA78290B1D3}"/>
              </a:ext>
            </a:extLst>
          </p:cNvPr>
          <p:cNvCxnSpPr>
            <a:cxnSpLocks/>
            <a:stCxn id="16" idx="1"/>
            <a:endCxn id="14" idx="6"/>
          </p:cNvCxnSpPr>
          <p:nvPr/>
        </p:nvCxnSpPr>
        <p:spPr>
          <a:xfrm flipH="1" flipV="1">
            <a:off x="9071378" y="4175015"/>
            <a:ext cx="839335" cy="39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75">
            <a:extLst>
              <a:ext uri="{FF2B5EF4-FFF2-40B4-BE49-F238E27FC236}">
                <a16:creationId xmlns:a16="http://schemas.microsoft.com/office/drawing/2014/main" id="{473683D9-B28D-ACCD-8646-A523EFFA8355}"/>
              </a:ext>
            </a:extLst>
          </p:cNvPr>
          <p:cNvCxnSpPr>
            <a:cxnSpLocks/>
            <a:stCxn id="25" idx="1"/>
            <a:endCxn id="15" idx="6"/>
          </p:cNvCxnSpPr>
          <p:nvPr/>
        </p:nvCxnSpPr>
        <p:spPr>
          <a:xfrm flipH="1" flipV="1">
            <a:off x="7979774" y="4780036"/>
            <a:ext cx="360884" cy="3369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78">
            <a:extLst>
              <a:ext uri="{FF2B5EF4-FFF2-40B4-BE49-F238E27FC236}">
                <a16:creationId xmlns:a16="http://schemas.microsoft.com/office/drawing/2014/main" id="{BF402EAF-FDA2-5A6E-F147-C90F56533283}"/>
              </a:ext>
            </a:extLst>
          </p:cNvPr>
          <p:cNvCxnSpPr>
            <a:cxnSpLocks/>
            <a:stCxn id="26" idx="1"/>
            <a:endCxn id="16" idx="6"/>
          </p:cNvCxnSpPr>
          <p:nvPr/>
        </p:nvCxnSpPr>
        <p:spPr>
          <a:xfrm flipH="1" flipV="1">
            <a:off x="10137321" y="4762683"/>
            <a:ext cx="497255" cy="297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39">
            <a:extLst>
              <a:ext uri="{FF2B5EF4-FFF2-40B4-BE49-F238E27FC236}">
                <a16:creationId xmlns:a16="http://schemas.microsoft.com/office/drawing/2014/main" id="{1F918489-11CD-09B7-37A9-402FE1ACF773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1611821" y="4847904"/>
            <a:ext cx="221969" cy="306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39">
            <a:extLst>
              <a:ext uri="{FF2B5EF4-FFF2-40B4-BE49-F238E27FC236}">
                <a16:creationId xmlns:a16="http://schemas.microsoft.com/office/drawing/2014/main" id="{04FADA06-6CFB-B8D9-F084-9AF31AAF7499}"/>
              </a:ext>
            </a:extLst>
          </p:cNvPr>
          <p:cNvCxnSpPr>
            <a:cxnSpLocks/>
            <a:stCxn id="37" idx="1"/>
            <a:endCxn id="36" idx="5"/>
          </p:cNvCxnSpPr>
          <p:nvPr/>
        </p:nvCxnSpPr>
        <p:spPr>
          <a:xfrm flipH="1" flipV="1">
            <a:off x="2101634" y="4847904"/>
            <a:ext cx="115466" cy="306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8A80B9D7-8B7B-E591-65C8-4800541B6F0C}"/>
              </a:ext>
            </a:extLst>
          </p:cNvPr>
          <p:cNvSpPr/>
          <p:nvPr/>
        </p:nvSpPr>
        <p:spPr>
          <a:xfrm>
            <a:off x="4413168" y="5397331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28">
            <a:extLst>
              <a:ext uri="{FF2B5EF4-FFF2-40B4-BE49-F238E27FC236}">
                <a16:creationId xmlns:a16="http://schemas.microsoft.com/office/drawing/2014/main" id="{CBF2487D-FA96-7677-1C81-8FEF9C2435B2}"/>
              </a:ext>
            </a:extLst>
          </p:cNvPr>
          <p:cNvCxnSpPr>
            <a:cxnSpLocks/>
            <a:stCxn id="39" idx="0"/>
            <a:endCxn id="41" idx="5"/>
          </p:cNvCxnSpPr>
          <p:nvPr/>
        </p:nvCxnSpPr>
        <p:spPr>
          <a:xfrm flipH="1" flipV="1">
            <a:off x="4486350" y="5105662"/>
            <a:ext cx="87133" cy="2916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28">
            <a:extLst>
              <a:ext uri="{FF2B5EF4-FFF2-40B4-BE49-F238E27FC236}">
                <a16:creationId xmlns:a16="http://schemas.microsoft.com/office/drawing/2014/main" id="{D94C6A5F-E1EE-1642-6351-873DF55FE0BC}"/>
              </a:ext>
            </a:extLst>
          </p:cNvPr>
          <p:cNvCxnSpPr>
            <a:cxnSpLocks/>
            <a:stCxn id="46" idx="1"/>
            <a:endCxn id="40" idx="5"/>
          </p:cNvCxnSpPr>
          <p:nvPr/>
        </p:nvCxnSpPr>
        <p:spPr>
          <a:xfrm flipH="1" flipV="1">
            <a:off x="4936577" y="4559772"/>
            <a:ext cx="370880" cy="244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타원 93">
            <a:extLst>
              <a:ext uri="{FF2B5EF4-FFF2-40B4-BE49-F238E27FC236}">
                <a16:creationId xmlns:a16="http://schemas.microsoft.com/office/drawing/2014/main" id="{C8C5022E-16D9-E1C8-D26D-48DF2A5C2140}"/>
              </a:ext>
            </a:extLst>
          </p:cNvPr>
          <p:cNvSpPr/>
          <p:nvPr/>
        </p:nvSpPr>
        <p:spPr>
          <a:xfrm rot="1055647">
            <a:off x="9321205" y="5042539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5" name="직선 연결선 78">
            <a:extLst>
              <a:ext uri="{FF2B5EF4-FFF2-40B4-BE49-F238E27FC236}">
                <a16:creationId xmlns:a16="http://schemas.microsoft.com/office/drawing/2014/main" id="{405D944C-E329-3F91-149E-1B688729E1DE}"/>
              </a:ext>
            </a:extLst>
          </p:cNvPr>
          <p:cNvCxnSpPr>
            <a:cxnSpLocks/>
            <a:stCxn id="94" idx="0"/>
            <a:endCxn id="16" idx="3"/>
          </p:cNvCxnSpPr>
          <p:nvPr/>
        </p:nvCxnSpPr>
        <p:spPr>
          <a:xfrm flipV="1">
            <a:off x="9529979" y="4788016"/>
            <a:ext cx="312203" cy="262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E9EB5390-2118-4860-1578-95FC2A8383B2}"/>
              </a:ext>
            </a:extLst>
          </p:cNvPr>
          <p:cNvSpPr/>
          <p:nvPr/>
        </p:nvSpPr>
        <p:spPr>
          <a:xfrm rot="1055647">
            <a:off x="9057094" y="5715047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59220D2-26E4-7A08-01B8-E6C82A43C6AE}"/>
              </a:ext>
            </a:extLst>
          </p:cNvPr>
          <p:cNvSpPr/>
          <p:nvPr/>
        </p:nvSpPr>
        <p:spPr>
          <a:xfrm rot="1055647">
            <a:off x="8576092" y="5723690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94EDC28-9EF5-5FD6-8300-BB3B564A4DD0}"/>
              </a:ext>
            </a:extLst>
          </p:cNvPr>
          <p:cNvSpPr/>
          <p:nvPr/>
        </p:nvSpPr>
        <p:spPr>
          <a:xfrm rot="1055647">
            <a:off x="7992650" y="5715048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B7A0746-3415-DF37-D7E9-236FEFA46883}"/>
              </a:ext>
            </a:extLst>
          </p:cNvPr>
          <p:cNvSpPr/>
          <p:nvPr/>
        </p:nvSpPr>
        <p:spPr>
          <a:xfrm rot="1055647">
            <a:off x="7497524" y="5723690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94E7A18-30AC-719F-E109-34BE59EDA34B}"/>
              </a:ext>
            </a:extLst>
          </p:cNvPr>
          <p:cNvSpPr/>
          <p:nvPr/>
        </p:nvSpPr>
        <p:spPr>
          <a:xfrm rot="1055647">
            <a:off x="6807170" y="5744618"/>
            <a:ext cx="320630" cy="32063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2" name="직선 연결선 65">
            <a:extLst>
              <a:ext uri="{FF2B5EF4-FFF2-40B4-BE49-F238E27FC236}">
                <a16:creationId xmlns:a16="http://schemas.microsoft.com/office/drawing/2014/main" id="{42253560-C3CE-8974-EA74-68C4328DF8D8}"/>
              </a:ext>
            </a:extLst>
          </p:cNvPr>
          <p:cNvCxnSpPr>
            <a:cxnSpLocks/>
            <a:stCxn id="115" idx="0"/>
            <a:endCxn id="17" idx="4"/>
          </p:cNvCxnSpPr>
          <p:nvPr/>
        </p:nvCxnSpPr>
        <p:spPr>
          <a:xfrm flipV="1">
            <a:off x="7015944" y="5443912"/>
            <a:ext cx="233018" cy="308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65">
            <a:extLst>
              <a:ext uri="{FF2B5EF4-FFF2-40B4-BE49-F238E27FC236}">
                <a16:creationId xmlns:a16="http://schemas.microsoft.com/office/drawing/2014/main" id="{40767D85-BD4E-2AAE-B0AD-DA39588863BD}"/>
              </a:ext>
            </a:extLst>
          </p:cNvPr>
          <p:cNvCxnSpPr>
            <a:cxnSpLocks/>
            <a:stCxn id="17" idx="5"/>
            <a:endCxn id="114" idx="1"/>
          </p:cNvCxnSpPr>
          <p:nvPr/>
        </p:nvCxnSpPr>
        <p:spPr>
          <a:xfrm>
            <a:off x="7371213" y="5433419"/>
            <a:ext cx="212834" cy="3082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65">
            <a:extLst>
              <a:ext uri="{FF2B5EF4-FFF2-40B4-BE49-F238E27FC236}">
                <a16:creationId xmlns:a16="http://schemas.microsoft.com/office/drawing/2014/main" id="{7080A0E6-DF24-C2AA-C25F-6464B1B866B9}"/>
              </a:ext>
            </a:extLst>
          </p:cNvPr>
          <p:cNvCxnSpPr>
            <a:cxnSpLocks/>
            <a:stCxn id="113" idx="0"/>
            <a:endCxn id="25" idx="4"/>
          </p:cNvCxnSpPr>
          <p:nvPr/>
        </p:nvCxnSpPr>
        <p:spPr>
          <a:xfrm flipV="1">
            <a:off x="8201424" y="5412120"/>
            <a:ext cx="164567" cy="31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65">
            <a:extLst>
              <a:ext uri="{FF2B5EF4-FFF2-40B4-BE49-F238E27FC236}">
                <a16:creationId xmlns:a16="http://schemas.microsoft.com/office/drawing/2014/main" id="{4C1C4829-28F6-4EF1-4A8C-C15A587CB789}"/>
              </a:ext>
            </a:extLst>
          </p:cNvPr>
          <p:cNvCxnSpPr>
            <a:cxnSpLocks/>
            <a:stCxn id="112" idx="0"/>
            <a:endCxn id="25" idx="5"/>
          </p:cNvCxnSpPr>
          <p:nvPr/>
        </p:nvCxnSpPr>
        <p:spPr>
          <a:xfrm flipH="1" flipV="1">
            <a:off x="8488242" y="5401627"/>
            <a:ext cx="296624" cy="329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65">
            <a:extLst>
              <a:ext uri="{FF2B5EF4-FFF2-40B4-BE49-F238E27FC236}">
                <a16:creationId xmlns:a16="http://schemas.microsoft.com/office/drawing/2014/main" id="{C850B334-0910-957C-421D-ADA9AF7141EC}"/>
              </a:ext>
            </a:extLst>
          </p:cNvPr>
          <p:cNvCxnSpPr>
            <a:cxnSpLocks/>
            <a:stCxn id="111" idx="0"/>
            <a:endCxn id="94" idx="4"/>
          </p:cNvCxnSpPr>
          <p:nvPr/>
        </p:nvCxnSpPr>
        <p:spPr>
          <a:xfrm flipV="1">
            <a:off x="9265868" y="5355670"/>
            <a:ext cx="167193" cy="3668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15001FE-D1DB-FAFF-5B59-90073143DA7A}"/>
              </a:ext>
            </a:extLst>
          </p:cNvPr>
          <p:cNvSpPr txBox="1"/>
          <p:nvPr/>
        </p:nvSpPr>
        <p:spPr>
          <a:xfrm>
            <a:off x="4552950" y="5862590"/>
            <a:ext cx="7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= 3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96BA595-C8D6-B917-E250-7F4017C33051}"/>
              </a:ext>
            </a:extLst>
          </p:cNvPr>
          <p:cNvSpPr txBox="1"/>
          <p:nvPr/>
        </p:nvSpPr>
        <p:spPr>
          <a:xfrm>
            <a:off x="1673404" y="5567451"/>
            <a:ext cx="7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= 2</a:t>
            </a:r>
            <a:endParaRPr lang="ko-KR" alt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7F44A37-BB8A-1376-FE97-6A99F229AB82}"/>
              </a:ext>
            </a:extLst>
          </p:cNvPr>
          <p:cNvSpPr txBox="1"/>
          <p:nvPr/>
        </p:nvSpPr>
        <p:spPr>
          <a:xfrm>
            <a:off x="8717287" y="6219045"/>
            <a:ext cx="72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= 4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51EAB1F-9559-754B-E205-1AA8287B686C}"/>
              </a:ext>
            </a:extLst>
          </p:cNvPr>
          <p:cNvSpPr/>
          <p:nvPr/>
        </p:nvSpPr>
        <p:spPr>
          <a:xfrm>
            <a:off x="4662902" y="4286097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30DC353-CC4A-15AF-91F5-8171011886D5}"/>
              </a:ext>
            </a:extLst>
          </p:cNvPr>
          <p:cNvSpPr/>
          <p:nvPr/>
        </p:nvSpPr>
        <p:spPr>
          <a:xfrm rot="1055647">
            <a:off x="8758247" y="3966241"/>
            <a:ext cx="320630" cy="320630"/>
          </a:xfrm>
          <a:prstGeom prst="ellipse">
            <a:avLst/>
          </a:prstGeom>
          <a:solidFill>
            <a:srgbClr val="66FFCC"/>
          </a:solidFill>
          <a:ln w="19050">
            <a:solidFill>
              <a:srgbClr val="0202F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68">
            <a:extLst>
              <a:ext uri="{FF2B5EF4-FFF2-40B4-BE49-F238E27FC236}">
                <a16:creationId xmlns:a16="http://schemas.microsoft.com/office/drawing/2014/main" id="{B85BE075-3F96-C61F-2B20-1ABF8E20C08B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875417" y="4200348"/>
            <a:ext cx="900822" cy="3784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71">
            <a:extLst>
              <a:ext uri="{FF2B5EF4-FFF2-40B4-BE49-F238E27FC236}">
                <a16:creationId xmlns:a16="http://schemas.microsoft.com/office/drawing/2014/main" id="{78580C4D-9D1A-0441-5B36-F52E3C88FEAE}"/>
              </a:ext>
            </a:extLst>
          </p:cNvPr>
          <p:cNvCxnSpPr>
            <a:cxnSpLocks/>
            <a:endCxn id="3" idx="6"/>
          </p:cNvCxnSpPr>
          <p:nvPr/>
        </p:nvCxnSpPr>
        <p:spPr>
          <a:xfrm flipH="1" flipV="1">
            <a:off x="9071378" y="4175015"/>
            <a:ext cx="839335" cy="3968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4D7A19-BBB2-B85E-D332-6920988E34FD}"/>
              </a:ext>
            </a:extLst>
          </p:cNvPr>
          <p:cNvGrpSpPr/>
          <p:nvPr/>
        </p:nvGrpSpPr>
        <p:grpSpPr>
          <a:xfrm>
            <a:off x="1346040" y="3062702"/>
            <a:ext cx="6641904" cy="405624"/>
            <a:chOff x="973827" y="3382393"/>
            <a:chExt cx="6641904" cy="4056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B5A54B-9639-93F3-A1A6-6F48240A4E3A}"/>
                </a:ext>
              </a:extLst>
            </p:cNvPr>
            <p:cNvSpPr txBox="1"/>
            <p:nvPr/>
          </p:nvSpPr>
          <p:spPr>
            <a:xfrm>
              <a:off x="1097214" y="3382393"/>
              <a:ext cx="6518517" cy="40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마지막 레벨에서는 노드가 왼쪽부터 채워진 형태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16D938-94E6-3B86-D325-FB835F15292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3C13C5-B213-5B59-C3D9-2D0E547F4E12}"/>
              </a:ext>
            </a:extLst>
          </p:cNvPr>
          <p:cNvGrpSpPr/>
          <p:nvPr/>
        </p:nvGrpSpPr>
        <p:grpSpPr>
          <a:xfrm>
            <a:off x="1346040" y="2527403"/>
            <a:ext cx="9017160" cy="400110"/>
            <a:chOff x="973827" y="3382393"/>
            <a:chExt cx="9017160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2F2E4C-7B90-A93F-351A-60AE67E03E4B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마지막 레벨을 제외한 모든 레벨에 노드가 빠짐없이 존재 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6DFDC5-EA04-CFB3-AF4D-0E6BBDAA38D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DFB46CB-BC23-68A0-53DF-3D5F17AB26F5}"/>
              </a:ext>
            </a:extLst>
          </p:cNvPr>
          <p:cNvGrpSpPr/>
          <p:nvPr/>
        </p:nvGrpSpPr>
        <p:grpSpPr>
          <a:xfrm>
            <a:off x="1346040" y="3581993"/>
            <a:ext cx="6641904" cy="400110"/>
            <a:chOff x="973827" y="3382393"/>
            <a:chExt cx="6641904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791411-7A65-E08C-07DF-44FB9B03F170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6518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완전 이진 트리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⊃</m:t>
                      </m:r>
                    </m:oMath>
                  </a14:m>
                  <a:r>
                    <a:rPr lang="ko-KR" altLang="en-US" sz="2000" dirty="0"/>
                    <a:t> 포화 이진 트리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791411-7A65-E08C-07DF-44FB9B03F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6518517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973" t="-12500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942A17-E202-7FAB-6B48-3409887D2EA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40500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73439-C934-F4E9-BE88-2464F61C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BECF0-9035-3735-ACE6-276305FD8BB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이진 트리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75917FE-313F-7F8C-1DA3-261A4E85A48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3B10156-AC2B-34FD-88CE-22B24F52BC8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BCA5A01-57A1-C88A-F6AD-612DBBD8F1D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F44DD8C-876C-9123-05C0-485E1296391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C568EAC-DFC9-5611-72AE-6CDF6E601BA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AB047DB-5B35-502D-53F0-958CC5A8E4A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BA4E210-12D6-F86A-82C9-14140D48FC6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AB07C1D-DD69-00A9-9C37-7519B992F259}"/>
              </a:ext>
            </a:extLst>
          </p:cNvPr>
          <p:cNvSpPr txBox="1"/>
          <p:nvPr/>
        </p:nvSpPr>
        <p:spPr>
          <a:xfrm>
            <a:off x="732132" y="1967138"/>
            <a:ext cx="105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완전 이진 트리의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C58F36-64C1-767F-92E1-036D2A338BA8}"/>
              </a:ext>
            </a:extLst>
          </p:cNvPr>
          <p:cNvGrpSpPr/>
          <p:nvPr/>
        </p:nvGrpSpPr>
        <p:grpSpPr>
          <a:xfrm>
            <a:off x="1236957" y="2540269"/>
            <a:ext cx="9017160" cy="400110"/>
            <a:chOff x="973827" y="3382393"/>
            <a:chExt cx="9017160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A9C9BF-6285-1F70-0633-FBA2F37DB6E5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루트를 </a:t>
              </a:r>
              <a:r>
                <a:rPr lang="en-US" altLang="ko-KR" sz="2000" dirty="0"/>
                <a:t>0</a:t>
              </a:r>
              <a:r>
                <a:rPr lang="ko-KR" altLang="en-US" sz="2000" dirty="0"/>
                <a:t>번으로 차례대로 번호를 매겼을 때</a:t>
              </a:r>
              <a:r>
                <a:rPr lang="en-US" altLang="ko-KR" sz="2000" dirty="0"/>
                <a:t>,</a:t>
              </a:r>
              <a:r>
                <a:rPr lang="ko-KR" altLang="en-US" sz="2000" dirty="0"/>
                <a:t> 부모와 자식 사이에 규칙이 존재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14EF1E-E141-D278-733F-0D91DDDCE93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6B93913-8FCE-EB98-F821-0E56C37A15B2}"/>
              </a:ext>
            </a:extLst>
          </p:cNvPr>
          <p:cNvSpPr txBox="1"/>
          <p:nvPr/>
        </p:nvSpPr>
        <p:spPr>
          <a:xfrm>
            <a:off x="1360344" y="2933757"/>
            <a:ext cx="8893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i</a:t>
            </a:r>
            <a:r>
              <a:rPr lang="ko-KR" altLang="en-US" sz="2000" dirty="0"/>
              <a:t>번 노드의 왼쪽 자식은 </a:t>
            </a:r>
            <a:r>
              <a:rPr lang="en-US" altLang="ko-KR" sz="2000" dirty="0"/>
              <a:t>2i+1</a:t>
            </a:r>
            <a:r>
              <a:rPr lang="ko-KR" altLang="en-US" sz="2000" dirty="0"/>
              <a:t>번</a:t>
            </a:r>
            <a:r>
              <a:rPr lang="en-US" altLang="ko-KR" sz="2000" dirty="0"/>
              <a:t>,</a:t>
            </a:r>
            <a:r>
              <a:rPr lang="ko-KR" altLang="en-US" sz="2000" dirty="0"/>
              <a:t> 오른쪽 자식은 </a:t>
            </a:r>
            <a:r>
              <a:rPr lang="en-US" altLang="ko-KR" sz="2000" dirty="0"/>
              <a:t>2i+2</a:t>
            </a:r>
            <a:r>
              <a:rPr lang="ko-KR" altLang="en-US" sz="2000" dirty="0"/>
              <a:t>번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FB50382-7A07-D4E5-7821-EFD15D70275F}"/>
              </a:ext>
            </a:extLst>
          </p:cNvPr>
          <p:cNvGrpSpPr/>
          <p:nvPr/>
        </p:nvGrpSpPr>
        <p:grpSpPr>
          <a:xfrm>
            <a:off x="1236957" y="3440147"/>
            <a:ext cx="10337960" cy="707886"/>
            <a:chOff x="973827" y="3382393"/>
            <a:chExt cx="9017160" cy="70788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90A30E9-B124-15C7-017A-70C75F39EF71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부모 자식 관계가 </a:t>
              </a:r>
              <a:r>
                <a:rPr lang="en-US" altLang="ko-KR" sz="2000" dirty="0"/>
                <a:t>index</a:t>
              </a:r>
              <a:r>
                <a:rPr lang="ko-KR" altLang="en-US" sz="2000" dirty="0" err="1"/>
                <a:t>에</a:t>
              </a:r>
              <a:r>
                <a:rPr lang="ko-KR" altLang="en-US" sz="2000" dirty="0"/>
                <a:t> 함유되어 있기 때문에 별도의 구현체 없이 배열 하나로 구현 가능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69842E8-0633-0776-AD59-12BE74DEDE1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C4057B9-7AD3-0D8F-75ED-EDA268C764BD}"/>
              </a:ext>
            </a:extLst>
          </p:cNvPr>
          <p:cNvGrpSpPr>
            <a:grpSpLocks noChangeAspect="1"/>
          </p:cNvGrpSpPr>
          <p:nvPr/>
        </p:nvGrpSpPr>
        <p:grpSpPr>
          <a:xfrm>
            <a:off x="3451342" y="3951723"/>
            <a:ext cx="4711775" cy="25963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BE7DC79E-6D6E-905D-86D1-86E328FC2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3CB133CD-5C55-5659-8AAE-1D87E9DF0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8AB9E436-D3F7-66D1-0316-A4A5657806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4CC026F4-4AF8-DD95-548C-C4C846AFCB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C4CA113D-75A6-CF16-DC45-AE189F1774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0017D003-4DA9-A1A2-EB45-68FB661485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5DAFD9A8-3472-E41A-B906-A5EBA82AF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12EC5AEC-A784-0C3A-92FE-7AB6FDCD3DAC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48A7F35E-2C9E-8604-83A3-83C0F1FF4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B57C908C-4106-BEF1-5FF6-C45A38525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88FB7D84-3C2D-74AA-D10B-7E960BC345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0BFBA2D-F797-79BF-2F4B-91A9F3653F5B}"/>
                </a:ext>
              </a:extLst>
            </p:cNvPr>
            <p:cNvSpPr/>
            <p:nvPr/>
          </p:nvSpPr>
          <p:spPr>
            <a:xfrm>
              <a:off x="7914614" y="5117381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A93589E-166E-AB05-4925-63F3C09092ED}"/>
                </a:ext>
              </a:extLst>
            </p:cNvPr>
            <p:cNvSpPr/>
            <p:nvPr/>
          </p:nvSpPr>
          <p:spPr>
            <a:xfrm>
              <a:off x="7396743" y="46789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901CF16-2A19-01F6-8570-C24E562FE7E9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1D96403-4DBA-D623-5BFE-59998944E728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22C0C2-A1F6-87E8-2F94-ADE236C85BF8}"/>
                </a:ext>
              </a:extLst>
            </p:cNvPr>
            <p:cNvSpPr/>
            <p:nvPr/>
          </p:nvSpPr>
          <p:spPr>
            <a:xfrm>
              <a:off x="5069696" y="585628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655ECAD-4FF5-4077-71CB-7223F96DDDE4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C9B2A5E-F125-5701-A1C1-1661A2C67711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FF53965-476C-13EB-DF78-8DA16490EB94}"/>
                </a:ext>
              </a:extLst>
            </p:cNvPr>
            <p:cNvSpPr/>
            <p:nvPr/>
          </p:nvSpPr>
          <p:spPr>
            <a:xfrm>
              <a:off x="5808864" y="52300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C70A18E5-9722-5402-8ABB-D24AC51CB392}"/>
                </a:ext>
              </a:extLst>
            </p:cNvPr>
            <p:cNvSpPr/>
            <p:nvPr/>
          </p:nvSpPr>
          <p:spPr>
            <a:xfrm>
              <a:off x="5230011" y="4702772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1FFDCB3-2D6F-CCEB-E78E-2643C24105B2}"/>
                </a:ext>
              </a:extLst>
            </p:cNvPr>
            <p:cNvSpPr/>
            <p:nvPr/>
          </p:nvSpPr>
          <p:spPr>
            <a:xfrm>
              <a:off x="6325093" y="4083643"/>
              <a:ext cx="320630" cy="32063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5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6ED84-EC9B-B56A-B60B-1D206FE93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EE774-59EA-72FD-8848-406F1B2983C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이진 트리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6DE099-B9A9-35E1-AD24-90AD3668914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9A38F6-740B-63FB-5C5B-1CB3BB9740A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A6F5678-2C28-FF40-91FE-CFB88C937A6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C854FFC-1AEA-17BB-087D-2F76266BF6A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FC9AFE1-0561-7F17-C2B2-080D727A415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77DF38A-F1E9-7082-F239-818968AD125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6B8BC6B-2043-94F1-96E0-D6C6C0493B9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D8A2D2D-4C5D-5F33-C6F4-A37FF031FA70}"/>
              </a:ext>
            </a:extLst>
          </p:cNvPr>
          <p:cNvGrpSpPr>
            <a:grpSpLocks noChangeAspect="1"/>
          </p:cNvGrpSpPr>
          <p:nvPr/>
        </p:nvGrpSpPr>
        <p:grpSpPr>
          <a:xfrm>
            <a:off x="3055502" y="1662548"/>
            <a:ext cx="6080996" cy="3350777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A05C4245-EC10-FF2C-4205-9EC2986C0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A3FD4DC5-DB97-D83F-9264-F746A19BF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251E80BD-F48A-40BE-033B-B1643CC7D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B9C3E8E5-CC42-3478-EF9F-801B1B7ABC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AF9899A9-9C7D-ED67-F360-5E45EC623F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81EBD911-EDAD-7C45-B95E-E9C92F1B2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54A39957-228B-01A7-EBAD-04334DAE7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8072AA66-E200-9A51-0F8B-0F793B56D8C3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F9EDEDF2-8BD1-8A35-E56A-66CB050C1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3C6D8507-0AD1-4DF7-F371-124A47D7F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1BE6DE5D-C31F-482E-E589-8C52227B6A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EC00267-FACE-1367-2A99-C7C9AA97B155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9FD910F-31FE-9673-2623-0103365B1C53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133D987-55C5-DE36-20E9-9E63329DD629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9F103A5-1C3E-3F37-B32F-45298FD9AAC3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6573F00-5D00-80FE-D6B6-4AB4650426FD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B3BD1A8-2500-A2E5-F7FB-D77E8061E2F9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B6A134B-29A1-E888-FF89-3B60D7F20122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FCF34D2-08CE-D2C3-34D6-B1D20FAB086B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E5E6797-8970-A2D0-216C-F86FECED4547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CE407A5-226F-6E86-E2B1-6D4181C2D9CC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9439C8-ECBE-4EED-57DA-56E3F6EE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63950"/>
              </p:ext>
            </p:extLst>
          </p:nvPr>
        </p:nvGraphicFramePr>
        <p:xfrm>
          <a:off x="2445842" y="5330320"/>
          <a:ext cx="7374510" cy="1073974"/>
        </p:xfrm>
        <a:graphic>
          <a:graphicData uri="http://schemas.openxmlformats.org/drawingml/2006/table">
            <a:tbl>
              <a:tblPr firstRow="1" bandRow="1"/>
              <a:tblGrid>
                <a:gridCol w="737451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37451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040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708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61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3CEE2-D4D2-D8AC-B3E1-1AED9C56A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7C246-81C2-F3E6-B887-69C3BFBAE0C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힙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B8B151-5C63-4B86-E4F6-8763E8F37D7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13A11A-0D6F-FBF8-B2A2-0F5DD91E519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41D6169-D7E6-EF17-920A-1227E51D084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CD3C3A0-7734-0690-9E6B-D1F09585A91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CB4212A-78B1-587A-9B5B-0DA559E91BA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7A3F845-EBBB-72FE-CC2B-F8B11D45E72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802E8F-73B1-E87A-1953-A9B15BD2998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99F98B-83E5-6147-ABF5-DAE77C09B878}"/>
              </a:ext>
            </a:extLst>
          </p:cNvPr>
          <p:cNvSpPr txBox="1"/>
          <p:nvPr/>
        </p:nvSpPr>
        <p:spPr>
          <a:xfrm>
            <a:off x="1010772" y="2032365"/>
            <a:ext cx="10055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힙</a:t>
            </a:r>
            <a:endParaRPr lang="ko-KR" altLang="en-US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CB18C15-7853-BFDD-EF41-84AF8951DDF2}"/>
              </a:ext>
            </a:extLst>
          </p:cNvPr>
          <p:cNvGrpSpPr/>
          <p:nvPr/>
        </p:nvGrpSpPr>
        <p:grpSpPr>
          <a:xfrm>
            <a:off x="1352995" y="2744045"/>
            <a:ext cx="8582534" cy="400110"/>
            <a:chOff x="973827" y="3382393"/>
            <a:chExt cx="9017160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1D55D3-B268-5902-38DE-E0855B3420F0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배열이지만 각 원소를 완전 이진 트리에 대응시켜 이용하는 자료구조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975AA15-07B1-8190-4A26-2DED82A231F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9F7C05-2C53-E040-82AA-25DD16B7605E}"/>
              </a:ext>
            </a:extLst>
          </p:cNvPr>
          <p:cNvGrpSpPr/>
          <p:nvPr/>
        </p:nvGrpSpPr>
        <p:grpSpPr>
          <a:xfrm>
            <a:off x="1352995" y="3287876"/>
            <a:ext cx="8582534" cy="400110"/>
            <a:chOff x="973827" y="3382393"/>
            <a:chExt cx="9017160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CAEB2-8D15-A6F3-32FC-3ED6BB302073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최소 </a:t>
              </a:r>
              <a:r>
                <a:rPr lang="ko-KR" altLang="en-US" sz="2000" dirty="0" err="1"/>
                <a:t>힙</a:t>
              </a:r>
              <a:r>
                <a:rPr lang="en-US" altLang="ko-KR" sz="2000" dirty="0"/>
                <a:t>(min heap)</a:t>
              </a:r>
              <a:r>
                <a:rPr lang="ko-KR" altLang="en-US" sz="2000" dirty="0"/>
                <a:t>과 최대 </a:t>
              </a:r>
              <a:r>
                <a:rPr lang="ko-KR" altLang="en-US" sz="2000" dirty="0" err="1"/>
                <a:t>힙</a:t>
              </a:r>
              <a:r>
                <a:rPr lang="en-US" altLang="ko-KR" sz="2000" dirty="0"/>
                <a:t>(max heap)</a:t>
              </a:r>
              <a:r>
                <a:rPr lang="ko-KR" altLang="en-US" sz="2000" dirty="0"/>
                <a:t> 두 가지 모두 상황에 따라 이용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4970C1-D89D-D3B5-3BED-196148398BC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25FBF4-02F2-2B50-37EB-ED82EB235D70}"/>
              </a:ext>
            </a:extLst>
          </p:cNvPr>
          <p:cNvGrpSpPr/>
          <p:nvPr/>
        </p:nvGrpSpPr>
        <p:grpSpPr>
          <a:xfrm>
            <a:off x="1352995" y="3831707"/>
            <a:ext cx="9084020" cy="707886"/>
            <a:chOff x="973827" y="3382393"/>
            <a:chExt cx="9017160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C415D5B-6114-5DB6-997B-564A3D27D13B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889377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최소 </a:t>
                  </a:r>
                  <a:r>
                    <a:rPr lang="ko-KR" altLang="en-US" sz="2000" dirty="0" err="1"/>
                    <a:t>힙일</a:t>
                  </a:r>
                  <a:r>
                    <a:rPr lang="ko-KR" altLang="en-US" sz="2000" dirty="0"/>
                    <a:t> 경우</a:t>
                  </a:r>
                  <a:r>
                    <a:rPr lang="en-US" altLang="ko-KR" sz="2000" dirty="0"/>
                    <a:t>, </a:t>
                  </a:r>
                  <a:r>
                    <a:rPr lang="ko-KR" altLang="en-US" sz="2000" dirty="0"/>
                    <a:t>루트가 아닌 모든 정점 </a:t>
                  </a:r>
                  <a:r>
                    <a:rPr lang="en-US" altLang="ko-KR" sz="2000" dirty="0" err="1"/>
                    <a:t>i</a:t>
                  </a:r>
                  <a:r>
                    <a:rPr lang="ko-KR" altLang="en-US" sz="2000" dirty="0" err="1"/>
                    <a:t>에</a:t>
                  </a:r>
                  <a:r>
                    <a:rPr lang="ko-KR" altLang="en-US" sz="2000" dirty="0"/>
                    <a:t> 대해 </a:t>
                  </a:r>
                  <a:r>
                    <a:rPr lang="en-US" altLang="ko-KR" sz="2000" dirty="0"/>
                    <a:t>A[parent[</a:t>
                  </a:r>
                  <a:r>
                    <a:rPr lang="en-US" altLang="ko-KR" sz="2000" dirty="0" err="1"/>
                    <a:t>i</a:t>
                  </a:r>
                  <a:r>
                    <a:rPr lang="en-US" altLang="ko-KR" sz="2000" dirty="0"/>
                    <a:t>]]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altLang="ko-KR" sz="2000" dirty="0"/>
                    <a:t> A[</a:t>
                  </a:r>
                  <a:r>
                    <a:rPr lang="en-US" altLang="ko-KR" sz="2000" dirty="0" err="1"/>
                    <a:t>i</a:t>
                  </a:r>
                  <a:r>
                    <a:rPr lang="en-US" altLang="ko-KR" sz="2000" dirty="0"/>
                    <a:t>]</a:t>
                  </a:r>
                  <a:r>
                    <a:rPr lang="ko-KR" altLang="en-US" sz="2000" dirty="0" err="1"/>
                    <a:t>를</a:t>
                  </a:r>
                  <a:r>
                    <a:rPr lang="ko-KR" altLang="en-US" sz="2000" dirty="0"/>
                    <a:t> 만족해야 함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C415D5B-6114-5DB6-997B-564A3D27D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8893773" cy="707886"/>
                </a:xfrm>
                <a:prstGeom prst="rect">
                  <a:avLst/>
                </a:prstGeom>
                <a:blipFill>
                  <a:blip r:embed="rId2"/>
                  <a:stretch>
                    <a:fillRect l="-708" t="-5263" r="-1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FC263-240A-6ABD-0363-C7F142B9339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099BD0-DD08-E224-2BEC-7DB470205F7C}"/>
              </a:ext>
            </a:extLst>
          </p:cNvPr>
          <p:cNvGrpSpPr/>
          <p:nvPr/>
        </p:nvGrpSpPr>
        <p:grpSpPr>
          <a:xfrm>
            <a:off x="1352995" y="4413638"/>
            <a:ext cx="9084020" cy="400110"/>
            <a:chOff x="973827" y="3382393"/>
            <a:chExt cx="9017160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44DE35-2151-6683-22D7-288E3F23B069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88937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최대 </a:t>
                  </a:r>
                  <a:r>
                    <a:rPr lang="ko-KR" altLang="en-US" sz="2000" dirty="0" err="1"/>
                    <a:t>힙일</a:t>
                  </a:r>
                  <a:r>
                    <a:rPr lang="ko-KR" altLang="en-US" sz="2000" dirty="0"/>
                    <a:t> 경우</a:t>
                  </a:r>
                  <a:r>
                    <a:rPr lang="en-US" altLang="ko-KR" sz="2000" dirty="0"/>
                    <a:t>, </a:t>
                  </a:r>
                  <a:r>
                    <a:rPr lang="ko-KR" altLang="en-US" sz="2000" dirty="0"/>
                    <a:t>루트가 아닌 모든 정점 </a:t>
                  </a:r>
                  <a:r>
                    <a:rPr lang="en-US" altLang="ko-KR" sz="2000" dirty="0" err="1"/>
                    <a:t>i</a:t>
                  </a:r>
                  <a:r>
                    <a:rPr lang="ko-KR" altLang="en-US" sz="2000" dirty="0" err="1"/>
                    <a:t>에</a:t>
                  </a:r>
                  <a:r>
                    <a:rPr lang="ko-KR" altLang="en-US" sz="2000" dirty="0"/>
                    <a:t> 대해 </a:t>
                  </a:r>
                  <a:r>
                    <a:rPr lang="en-US" altLang="ko-KR" sz="2000" dirty="0"/>
                    <a:t>A[parent[</a:t>
                  </a:r>
                  <a:r>
                    <a:rPr lang="en-US" altLang="ko-KR" sz="2000" dirty="0" err="1"/>
                    <a:t>i</a:t>
                  </a:r>
                  <a:r>
                    <a:rPr lang="en-US" altLang="ko-KR" sz="2000" dirty="0"/>
                    <a:t>]]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altLang="ko-KR" sz="2000" dirty="0"/>
                    <a:t> A[</a:t>
                  </a:r>
                  <a:r>
                    <a:rPr lang="en-US" altLang="ko-KR" sz="2000" dirty="0" err="1"/>
                    <a:t>i</a:t>
                  </a:r>
                  <a:r>
                    <a:rPr lang="en-US" altLang="ko-KR" sz="2000" dirty="0"/>
                    <a:t>]</a:t>
                  </a:r>
                  <a:r>
                    <a:rPr lang="ko-KR" altLang="en-US" sz="2000" dirty="0" err="1"/>
                    <a:t>를</a:t>
                  </a:r>
                  <a:r>
                    <a:rPr lang="ko-KR" altLang="en-US" sz="2000" dirty="0"/>
                    <a:t> 만족해야 함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44DE35-2151-6683-22D7-288E3F23B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8893773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708" t="-12121" r="-142" b="-242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2B725AB-501F-7661-BE08-05682B584F2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C1A667-A42A-F3AD-032C-3CDDAC584B71}"/>
              </a:ext>
            </a:extLst>
          </p:cNvPr>
          <p:cNvGrpSpPr/>
          <p:nvPr/>
        </p:nvGrpSpPr>
        <p:grpSpPr>
          <a:xfrm>
            <a:off x="1352995" y="4960095"/>
            <a:ext cx="9084020" cy="400110"/>
            <a:chOff x="973827" y="3382393"/>
            <a:chExt cx="9017160" cy="4001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FFF8F8-5F39-76F6-E62F-7C6BF0459E7B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완전 이진 트리의 정의에 의해 원소가 </a:t>
              </a:r>
              <a:r>
                <a:rPr lang="en-US" altLang="ko-KR" sz="2000" dirty="0">
                  <a:solidFill>
                    <a:srgbClr val="FF0000"/>
                  </a:solidFill>
                </a:rPr>
                <a:t>N</a:t>
              </a:r>
              <a:r>
                <a:rPr lang="ko-KR" altLang="en-US" sz="2000" dirty="0">
                  <a:solidFill>
                    <a:srgbClr val="FF0000"/>
                  </a:solidFill>
                </a:rPr>
                <a:t>개일 경우 높이는 </a:t>
              </a:r>
              <a:r>
                <a:rPr lang="en-US" altLang="ko-KR" sz="2000" dirty="0" err="1">
                  <a:solidFill>
                    <a:srgbClr val="FF0000"/>
                  </a:solidFill>
                </a:rPr>
                <a:t>logN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A82F52-5C07-EBC3-FC5D-0D68555D72A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88244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386E-F07D-9A47-A5F6-CAAAB0640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CAB99-F0ED-571A-02A9-05F111AB369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힙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71B133F-9A1F-5DD6-0D9A-03D2BD31442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047096A-D0C3-D645-4D45-64794B682D5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A20C4C2-FC31-807B-12BD-9969612CCDE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504E2F9-C28E-E93C-53E5-91EF4FDDC7F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8245DED-3F74-FDB2-38DC-4D184D04D55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454A5-B5AC-2C0F-8B58-D93AD4FED68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C172C75-EBE0-68E6-5DE3-8A91A4FB4DA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6210057-4E69-E3AA-9274-06695D2975A5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1E0FDE15-B917-BC80-C550-64D05FA1D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E63B8A23-5A8D-15C2-1616-AAF54DFFB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B132ADDB-270B-6FDE-CC52-EFE1E9BD15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5064B6DC-A83F-4146-708B-945BD3827A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EDADBBA6-8D35-8AA1-5836-0EFDEF0AF7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A0C56E8E-1BB1-D278-DDEA-C37290A5CB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2CC1693C-BCDA-C57E-E35F-961DB7A0A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0B474CF6-6FF7-2F05-776B-9601EEB4E6A4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58208714-27A7-1641-6EFF-DFE07D2DB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94DE9666-B6BA-41A6-6FED-E6074C528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20EF82CC-B9B4-5DF1-3A9A-B535EB04A5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D335D72-DD4D-65DE-FA29-13EE12B798F0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5C0326F-7402-56CB-DB6A-CACE1ECB227C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6017FDE-D40F-AB67-7F75-A0C6ABF4CA6A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D4DF480-5285-EBB1-D1E7-99F9B0303362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03DEA14-79C5-F2D7-110C-B2D4FB545BD3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DD55223-DFCA-DAE3-3AE3-B4490EA13BF4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91B2A7D-327A-75B6-2495-3F58FE167CBD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2369AD1-6E81-4584-B842-B5909E1F1AF7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BAE229F-E512-49AB-403B-A29A61782A6B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27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935E72D1-C2F4-664E-B038-76AC52044810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rgbClr val="66FFCC"/>
            </a:solidFill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8155D2-571F-CFAE-A7F0-9A23167E1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0636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FC16B5-EF1D-16C1-9BC1-0ECA7C2CF7CB}"/>
              </a:ext>
            </a:extLst>
          </p:cNvPr>
          <p:cNvSpPr txBox="1"/>
          <p:nvPr/>
        </p:nvSpPr>
        <p:spPr>
          <a:xfrm>
            <a:off x="1010772" y="2032365"/>
            <a:ext cx="128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최대 </a:t>
            </a:r>
            <a:r>
              <a:rPr lang="ko-KR" altLang="en-US" sz="2400" dirty="0" err="1"/>
              <a:t>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7413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8AA9F-FF41-F3ED-D63F-D81C16286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3DE660-B46A-3DC6-3F49-D0F43186AD7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힙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8CDC0EF-7CF4-E491-8145-C30D4E7BC7A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DD62643-0243-6899-C965-CD697628D3A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64822C5-022E-E9C4-C437-0920303A5DD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48986A4-84B7-22D7-C42F-914B032587C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87EDCE-D7FD-2181-AC47-24A1E8031DA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DD0252-CE73-36B9-C224-07528C4F355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A8BB77-466A-6565-F0C0-DEA619135CB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9BC32C-7395-1A39-F965-7BF33BE71D99}"/>
              </a:ext>
            </a:extLst>
          </p:cNvPr>
          <p:cNvSpPr txBox="1"/>
          <p:nvPr/>
        </p:nvSpPr>
        <p:spPr>
          <a:xfrm>
            <a:off x="1010773" y="2032365"/>
            <a:ext cx="387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힙의</a:t>
            </a:r>
            <a:r>
              <a:rPr lang="ko-KR" altLang="en-US" sz="2400" dirty="0"/>
              <a:t> 구현</a:t>
            </a:r>
            <a:r>
              <a:rPr lang="en-US" altLang="ko-KR" sz="2400" dirty="0"/>
              <a:t>(</a:t>
            </a:r>
            <a:r>
              <a:rPr lang="en-US" altLang="ko-KR" sz="2400" dirty="0" err="1"/>
              <a:t>Heapify</a:t>
            </a:r>
            <a:r>
              <a:rPr lang="en-US" altLang="ko-KR" sz="2400" dirty="0"/>
              <a:t>):</a:t>
            </a:r>
            <a:r>
              <a:rPr lang="ko-KR" altLang="en-US" sz="2400" dirty="0"/>
              <a:t> </a:t>
            </a:r>
            <a:r>
              <a:rPr lang="en-US" altLang="ko-KR" sz="2400" dirty="0"/>
              <a:t>O(</a:t>
            </a:r>
            <a:r>
              <a:rPr lang="en-US" altLang="ko-KR" sz="2400" dirty="0" err="1"/>
              <a:t>logN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0B8E48E-0D6A-25E8-BBFB-723D5D70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27" y="2683611"/>
            <a:ext cx="6410096" cy="38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6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3A797-59FE-A99D-9C8B-89CE8A1A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02115-0F5C-B1C5-E3B2-E225ACF178B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MAX-HEAPIFY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3BE211A-5B4D-83FD-6479-E440B72A7B8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645A63C-3699-5780-9FBC-077C0A5E699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F2AFB5E-588B-726A-95DB-5AC3B6B4E39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6719BA-1DD2-B096-D838-B79AE3CBBA8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D08E6FC-1142-03FA-552F-4BE5341D8EB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A64E07-FBF2-26F3-4C5F-B794C0DF1A8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0AF40F-6432-0756-BA45-D657AB8826B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97C060C-E5C4-98BF-644C-9724848CC041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B67B6B8D-BD07-BFB9-2A54-E18C9852B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C0EB4132-A73D-843F-A517-0B9CF0004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99C694E9-F8D8-4CED-A264-F115A987C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77E2D9A1-C190-BBE6-75AE-48D7586ADE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BA5B0BD3-7638-1010-B7E2-E78ECE83DA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3B3CEF34-C40B-2948-C472-D14F5A76B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561BE95F-1DF2-5B1C-D88C-FA7273D06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70E5463F-2A10-F4F5-577F-80041A40FC17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A4D9672C-B7CB-3232-7880-6B11DF25D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E12E2B19-B7A0-D674-80DC-F87618FFEF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8E21F175-E0EA-D8E0-3104-D69E5EE27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0E0E00E-8BFD-829C-C591-0FFC1347EF1F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8981F0D-97B2-927A-E56A-5066DE789936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D8C3F1F-4FCB-9A52-21FE-65A8B761150E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27690F-7CC1-7FB1-279A-3819D11F4399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893D437-40F5-934D-015E-BBA8356B0DC5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6C56221-4908-874B-C3DE-FB109C2EC4A1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30E6BF3-BE30-C50E-8065-72EB1C344184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9033BE53-AF35-50A1-72A6-67BB1E4975A4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136A335-2971-8362-1CA5-F708BDC40840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B388679-7B0B-0F47-7AF8-421D2557C7D7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1FCA0A-D582-4EE1-1CB1-BD8E560BA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41667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5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0B578-DE95-A409-6867-A6E2E35F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BCB691-4D5D-DD06-8EFE-269531B0EFA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MAX-HEAPIFY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21EEA0-4C60-7B77-68A4-8F0F4A8DEB5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186D9B5-F3AA-D377-3EFC-836DDAFB07E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E9AD500-4DDB-11BE-89E6-CF5B6744EC3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B823418-5648-B552-840C-61350C45677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1213969-3A92-5B07-CD7D-157F233591A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C2A02B-B43C-613C-5F1D-5F063FC0DA8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55686FF-5002-68E4-FC4A-A9A2D515425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4132088-278F-F733-0E88-56AEDFFFA092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38F4DDE0-16FC-D1C1-43BB-F472A5FA3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49A8B7E6-F601-38B4-E965-F5855B141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CFCBE1A3-C32B-1A7E-BCC1-8EE572D6B7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A75BEC6F-F1FC-A66B-A6A5-F062924369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6994570E-E264-9CB1-3181-811645E08B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056EB49A-C353-E115-DCE6-081240564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4BF18269-BB68-74F6-D212-3ABC9EF52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8A1B4602-D9FC-05DE-0913-BD832F201CA1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99F5CDC9-7E4D-5EF6-6E76-5C049331E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57844293-2C1F-0982-5046-CAA123C9A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B50014EB-311C-6FF8-D578-9004C8F0E3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F082E19-9031-C7A7-9953-B82776D09FC0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A91033D-87F5-F378-79E0-FD7691D2D826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2FDE7D3-D197-6195-4C87-B481C98B832B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7B36563-F543-C686-C0B0-C2651D0E37CA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BC522B0-C901-320B-6C01-A299E9B930B4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302AA38-0324-4867-00A4-BBFE7C029C30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366AB28-AC2E-0300-9DE4-73A97EC59215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6AC92BF-2B37-3CD0-7606-F1C1DF38897D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24580A9-4E38-2E55-4B32-476410260324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AEB02018-A4E1-FA09-7057-1114364F0C9B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48F1CE3-4E14-4FAE-B690-36E4E15CC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09211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2CD022-BB6E-58A0-7912-47C60FC65E63}"/>
              </a:ext>
            </a:extLst>
          </p:cNvPr>
          <p:cNvSpPr txBox="1"/>
          <p:nvPr/>
        </p:nvSpPr>
        <p:spPr>
          <a:xfrm>
            <a:off x="2497289" y="2102435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1,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0755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FF3BE-1DA0-573B-6CB0-47EB19D7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DB388C-BD46-B837-1AEF-73839A46B8F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MAX-HEAPIFY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387A78-398A-A007-489C-DAB30078BCD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12DC400-69E6-4334-D0C3-8710FBEABF5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3F86467-9D44-7D70-7FBC-4EE16719701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26B2734-44D7-99DA-F007-DF8958041A4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5C707D-02A9-8342-7C20-D0C2B36F74E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A61020-23DF-B8E3-421C-957F3EC2B17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C84F310-D660-3754-B7D4-32F0078024F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AF870BD-733E-76F6-1FA9-7FC60C007913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B6F2F2D8-A2BC-6F7B-7F18-20E2746634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2D00517A-32D4-D552-7D25-3829DB573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2C16A0CF-3567-B828-07D9-DD752913EF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2008F943-BE32-1960-8D37-30D1C29037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CEC3F9B8-739F-8AEE-EDAB-5542442BEC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16592BEF-D7E9-AE4E-DD4F-2A36148E0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A0450DCE-50DB-E7D3-9A08-A6B2931C0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C0749BBF-6328-E8DC-5D39-7077B98F3AAB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9878877A-DF59-EA56-123C-0571A2312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08AC94C2-C9B1-614B-9CBA-1F12310E2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BBFA44CF-2CF7-39F8-5C7D-F6CFC78D1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C9D7D3A-9233-177B-470E-939F5A2A632C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796EC70-AFC3-6316-BB76-9B0E0FFC408C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A599FD3-56A3-13EA-DA39-6F400D3E33F2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3AF4093-1799-010D-9820-8064B9AB2A79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F7CD0EA-808B-8D96-C70F-797ED27912BB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353D4C3-EB74-4C81-A6E9-3A34003426D1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1E16C4E-65D2-ACBF-8887-6DA6D60B1286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4E3F3FD-1493-4C93-424C-CBFCD3735030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C81CB35-8D89-C503-8FC1-A24554E79802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65A0409-986A-FFAB-1678-39BA5EDFA2C9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AD0E5A-8ACD-ED7F-A2FB-3BA20B9D9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52511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74D3F9-15EE-A41F-F7DA-FEE511A9CB85}"/>
              </a:ext>
            </a:extLst>
          </p:cNvPr>
          <p:cNvSpPr txBox="1"/>
          <p:nvPr/>
        </p:nvSpPr>
        <p:spPr>
          <a:xfrm>
            <a:off x="5171761" y="3039931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4,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98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F8A00-1EF9-B1E5-6E0F-A22E364B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73B98-973B-6909-8841-7562DEBA024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40A821-F55C-8218-D4C7-103390F0DF3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87100F-348C-A0B1-09E2-E7F24B66A56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E85EF78-C9AF-F4E6-2C62-FC80087C7F6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359AEDC-F93A-7987-998F-6C71B0D3B2C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0555B2-3C11-FC78-B168-DF39C6778FA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65071C-184F-08B1-9B85-059088638E3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913874-F2CD-8B95-3F36-435E93E50C2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B3FA19-8EC6-83D5-9174-0FC8A344D628}"/>
              </a:ext>
            </a:extLst>
          </p:cNvPr>
          <p:cNvSpPr txBox="1"/>
          <p:nvPr/>
        </p:nvSpPr>
        <p:spPr>
          <a:xfrm>
            <a:off x="982484" y="2099722"/>
            <a:ext cx="6835772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단순 그래프</a:t>
            </a:r>
            <a:r>
              <a:rPr lang="en-US" altLang="ko-KR" sz="2000" dirty="0"/>
              <a:t>(Simple graph): </a:t>
            </a:r>
            <a:r>
              <a:rPr lang="ko-KR" altLang="en-US" sz="2000" dirty="0"/>
              <a:t>중복 간선과 루프가 없는 그래프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CE95A0-BC29-9D6F-7667-E33E70A7803D}"/>
              </a:ext>
            </a:extLst>
          </p:cNvPr>
          <p:cNvGrpSpPr>
            <a:grpSpLocks noChangeAspect="1"/>
          </p:cNvGrpSpPr>
          <p:nvPr/>
        </p:nvGrpSpPr>
        <p:grpSpPr>
          <a:xfrm>
            <a:off x="2393074" y="3085054"/>
            <a:ext cx="2178305" cy="2171626"/>
            <a:chOff x="2033602" y="3545077"/>
            <a:chExt cx="1716867" cy="171160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6FD1CF1-1E2F-284B-08B6-2DB6B1EC8FED}"/>
                </a:ext>
              </a:extLst>
            </p:cNvPr>
            <p:cNvSpPr>
              <a:spLocks/>
            </p:cNvSpPr>
            <p:nvPr/>
          </p:nvSpPr>
          <p:spPr>
            <a:xfrm>
              <a:off x="2387860" y="3545077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30F8E78-3372-2601-3FCD-172EBF056686}"/>
                </a:ext>
              </a:extLst>
            </p:cNvPr>
            <p:cNvSpPr>
              <a:spLocks/>
            </p:cNvSpPr>
            <p:nvPr/>
          </p:nvSpPr>
          <p:spPr>
            <a:xfrm>
              <a:off x="2033602" y="4716680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08E0A1C-693C-7EAA-B00A-3B1518C2D920}"/>
                </a:ext>
              </a:extLst>
            </p:cNvPr>
            <p:cNvSpPr>
              <a:spLocks/>
            </p:cNvSpPr>
            <p:nvPr/>
          </p:nvSpPr>
          <p:spPr>
            <a:xfrm>
              <a:off x="3210469" y="4320639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57BCEA7-3F84-110F-04AD-DDAA1C3F3398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2303602" y="4085077"/>
              <a:ext cx="270000" cy="631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7DF44A6-0271-29E3-F429-B4EF29878BE0}"/>
                </a:ext>
              </a:extLst>
            </p:cNvPr>
            <p:cNvCxnSpPr>
              <a:cxnSpLocks/>
              <a:stCxn id="15" idx="5"/>
              <a:endCxn id="32" idx="1"/>
            </p:cNvCxnSpPr>
            <p:nvPr/>
          </p:nvCxnSpPr>
          <p:spPr>
            <a:xfrm>
              <a:off x="2848779" y="4005996"/>
              <a:ext cx="440771" cy="39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0F30461-0D4C-9353-750B-D74D9E4B497E}"/>
                </a:ext>
              </a:extLst>
            </p:cNvPr>
            <p:cNvCxnSpPr>
              <a:cxnSpLocks/>
              <a:stCxn id="32" idx="3"/>
              <a:endCxn id="17" idx="6"/>
            </p:cNvCxnSpPr>
            <p:nvPr/>
          </p:nvCxnSpPr>
          <p:spPr>
            <a:xfrm flipH="1">
              <a:off x="2573602" y="4781558"/>
              <a:ext cx="715948" cy="205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4F9C78-26A0-D087-2871-16F48CEB0D57}"/>
              </a:ext>
            </a:extLst>
          </p:cNvPr>
          <p:cNvCxnSpPr>
            <a:cxnSpLocks/>
            <a:stCxn id="32" idx="2"/>
            <a:endCxn id="17" idx="7"/>
          </p:cNvCxnSpPr>
          <p:nvPr/>
        </p:nvCxnSpPr>
        <p:spPr>
          <a:xfrm flipH="1">
            <a:off x="2977872" y="4411629"/>
            <a:ext cx="908373" cy="260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60CDA486-7936-7F7F-D34D-A4F79CD8357C}"/>
              </a:ext>
            </a:extLst>
          </p:cNvPr>
          <p:cNvGrpSpPr>
            <a:grpSpLocks noChangeAspect="1"/>
          </p:cNvGrpSpPr>
          <p:nvPr/>
        </p:nvGrpSpPr>
        <p:grpSpPr>
          <a:xfrm>
            <a:off x="7171151" y="3053171"/>
            <a:ext cx="2178305" cy="2171626"/>
            <a:chOff x="2033602" y="3545077"/>
            <a:chExt cx="1716867" cy="171160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FEE0248-052E-D7ED-E6B0-A082888EA9FC}"/>
                </a:ext>
              </a:extLst>
            </p:cNvPr>
            <p:cNvSpPr>
              <a:spLocks/>
            </p:cNvSpPr>
            <p:nvPr/>
          </p:nvSpPr>
          <p:spPr>
            <a:xfrm>
              <a:off x="2387860" y="3545077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E41614B-D80F-6A73-CFE5-775141EE7AFC}"/>
                </a:ext>
              </a:extLst>
            </p:cNvPr>
            <p:cNvSpPr>
              <a:spLocks/>
            </p:cNvSpPr>
            <p:nvPr/>
          </p:nvSpPr>
          <p:spPr>
            <a:xfrm>
              <a:off x="2033602" y="4716680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5E15F46-C391-B722-1011-CD60766CC302}"/>
                </a:ext>
              </a:extLst>
            </p:cNvPr>
            <p:cNvSpPr>
              <a:spLocks/>
            </p:cNvSpPr>
            <p:nvPr/>
          </p:nvSpPr>
          <p:spPr>
            <a:xfrm>
              <a:off x="3210469" y="4320639"/>
              <a:ext cx="540000" cy="540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1081020-0F55-0FE5-A337-42D2EA468DF0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2303602" y="4085077"/>
              <a:ext cx="270000" cy="631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66E17DB-7523-8401-3E85-E928E445814D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2848779" y="4005996"/>
              <a:ext cx="440771" cy="393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C709A0F-FE3E-43EA-A4C9-FC6A63010D2B}"/>
                </a:ext>
              </a:extLst>
            </p:cNvPr>
            <p:cNvCxnSpPr>
              <a:cxnSpLocks/>
              <a:stCxn id="11" idx="3"/>
              <a:endCxn id="10" idx="6"/>
            </p:cNvCxnSpPr>
            <p:nvPr/>
          </p:nvCxnSpPr>
          <p:spPr>
            <a:xfrm flipH="1">
              <a:off x="2573602" y="4781558"/>
              <a:ext cx="715948" cy="205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8D2F2508-94BB-E81E-0A30-001131D25157}"/>
              </a:ext>
            </a:extLst>
          </p:cNvPr>
          <p:cNvCxnSpPr>
            <a:cxnSpLocks/>
            <a:stCxn id="11" idx="6"/>
            <a:endCxn id="11" idx="4"/>
          </p:cNvCxnSpPr>
          <p:nvPr/>
        </p:nvCxnSpPr>
        <p:spPr>
          <a:xfrm flipH="1">
            <a:off x="9006889" y="4379746"/>
            <a:ext cx="342567" cy="342567"/>
          </a:xfrm>
          <a:prstGeom prst="curvedConnector4">
            <a:avLst>
              <a:gd name="adj1" fmla="val -131440"/>
              <a:gd name="adj2" fmla="val 2179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5DA440-562F-A30F-3D6B-D19E330FFCC4}"/>
              </a:ext>
            </a:extLst>
          </p:cNvPr>
          <p:cNvSpPr txBox="1"/>
          <p:nvPr/>
        </p:nvSpPr>
        <p:spPr>
          <a:xfrm>
            <a:off x="2228843" y="5491989"/>
            <a:ext cx="2597672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중복 간선</a:t>
            </a:r>
            <a:r>
              <a:rPr lang="en-US" altLang="ko-KR" sz="2000" dirty="0"/>
              <a:t>(Multigraph)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D2FB30-BC96-39FE-5DFB-7B4D90333E6D}"/>
              </a:ext>
            </a:extLst>
          </p:cNvPr>
          <p:cNvSpPr txBox="1"/>
          <p:nvPr/>
        </p:nvSpPr>
        <p:spPr>
          <a:xfrm>
            <a:off x="7653998" y="5491989"/>
            <a:ext cx="1303516" cy="434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루프</a:t>
            </a:r>
            <a:r>
              <a:rPr lang="en-US" altLang="ko-KR" sz="2000" dirty="0"/>
              <a:t>(Loop)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4587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83612-3700-6D14-477D-3DD7E718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9584B-57D8-08B8-42AF-9910159545B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MAX-HEAPIFY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D637E1-F765-3894-F65B-107F31FD7B2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FFD1972-564B-22CD-5CB2-2FEF76B6652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8802F5-A858-B738-FD96-DC67FDDAF5A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B4DB9E7-94F7-069A-5B20-34A9FAB71AA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123FD8-45DC-6F95-C4E9-79AE9B34F63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67D291E-D842-7BB0-C7B8-0FA3D368570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930453D-B7C6-C4B1-F9FD-8F79B1EAECA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437C8E4-C555-24F7-4000-B6F2FCBE2F25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17DBE365-89B3-5570-A904-F4F8769B5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2539FC32-C42D-C3A1-0AB0-1D029F7056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4EF1B340-980A-476D-D2E8-741FFF2604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EBAA7578-E06F-FB38-5DE1-E53B984A2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F5705172-7A8A-D9C7-876D-D6AD25F019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7F115572-F71A-D46E-C83A-8C4622F47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E02BE17B-72F0-74B8-2EEF-88F1A191A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B612F3ED-2D9F-C9CC-A57D-C95CB1FBF375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986BE515-5610-4C22-3661-49CEFE400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C4E7C178-1AFF-150E-EEF9-665487DDC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77E3236C-FC63-432F-C568-2C22F5F208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DA48763-5822-EB2B-82D0-43D494251F84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05B87432-EE94-0639-C503-0F514B09C7C6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E9E118A-9CD6-9D00-074B-AE682DC0A58C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3E9422D-55C2-946D-C640-7635BEDD77B6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B96A7E7-AA78-82E4-D62D-546EF29C1523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072108B-E9B2-D93A-C8A4-E5DD8F456470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D16EF53-1ABA-D6B1-FDB3-BAB485041541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6D166F0-E9E5-A9A8-A916-6EA2AE81A340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1FC6129-594E-E46D-7B8F-F73AFD6BFC97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93EA93D-FEE1-646C-6DAD-97620FEEC80F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A489CF-47D7-69DA-CDF8-4B5AD2562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15922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BE048C-1751-D5E8-C95A-990D3D941C57}"/>
              </a:ext>
            </a:extLst>
          </p:cNvPr>
          <p:cNvSpPr txBox="1"/>
          <p:nvPr/>
        </p:nvSpPr>
        <p:spPr>
          <a:xfrm>
            <a:off x="5328286" y="4364537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9,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160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30001-A110-C29B-130F-AD09B8FB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6E291-A9C6-7751-611F-63D40EE221B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힙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1E669D2-FED4-2EE0-3D10-7266A159636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430DCB2-1C59-1B18-C80C-EA53F9699C1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1EDB88-AD33-834D-008C-AED6F496272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7BA4507-DB46-40A8-E299-2307F0AD346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0C37395-BEC3-AC41-29E5-F668B5DCC90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8FD4BBC-0FE6-1DBE-B2A6-3B5CC4476CB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18A1C6-DEA0-0CDC-7028-63B9241AE68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060211-2B9B-F1E0-5F19-FBA4DEB2618A}"/>
              </a:ext>
            </a:extLst>
          </p:cNvPr>
          <p:cNvSpPr txBox="1"/>
          <p:nvPr/>
        </p:nvSpPr>
        <p:spPr>
          <a:xfrm>
            <a:off x="1010772" y="2032365"/>
            <a:ext cx="5767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일반 배열을 </a:t>
            </a:r>
            <a:r>
              <a:rPr lang="ko-KR" altLang="en-US" sz="2400" dirty="0" err="1"/>
              <a:t>힙으로</a:t>
            </a:r>
            <a:r>
              <a:rPr lang="ko-KR" altLang="en-US" sz="2400" dirty="0"/>
              <a:t> 바꾸는 방법</a:t>
            </a:r>
            <a:r>
              <a:rPr lang="en-US" altLang="ko-KR" sz="2400" dirty="0"/>
              <a:t>: O</a:t>
            </a:r>
            <a:r>
              <a:rPr lang="en-US" altLang="ko-KR" sz="2400"/>
              <a:t>(N)</a:t>
            </a:r>
            <a:r>
              <a:rPr lang="ko-KR" altLang="en-US" sz="2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88FF74-6DC3-4D53-C4C9-2F1567F5C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96" y="2774950"/>
            <a:ext cx="7374792" cy="1722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3C614-86F9-2291-76C8-30B824E67DAB}"/>
              </a:ext>
            </a:extLst>
          </p:cNvPr>
          <p:cNvSpPr txBox="1"/>
          <p:nvPr/>
        </p:nvSpPr>
        <p:spPr>
          <a:xfrm>
            <a:off x="1452113" y="4778802"/>
            <a:ext cx="9401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리프를 제외한 모든 노드에 대해 큰 번호부터 순차적으로 </a:t>
            </a:r>
            <a:r>
              <a:rPr lang="en-US" altLang="ko-KR" sz="2000" dirty="0" err="1"/>
              <a:t>heapify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3014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DBDD-C7DA-7E7D-958F-C6F0D9756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BE511-944B-330E-6DEF-B246B6F783A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44B08C9-29CC-8B41-1DC1-4A6FD41E944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D3A891A-BE82-289E-14E0-700AD2353F5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4466B62-342E-4164-999E-13774BEFDB2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956319A-1A10-D86E-D836-6708C9E7A64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68EFBF6-2FA4-F69F-CBDA-B62BF58CAA2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048954-1F6E-B45A-66AB-5725B6F1BEC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B586B67-F9AB-699D-8638-755A1A5C47B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B1F885CB-CE7C-B053-440D-83D852BB0491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B36C2624-2453-C377-FF62-CAD4516DF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3B49D54A-A562-4F7E-59C9-22E14E5BC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231B830A-60C0-FC03-AAAA-FCFD85104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947FBF9A-DE0B-F5EE-6120-085D81DA80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FC812B9A-DC20-BFBB-F744-CCFF72B921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03985F65-37FF-BDFC-6CD1-659584E45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65E889DC-B996-D8C1-C09E-0417840DD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C978DA33-003F-169A-84F6-3132A50ED6FC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DC4C290F-1009-1832-29E4-848ECB3BE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BF8C019B-04B9-1F58-D926-DA9EB7D55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930D1CC0-BE25-9230-3FF1-E60A6E3428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8A615B0-6AC7-72C1-4642-F8B24B9D2BD9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31FC85C-ED0F-8A17-92EB-0AD1E1A6B84C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20482BE-3E36-96F5-1CE3-5B270CD74A6A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DDDCD79-C89E-6F4D-89F2-E78673B8584D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EA840B-F721-8B6C-ACA2-1B2791BAF5B2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92C909A-BCAF-C0A2-BD05-796D741980C1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883337C-5EA6-A60A-B9D2-4E99C1BAB0FC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A81304A-9053-D5DF-FF65-21640404CA4D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DBC436C-A9FA-20DC-390D-603070D51552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0446822-9F62-F187-73FA-5857256E1579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2BC79E-6BE5-A315-AE64-DA574FAE0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967466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14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BD232-FD28-2197-DABE-ED0EF6E9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0AC661-2740-5651-7D23-E2A762199F6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AA6F3E7-AFBF-0D31-8832-8D8B8E1F0DC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7017E3F-C79B-127B-6208-BA01318F5B9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472A510-2F27-5ED7-27F3-C261C9C3325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C837789-8219-8CD2-A02C-DA1E594EF61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70BA395-1475-9BCA-6E77-1EE914C67C4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6AC5E3-34E5-045E-FCF9-37E93AFCA49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9B6238-60C7-44D9-6B1C-874FA479B2F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93AC002-F993-E89E-59FE-CD0BC08B1537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D1E83D92-CB96-6C31-89E1-10C7FBC4B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FA2C839B-18C4-0165-1E3B-702EF2FF1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9FCA751E-A959-E034-4305-741C9B8B5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C3F343E0-87D8-3D83-7DDE-2F93CAE687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F4DC2583-35A7-63C6-3ECE-34DBCADEF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C14D0C4F-BF8A-7C18-8117-3D358626A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73C38E5D-5B6D-3D2A-DCE2-AB98DE457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605B735C-5F22-0C13-0D1E-464DFE7BCDB9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FE8B2B3B-7DD9-C997-D6FF-F0BF7EA56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FBA51EAA-A5CA-6C34-89E1-6BFBEED15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4D063A3E-31F4-49B4-9BEF-9CF4B2C5F5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689F65D-6B03-2AA8-C35A-F666D9AB90CB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631CFA4-F4F5-B7C8-3F3A-89F2818F2273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BCC0F09-DAA8-9992-D543-26B5003A886C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9715578-B4C2-BE78-6586-AC2311D5668D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2EC23A1-3469-9D34-EFF5-59C5045E4122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806D941-1966-2391-622E-25130897D59B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2A14AE4-2409-5DBB-5518-678532B47D07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C728D16-02EB-3438-AB74-0F777C4260EF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6ACC34C-9ED6-0BD0-C2AC-07B93CCFD394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740448D-D12E-70BD-C692-41270FFC3ECA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D9D828-5C60-671A-FE44-AE1DEDA41015}"/>
              </a:ext>
            </a:extLst>
          </p:cNvPr>
          <p:cNvGraphicFramePr>
            <a:graphicFrameLocks noGrp="1"/>
          </p:cNvGraphicFramePr>
          <p:nvPr/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66E277-36D9-FD11-AFBC-0CD6F25C15F0}"/>
              </a:ext>
            </a:extLst>
          </p:cNvPr>
          <p:cNvSpPr txBox="1"/>
          <p:nvPr/>
        </p:nvSpPr>
        <p:spPr>
          <a:xfrm>
            <a:off x="5268321" y="3084180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4,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3692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52815-7F49-CC06-0AB2-D9CD2F6AB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DF99A4-95D8-079F-99CD-3BA664624DB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A0CC46-8E60-2B6D-7CCF-EB9CAD81A08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2777B4A-9BC7-EBA7-59F6-61A6DB3FEE5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7D6BDDE-30AD-5E0A-B2FF-EA6D7AE7456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91323FF-AAEB-32C7-233D-0D22292B48E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1621F0C-72A7-B362-EDB8-7C7B5C4A747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D489CE-4AD8-6A83-0977-D74FB04639A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57855D-5E76-73A7-F61D-C6011D7C6FF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E6D3D59-9897-C457-1F27-D4BF17D4C2AB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C9D5D7CF-75F4-CD7A-1575-60C5CA613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59AE9EBC-772E-B363-B1B3-9A362AFC2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B656DC87-1561-C711-9FB8-6E4F1504F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0D4B1B04-9262-3E8E-3DEE-BA9E0682C7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05B25D01-01B6-AB2E-0D4F-268AA04B11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B19129AC-A47A-8F4E-B0E6-4AB10F17D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3CB0EBE2-ACC7-D0F1-02F8-929E148E9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04945E1D-2EEF-9FBB-6306-AD07218997C5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91BD59B7-8A81-5DF7-3208-41E6B0756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D9693DCF-CEE7-05E1-9211-B1E361850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2F166969-7767-CC3A-4F81-2DAA9D095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C89C0A56-8DE6-B29C-73D7-7ACB83194ECC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9DFE24A-3309-2BE3-0A36-B6EE26DEF8B7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18288ED-D0A0-28FC-3224-5B36A3632B5C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5233898-FC47-CD13-DA75-6D173C6AAA23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7238AAA-B066-4CA7-76B5-9A1E25D4BF55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B9D7EE5-E1BE-799D-4421-5707CD2D4FC5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D90C7FC-0D1E-1FA0-8B9A-F57DC074DAC4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42198E6-BEA1-2A10-17B9-F085BECC0B9F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6AA7D6C-D2E0-DB8F-230B-ED3FAC7DC5B4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F84E8EB-48B7-CFBA-6E60-AD3A3AC6ADCD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CBB7FF-6BD0-D7CC-5316-76C172BD3CBD}"/>
              </a:ext>
            </a:extLst>
          </p:cNvPr>
          <p:cNvGraphicFramePr>
            <a:graphicFrameLocks noGrp="1"/>
          </p:cNvGraphicFramePr>
          <p:nvPr/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2A0AA6-07B5-3E59-F7D2-316C57A4A84B}"/>
              </a:ext>
            </a:extLst>
          </p:cNvPr>
          <p:cNvSpPr txBox="1"/>
          <p:nvPr/>
        </p:nvSpPr>
        <p:spPr>
          <a:xfrm>
            <a:off x="1418766" y="3201775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3,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181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0C781-FCFE-B082-AFC9-0F4751DEA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4066C-C346-98EA-490B-F25BBB96985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16CE43-490E-5819-C279-0C65C2DB7B0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BE58568-677F-D346-6DDC-EBB393FDDB0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20A8F3A-DC1F-BB85-E63F-DC664671047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5C4131-D2BE-082F-655A-BC94160F1D6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B01144-E2DC-FC5B-9068-780F48EF6A6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48FC16-5035-B446-BEED-109D55D3087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5D408E-71CA-1ED6-C27F-F70DD460E9E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7F40402-EB94-8ECD-D27F-B72A4DCE0020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D08DE733-F70D-8FB3-D78B-5866B072C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4B89FD32-DFD4-5081-12FF-BE406CE377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26AC426E-4EED-2D7D-06CC-9D942CCAA7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A75B1DAD-783E-76F0-AE35-98BBB64342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929866F8-EB9B-A4CD-F75C-EAFD05201D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6722B513-6B93-E1EB-BDFD-1ADEDA81F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29A0B887-FC34-BB1A-BF1B-BFC14C902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88C16144-783C-014D-E039-A577C0B446A3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DE64D985-639D-53A2-ADC1-767402E5E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7016A434-FE21-1511-1B91-5D8E94FD8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085F9412-D32A-D8E6-3253-BEB9906177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A8D519A0-4B3B-C6A6-6CC7-606863F201F7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43C43A4-F264-0D24-E92A-93736A03A86D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F5A619A-FD10-B0DF-B7D1-61631CD79A0B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C1EAA597-0FD7-1F26-9263-9066CD6D106D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EBC68769-592F-03D0-A0F6-205D6A98F360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7BD9EFD-F348-B9B6-2740-1EC57333C78D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46F4345-046E-7621-41E6-B48EA04647A9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D853B31D-8082-8EC7-FF7A-BD59837406FC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6AE07057-685C-747D-16F6-99F30F6D3F2B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00F640B-8D8B-603B-904B-FE0A78BC1DAD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92E91-992D-8E7C-8189-89FA6B682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38764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F1F9F6-6C02-3DC0-6068-4A581DF201AE}"/>
              </a:ext>
            </a:extLst>
          </p:cNvPr>
          <p:cNvSpPr txBox="1"/>
          <p:nvPr/>
        </p:nvSpPr>
        <p:spPr>
          <a:xfrm>
            <a:off x="843512" y="4298523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7,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331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34C0-ABB6-09BF-7F7C-4FB82BE6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8C705A-0723-985B-C603-624B7EFC4D9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3872432-3B7E-9D1B-D019-ACE87C716B5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6E173B-C1D6-E07F-6643-0AC3CD13DEA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DB23C25-E17D-9151-2F1A-41DB37A8239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55374A7-BBCC-D6BA-F47A-0FC6B8F0594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CE85752-6F72-E437-06E0-C4D15AE2D80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67F9FE1-0CB5-862B-E0BA-171E51409D0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B11D1AC-EE71-76B4-65F2-A0779D05FB8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8A13BF1-2C0B-362D-53EE-A102D74AF1F1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F3DEFA8F-1025-C331-3149-8CC0EC45A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2B3B410E-2068-CB6A-D364-D6EF9646A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C27C821F-A8EC-BA5F-8D51-3AA72844BE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A15049B1-0298-0D06-4666-60FC3FBB0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83EB7A6D-F415-63F8-3D68-9CF807F4EB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0C67E26E-6CD2-4B34-30B5-0EB728276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8457024D-AAFD-58B4-3A0B-FB33B63C04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552E80CC-FEF5-89C8-A7D5-FFA01C133E13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96AD5ECC-1D97-D5C4-CB37-CA0562D5C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1FC7D91C-A4CD-DD79-419A-2C5BB5A95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DC0F4FF2-D625-15B5-DD5E-C3C0F01D86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272D126-EAE8-8DD7-9B45-C0559B88C686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3A478D3-EFBF-E53F-4159-E0111B05AEF2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E86F0FC-288A-7965-0106-DFE42DBAEF4C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864B9B4-335F-BA28-1B5D-5C7D71C462C4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78D9B67-267B-F294-6D8A-EA8B01407752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6C60FDE-C661-5B54-92A8-27A5AC899507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DC0B1F3-16FB-F143-A433-357D989818C2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98C1519-3B4B-C097-BA5F-84BA31D7210B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00384FF-6086-97F1-4486-B696C7211FBD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4BFB8D0-A3FD-9033-3F86-9AA10DF23BC0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B03C1E-36FD-B5D8-19F4-9B4B7968BBE5}"/>
              </a:ext>
            </a:extLst>
          </p:cNvPr>
          <p:cNvGraphicFramePr>
            <a:graphicFrameLocks noGrp="1"/>
          </p:cNvGraphicFramePr>
          <p:nvPr/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0DDA42-5E53-D328-58DF-49FE5425EE7A}"/>
              </a:ext>
            </a:extLst>
          </p:cNvPr>
          <p:cNvSpPr txBox="1"/>
          <p:nvPr/>
        </p:nvSpPr>
        <p:spPr>
          <a:xfrm>
            <a:off x="8194503" y="2094738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2,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607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AA666-68EF-AE7F-C24E-286AAE0BD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0CC440-C6E1-2766-85E9-25130685207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2A23620-4294-B79F-A0EC-4DC0CCDB5D1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3C2D2A0-87F3-BF1B-4853-580C88F5096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BC541CF-1952-FD42-04C7-9B882C7155A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7DE6A76-3063-FC20-1794-007DB3CAD93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124BF6-7A05-E1D7-EFCF-EEE31F2545D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757435-CF72-5796-89C9-5EA054372FA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E403500-D3E0-9DD6-54BB-6918AA19BED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487FBF8-72E3-0E11-D17C-D4F0B24DD6F0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4E39BC70-1200-8FC0-FEDB-02BA28604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F465F9FA-364B-CB63-C4DF-7A80911AE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83795E3D-B452-2D70-E0DE-4A9B654A0F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C11DA77C-D0A5-9C71-5C40-8CAE401783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C1921D60-C1C7-6B93-A9D8-BD36C9C50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F129536C-3AFC-CEE4-CEC2-28D35A955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D5F41B65-22C6-0DF4-6413-9475C0A1A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AD58126F-555B-552A-05B8-44B9D740996A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D204E491-A6AE-7D65-79D5-B7565D584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2E9F0B64-3038-ED5E-8F14-D57FB1856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2AF57CB5-7AB6-877D-663D-9340357A97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73AEC02-802C-B41D-6BEB-28B8AD807918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F8B1FAF-9BA7-9FF3-674C-504525E7CA78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BA32F1A-DC6F-4642-7C02-B1F7BAF6E8BD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024ACB3-2B13-9BC9-FFCE-77AA6AEEA3DF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69970FD-C85A-5A22-3933-42BC8B030E28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58B39CF-FBC0-2CC3-5EDB-39BC44598BE4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148C735-280F-BC1F-2934-543D0A163DBF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3A3B72D-36AB-A150-8F8F-F39718351006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0F2B58E-A6FE-33AE-706C-7A7E727880FA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3E8F5E2-2974-5B42-25BC-E659E557183D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B29496-946E-4F19-6B63-5C0887C5F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009510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B6A93E-E474-6877-961A-BE9653BAFBB9}"/>
              </a:ext>
            </a:extLst>
          </p:cNvPr>
          <p:cNvSpPr txBox="1"/>
          <p:nvPr/>
        </p:nvSpPr>
        <p:spPr>
          <a:xfrm>
            <a:off x="6576112" y="4076405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5,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286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08B84-AE8E-607F-5AAC-AA1D36F5F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9FC02-7CE9-EF84-08D1-D352AE1DAF8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5E285F-42D5-5024-B410-7A6C7984A16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62F1D5E-36A4-48C4-E6BA-E8B612D3A70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A4D4C-57F3-4677-6739-C56FF2004C9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D9B75BB-889A-E884-60C3-DDD2190D291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DA6CBA4-5F6F-229C-3D2A-F4E967289EE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06359CD-19FE-8E91-0151-3649EA9395D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94FC3A-7382-BB91-A9C1-3F8C01C3E48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F8DFEC-7851-7DD9-5C41-7600D460E723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FF3401A3-E8F7-7AD9-C4DB-6B9CC0AE5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49C3CF9B-61EA-91C0-5BCC-24774C429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AED84E9A-6800-27AC-212C-F1205EE075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5222C883-4347-21E0-136C-B77857B692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5B925BE9-E7E6-4638-9F13-E3A4B09704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5CC34014-9F21-4B65-731A-8FF326A68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95C40F90-3B57-E744-7688-0CBD1133F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832CF0E8-A511-FE54-D7DA-4F8C78997E87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90B59895-606E-5C98-B035-3BA3A376F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D2E77E0F-4343-C40A-268A-D81D8352F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8ED98ECD-8366-4638-A4EB-F1E4DD9A77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C34809D-ED56-B91F-3CAB-75E74A808FB1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0767CC-D4F1-7120-CE8D-F9CBA8F91791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10DA692-93C4-5A36-2BCD-D35315154533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59A656F-54CE-C6F3-8EE3-383C42CD6E02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E34907C-94E8-5D1B-4D43-4B057C904458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65F0A22-A4D0-100D-A3D3-85ADBC73E030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2C94BE8-D097-F9B7-3D3C-867E542D7C6F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4DA48B7-53A4-231C-4498-8F0D33CA317A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C829532-F872-8046-FD97-426A17A2A2CB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C349759-6F6C-0F84-67BD-E29D850C2DC3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96741B-D113-9ACA-C4FD-2D97EF6DE50E}"/>
              </a:ext>
            </a:extLst>
          </p:cNvPr>
          <p:cNvGraphicFramePr>
            <a:graphicFrameLocks noGrp="1"/>
          </p:cNvGraphicFramePr>
          <p:nvPr/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71821B-9631-AB0E-1F5C-5CF7D177A9E9}"/>
              </a:ext>
            </a:extLst>
          </p:cNvPr>
          <p:cNvSpPr txBox="1"/>
          <p:nvPr/>
        </p:nvSpPr>
        <p:spPr>
          <a:xfrm>
            <a:off x="2660831" y="2094738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1,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2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11A0-32C4-F1A1-1673-E2CC9A88E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506B0-67F2-DCB6-083E-99F07B378F2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98F4DA-972B-8820-DDCB-62DBC830ED3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10C127C-336A-62C5-F085-C9B8F077F58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801EB49-EAAC-54CB-6370-9E4F342518A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8340171-2E79-78B6-851E-9784E0D8557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3BBE9AA-01AB-CB90-6CF5-198B27B495D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14868B-2E0F-5E62-0E88-2AAC6DA087C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0AD35C-DA39-A22F-5C07-E6C08F6E6C5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F7CB661F-051A-BC26-E7F0-38FDC979859C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329AC9EE-5327-6BB9-EC84-442B375322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50596004-1F72-1FE6-87CA-6C9C0A2F3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CA83C198-9771-DE10-96E3-206662DB6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AD83C0E9-4364-1D54-BD4A-56D55A14C3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22570B6C-6949-827B-1080-B0BB9B76F2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F8CBA890-2236-FD2B-E4EA-E9DBFAD5C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69E3113B-09EC-5629-7B6B-953F6AB1F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8B8C0A07-56ED-8EA3-67E9-6C3156C838EC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996777BD-DE46-A2BF-AC91-AA6271FD9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4F0F29A2-2C1F-CF18-2913-8A48D748F6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F38A136A-F08A-E41C-BCC9-50410EC3F4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2A30842-C3B3-46EA-F730-F0892D9B38F5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AF02144-65BB-F128-919C-58C62555C92D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85BEE4F-2819-FE85-3693-66751A3EDE8F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833D17F-AA00-2113-76B8-CA127293DB63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DEE463-4B30-F5FD-ADF8-78B43EDAC4D7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ED1DEB-3A99-88AE-BDC9-CD8BD12B85C7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C8AA9DC-E9A7-B1E4-9421-BD85394D74B3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1B1CBC83-C4D9-BC3D-1591-B772E81D5EBF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8EBD874-4B3A-BD22-2663-BB4EF92B9872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EF1C543-2A8A-4F9C-4077-741E1668CD39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6D85DB-431A-19B1-9B2C-658F72F60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47565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6ED8A5-C001-2EDF-5CF7-61AA3B70419A}"/>
              </a:ext>
            </a:extLst>
          </p:cNvPr>
          <p:cNvSpPr txBox="1"/>
          <p:nvPr/>
        </p:nvSpPr>
        <p:spPr>
          <a:xfrm>
            <a:off x="1542369" y="3115157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3,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206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ED415-4B74-B594-3A99-D478EAF89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A2697-6B5E-44CE-FFFD-66629846CEA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12C52E-8E0E-E014-81B4-A02E818BD99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E44934A-461E-668D-BB73-8E620D471BF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70776C2-AF15-9A96-4EF5-42FFA06458A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C061DD3-0578-F578-5BBC-82455F42C90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8E4B359-FDC6-E07F-5B6E-FD4144AE839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FDF032F-3E15-48BB-D570-8D43D3F34DC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C1B6ED-EAE5-3374-2576-081DC271744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8FCFFB-4753-DB47-81C3-935EFC419657}"/>
              </a:ext>
            </a:extLst>
          </p:cNvPr>
          <p:cNvSpPr txBox="1"/>
          <p:nvPr/>
        </p:nvSpPr>
        <p:spPr>
          <a:xfrm>
            <a:off x="732132" y="2091287"/>
            <a:ext cx="403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무방향</a:t>
            </a:r>
            <a:r>
              <a:rPr lang="ko-KR" altLang="en-US" sz="2000" dirty="0"/>
              <a:t> 그래프</a:t>
            </a:r>
            <a:r>
              <a:rPr lang="en-US" altLang="ko-KR" sz="2000" dirty="0"/>
              <a:t>(Undirected graph)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96F658-7F7B-0BFC-C1C7-101DB98CCBD9}"/>
              </a:ext>
            </a:extLst>
          </p:cNvPr>
          <p:cNvSpPr/>
          <p:nvPr/>
        </p:nvSpPr>
        <p:spPr>
          <a:xfrm>
            <a:off x="6073140" y="1261642"/>
            <a:ext cx="45719" cy="55963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413ED5-2CAB-BB0B-191D-92C7054768D4}"/>
              </a:ext>
            </a:extLst>
          </p:cNvPr>
          <p:cNvGrpSpPr/>
          <p:nvPr/>
        </p:nvGrpSpPr>
        <p:grpSpPr>
          <a:xfrm>
            <a:off x="732132" y="2838968"/>
            <a:ext cx="4893055" cy="2731745"/>
            <a:chOff x="2251746" y="3230884"/>
            <a:chExt cx="4893055" cy="273174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B8F546E-85EE-94B6-C075-FFCA36991FE7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AA54C3F-4993-DE87-C317-5092F13DC04C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0E84C76-7D63-2FC9-F176-BCC621581694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036DA12-19A6-4E11-2EF0-AD81BA91716D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0332F03-BB66-A0AD-8541-7D3FDA958AC1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2B0B3DD-80A9-9450-D739-F1EB187A95EF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53327D8-0056-623A-5F21-3DFFAA95AB28}"/>
                </a:ext>
              </a:extLst>
            </p:cNvPr>
            <p:cNvCxnSpPr>
              <a:cxnSpLocks/>
              <a:stCxn id="27" idx="5"/>
              <a:endCxn id="28" idx="2"/>
            </p:cNvCxnSpPr>
            <p:nvPr/>
          </p:nvCxnSpPr>
          <p:spPr>
            <a:xfrm>
              <a:off x="2774121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2BC844A-531B-4CC0-52B6-F3B177540465}"/>
                </a:ext>
              </a:extLst>
            </p:cNvPr>
            <p:cNvCxnSpPr>
              <a:cxnSpLocks/>
              <a:stCxn id="30" idx="7"/>
              <a:endCxn id="28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AFC77A2-27C4-545D-AA14-11B4CA1B37FC}"/>
                </a:ext>
              </a:extLst>
            </p:cNvPr>
            <p:cNvCxnSpPr>
              <a:cxnSpLocks/>
              <a:stCxn id="31" idx="1"/>
              <a:endCxn id="28" idx="5"/>
            </p:cNvCxnSpPr>
            <p:nvPr/>
          </p:nvCxnSpPr>
          <p:spPr>
            <a:xfrm flipH="1" flipV="1">
              <a:off x="4209276" y="4587283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60E548E-1DC7-5190-4169-1166F9A4676B}"/>
                </a:ext>
              </a:extLst>
            </p:cNvPr>
            <p:cNvCxnSpPr>
              <a:cxnSpLocks/>
              <a:stCxn id="34" idx="2"/>
              <a:endCxn id="28" idx="6"/>
            </p:cNvCxnSpPr>
            <p:nvPr/>
          </p:nvCxnSpPr>
          <p:spPr>
            <a:xfrm flipH="1" flipV="1">
              <a:off x="4298901" y="4370908"/>
              <a:ext cx="2233900" cy="3095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814C437-7AA3-1A5B-032F-1CAFCDD04F78}"/>
                </a:ext>
              </a:extLst>
            </p:cNvPr>
            <p:cNvCxnSpPr>
              <a:cxnSpLocks/>
              <a:stCxn id="33" idx="3"/>
              <a:endCxn id="28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ADE6BCD8-A7BD-CB11-1693-AED28DF692C2}"/>
                </a:ext>
              </a:extLst>
            </p:cNvPr>
            <p:cNvCxnSpPr>
              <a:cxnSpLocks/>
              <a:stCxn id="34" idx="3"/>
              <a:endCxn id="31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5A45BF0-C1FB-EC09-2A2B-D9F24707D309}"/>
              </a:ext>
            </a:extLst>
          </p:cNvPr>
          <p:cNvSpPr txBox="1"/>
          <p:nvPr/>
        </p:nvSpPr>
        <p:spPr>
          <a:xfrm>
            <a:off x="6566812" y="2091287"/>
            <a:ext cx="403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방향 그래프</a:t>
            </a:r>
            <a:r>
              <a:rPr lang="en-US" altLang="ko-KR" sz="2000" dirty="0"/>
              <a:t>(Directed graph)</a:t>
            </a:r>
            <a:endParaRPr lang="ko-KR" altLang="en-US" sz="20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8AD9F92-A106-2E1A-4EE1-D6FD1F08CCE9}"/>
              </a:ext>
            </a:extLst>
          </p:cNvPr>
          <p:cNvGrpSpPr/>
          <p:nvPr/>
        </p:nvGrpSpPr>
        <p:grpSpPr>
          <a:xfrm>
            <a:off x="6566812" y="2838968"/>
            <a:ext cx="4893055" cy="2731745"/>
            <a:chOff x="2251746" y="3230884"/>
            <a:chExt cx="4893055" cy="273174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5B8DAA6-BF0C-D792-EC27-FEED58CA78AD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2C24CD7-5C68-1013-A2BC-09D22547207C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89364D4-47DF-882A-3F38-C770BD8DAA28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C76E0E-F213-C7B1-AD6C-5217D768AF6B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A357C01-AC12-D788-D62D-B25C746878E3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8AA64FF-41C4-96C5-E353-76BAA3E54677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57BA921-159F-C317-39B8-AAE751586894}"/>
                </a:ext>
              </a:extLst>
            </p:cNvPr>
            <p:cNvCxnSpPr>
              <a:cxnSpLocks/>
              <a:stCxn id="47" idx="5"/>
              <a:endCxn id="49" idx="2"/>
            </p:cNvCxnSpPr>
            <p:nvPr/>
          </p:nvCxnSpPr>
          <p:spPr>
            <a:xfrm>
              <a:off x="2774121" y="3753259"/>
              <a:ext cx="912780" cy="617649"/>
            </a:xfrm>
            <a:prstGeom prst="line">
              <a:avLst/>
            </a:prstGeom>
            <a:ln w="19050">
              <a:solidFill>
                <a:srgbClr val="008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DBC150A-63E5-16FB-2FCE-DFE72C3143DB}"/>
                </a:ext>
              </a:extLst>
            </p:cNvPr>
            <p:cNvCxnSpPr>
              <a:cxnSpLocks/>
              <a:stCxn id="50" idx="7"/>
              <a:endCxn id="49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rgbClr val="008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BA008D9-CB99-AA9E-25BF-49AC0B769C30}"/>
                </a:ext>
              </a:extLst>
            </p:cNvPr>
            <p:cNvCxnSpPr>
              <a:cxnSpLocks/>
              <a:stCxn id="52" idx="1"/>
              <a:endCxn id="49" idx="5"/>
            </p:cNvCxnSpPr>
            <p:nvPr/>
          </p:nvCxnSpPr>
          <p:spPr>
            <a:xfrm flipH="1" flipV="1">
              <a:off x="4209276" y="4587283"/>
              <a:ext cx="511136" cy="742135"/>
            </a:xfrm>
            <a:prstGeom prst="line">
              <a:avLst/>
            </a:prstGeom>
            <a:ln w="1905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60C08FD-7AFB-092F-9DB1-F8830B1B3174}"/>
                </a:ext>
              </a:extLst>
            </p:cNvPr>
            <p:cNvCxnSpPr>
              <a:cxnSpLocks/>
              <a:stCxn id="55" idx="2"/>
              <a:endCxn id="49" idx="6"/>
            </p:cNvCxnSpPr>
            <p:nvPr/>
          </p:nvCxnSpPr>
          <p:spPr>
            <a:xfrm flipH="1" flipV="1">
              <a:off x="4298901" y="4370908"/>
              <a:ext cx="2233900" cy="309509"/>
            </a:xfrm>
            <a:prstGeom prst="line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C7EDC5A-8684-A44C-CF3C-611DA86B8E66}"/>
                </a:ext>
              </a:extLst>
            </p:cNvPr>
            <p:cNvCxnSpPr>
              <a:cxnSpLocks/>
              <a:stCxn id="53" idx="3"/>
              <a:endCxn id="49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rgbClr val="008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CB5B771C-36E0-38E9-3C26-F02B02BAF870}"/>
                </a:ext>
              </a:extLst>
            </p:cNvPr>
            <p:cNvCxnSpPr>
              <a:cxnSpLocks/>
              <a:stCxn id="55" idx="3"/>
              <a:endCxn id="52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81E85E9F-4489-4085-2BDC-CFFDB0BA734D}"/>
              </a:ext>
            </a:extLst>
          </p:cNvPr>
          <p:cNvCxnSpPr>
            <a:cxnSpLocks/>
            <a:stCxn id="49" idx="1"/>
            <a:endCxn id="47" idx="6"/>
          </p:cNvCxnSpPr>
          <p:nvPr/>
        </p:nvCxnSpPr>
        <p:spPr>
          <a:xfrm flipH="1" flipV="1">
            <a:off x="7178812" y="3144968"/>
            <a:ext cx="912780" cy="617649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6F38ABE-17BE-CAAF-A669-ACBF2FB3BB0F}"/>
              </a:ext>
            </a:extLst>
          </p:cNvPr>
          <p:cNvSpPr txBox="1"/>
          <p:nvPr/>
        </p:nvSpPr>
        <p:spPr>
          <a:xfrm>
            <a:off x="1194058" y="5811684"/>
            <a:ext cx="3502343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rgbClr val="0202FC"/>
                </a:solidFill>
              </a:rPr>
              <a:t>정점의 차수</a:t>
            </a:r>
            <a:r>
              <a:rPr lang="en-US" altLang="ko-KR" dirty="0">
                <a:solidFill>
                  <a:srgbClr val="0202FC"/>
                </a:solidFill>
              </a:rPr>
              <a:t>(Degree)</a:t>
            </a:r>
            <a:br>
              <a:rPr lang="en-US" altLang="ko-KR" dirty="0">
                <a:solidFill>
                  <a:srgbClr val="0202FC"/>
                </a:solidFill>
              </a:rPr>
            </a:br>
            <a:r>
              <a:rPr lang="ko-KR" altLang="en-US" dirty="0">
                <a:solidFill>
                  <a:srgbClr val="0202FC"/>
                </a:solidFill>
              </a:rPr>
              <a:t>해당 정점과 연결된 간선의 개수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3F74366-26DC-B6E7-CAEB-2D58FE3364FA}"/>
              </a:ext>
            </a:extLst>
          </p:cNvPr>
          <p:cNvCxnSpPr>
            <a:cxnSpLocks/>
          </p:cNvCxnSpPr>
          <p:nvPr/>
        </p:nvCxnSpPr>
        <p:spPr>
          <a:xfrm flipH="1">
            <a:off x="2327564" y="4504876"/>
            <a:ext cx="120072" cy="1221669"/>
          </a:xfrm>
          <a:prstGeom prst="line">
            <a:avLst/>
          </a:prstGeom>
          <a:ln w="19050">
            <a:solidFill>
              <a:srgbClr val="0202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FDFC665-EC9E-9366-8346-A60816C372B2}"/>
              </a:ext>
            </a:extLst>
          </p:cNvPr>
          <p:cNvSpPr txBox="1"/>
          <p:nvPr/>
        </p:nvSpPr>
        <p:spPr>
          <a:xfrm>
            <a:off x="6619550" y="5772587"/>
            <a:ext cx="4840317" cy="732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indegree:</a:t>
            </a:r>
            <a:r>
              <a:rPr lang="ko-KR" altLang="en-US" dirty="0">
                <a:solidFill>
                  <a:srgbClr val="FF0000"/>
                </a:solidFill>
              </a:rPr>
              <a:t> 해당 정점으로 들어오는 간선의 개수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008000"/>
                </a:solidFill>
              </a:rPr>
              <a:t>outdegree: </a:t>
            </a:r>
            <a:r>
              <a:rPr lang="ko-KR" altLang="en-US" dirty="0">
                <a:solidFill>
                  <a:srgbClr val="008000"/>
                </a:solidFill>
              </a:rPr>
              <a:t>해당 정점에서 나가는 간선의 개수 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C3035FF8-5164-49EF-DC18-A20DFEF332BF}"/>
              </a:ext>
            </a:extLst>
          </p:cNvPr>
          <p:cNvCxnSpPr>
            <a:cxnSpLocks/>
          </p:cNvCxnSpPr>
          <p:nvPr/>
        </p:nvCxnSpPr>
        <p:spPr>
          <a:xfrm flipH="1">
            <a:off x="8124180" y="4449981"/>
            <a:ext cx="191890" cy="1276564"/>
          </a:xfrm>
          <a:prstGeom prst="line">
            <a:avLst/>
          </a:prstGeom>
          <a:ln w="19050">
            <a:solidFill>
              <a:srgbClr val="0202F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74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9BF8-B253-CA6C-EEE4-41735530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F6A435-E4EB-6360-F67E-D58044620FC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AEA9711-356A-A904-BBC5-43045F8D509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D1F8048-5A6E-C442-1E94-45C9A27EC72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D949566-C94A-FAA2-6E86-4B7EF5E5C29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E1F774B-A09A-9C09-BAD2-CEED58C3EA6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933C5A6-13BF-8BBD-5A42-C4DEE6B3621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50CF4F1-EDE7-329D-14F7-EBD2677C210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EAE9CD-ADF9-86B8-2139-F0F0186C63B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0EA0F42-CF27-4981-8310-62CD6530818D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6B684EC9-A6B8-4135-A3C7-7D3F14A2B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7EF63558-2029-FB15-7C7F-4F98B8A2E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E5E55B65-8DDF-726B-019A-E7E783F13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0125062E-CFA8-ADB2-8E8F-683B7C3E7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878905CF-6084-A877-5FDF-73DBE7B01B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954ABD4A-3D9A-F2F2-9F06-A2253C925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B55C93DE-F2BE-C759-29BF-DBDA4EA92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C3C86C1E-8C36-385C-9482-4A587DC9496E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02A7D3ED-36A4-255E-F573-E74E104EA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AED1D9D1-12F8-C311-0A6B-D97CFEB3D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DF5B27A7-3E45-A2F9-0906-6971D0A677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DBDD8E57-6282-C279-D3BC-830690832D06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795104B-1A08-7CF8-4083-C4654F019141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34733EA-EF13-3D40-CB1D-2ADC2F2D4CBA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F48FAC-AC04-15C6-42AA-AC1A4CD54E9D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4E45C4-6B5E-3209-4A25-351CF781C766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BBD5B468-55BB-7A59-50A8-D48431A7393B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41790DCE-0570-4AEC-682C-61A8CD09EE84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49F6D9B8-437A-F56B-FD4C-825158F76F31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977151E-FB19-0096-BEF1-DCF1A059EAEF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A5280F7-5D87-1683-8092-8A6121B937B9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550285-8A6B-6C0B-0B86-DC336815F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6823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9475DC-4B51-C10D-00A5-CA01BB0B16AD}"/>
              </a:ext>
            </a:extLst>
          </p:cNvPr>
          <p:cNvSpPr txBox="1"/>
          <p:nvPr/>
        </p:nvSpPr>
        <p:spPr>
          <a:xfrm>
            <a:off x="3845308" y="4250957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8,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429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C570-654E-99A5-E5D5-3A82D54D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C5296-17F2-AEF8-1A51-B3528F4D9E6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B49B2D-E290-6E60-26EA-794D7F49218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FDEBAD-62DA-3107-283F-AB87AC75E3C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489A355-23B5-840B-4143-E8B2C7ECD04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7099166-299F-0B2C-839F-6FFC8AE63FF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612F52-C039-F7C9-6F76-E4567803159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5A027A0-91B8-B4CD-581E-988F1B4272E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6C8AAC-1C5E-E8A2-6683-742D4046CAD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3D93AF6-AD6B-DD73-AF3C-5CD035B02A85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CF85DBD3-A311-CF48-BBFF-B8DAEDCC52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ABD5E36A-8D8A-326A-6DD5-A8367CD5C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273F08C0-FF76-3C1A-577E-FC56E806E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17C0729A-6D4B-4F56-F4E8-37BD9C9ED4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DC04C1CC-0C34-E7A4-B0C5-65584DB543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B4DFF477-2108-27F4-68EE-BB05E8A15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A7448639-D91A-BD22-7A95-2BBBA92CE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E55ED56D-5582-9E81-EDCD-E4A324A0B49F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C4A1B381-5D88-92D6-206E-98A76F7C6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DD3FAFBF-9809-341F-7FFF-D4A387520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72D36D52-DD90-637F-3883-81E3336F0C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C4815F0-250C-2D47-D534-EB5909F324C0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2E80760-9E83-A6DD-2C66-81C2BF06C105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6855794-1715-60C8-4A50-B72415A9528E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EE815E7-BBA5-F60B-D08A-232A59BA06D6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432B4FE-79EF-7A91-101F-2C62349B178D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A7A27CC-051D-EB0E-ACBA-75420BE05599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B337FF0-AA65-E1BD-7FF5-F2680BD2ABAC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3A1A23-93CE-531F-8F10-E6F9BA738CA7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4426A34-BA9B-E076-9940-B213D8D07C6C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821907B-BC36-0A0C-F3B6-98A799FF91BE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A95E31-3494-0825-2305-DF8095EC522B}"/>
              </a:ext>
            </a:extLst>
          </p:cNvPr>
          <p:cNvGraphicFramePr>
            <a:graphicFrameLocks noGrp="1"/>
          </p:cNvGraphicFramePr>
          <p:nvPr/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B2FA01-18FC-1A0F-3BD5-8250EDF735D2}"/>
              </a:ext>
            </a:extLst>
          </p:cNvPr>
          <p:cNvSpPr txBox="1"/>
          <p:nvPr/>
        </p:nvSpPr>
        <p:spPr>
          <a:xfrm>
            <a:off x="3962539" y="1474145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0,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472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9D5ED-BDD4-9176-B730-BC52546D3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FA01E4-D745-B588-1D7C-1B3E12E63AF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46BCC3-F968-4A35-A089-5854FE5AFFE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B4DD0D-829C-764B-086F-D1B6A48ADC4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35F87C0-3B5E-BA60-D6DD-DE719BF5E34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0D1C5C8-0A58-77B6-7BBE-E410A03B46A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475B73-2110-88C1-3193-78396018ECC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0B8C23-6904-4F2E-73AD-1386CDE8028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BA4850-B198-67FA-6BA7-38B72F338B1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BA17DEA-ADBE-0F8F-0FA9-3E97C5FF2866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9EE64900-F79F-DCD1-908F-C927E5CF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DCBB8BA4-CD54-BE2A-13F7-F6784B119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C1FBB3AA-3990-C7F4-C2E7-1381CB1F21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78F514B7-9DEF-6E94-2D5E-C13976B6DF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34AA79FD-2484-120B-B479-AE9AC0C82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FD9167CE-4ABC-9D4F-88B9-9923188821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AA87F589-3DB1-78E5-1ABC-A1B5EC968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95194A36-3641-35F5-036B-C548D4E4EA32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36AC0296-5463-E79C-A81D-C6E38CF78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0DE919D5-C94C-EBD2-95DF-A697FABCA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0352192F-C234-0E82-37BC-B7FBD5363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8D7EAF9-C888-1FE3-B8DC-DA92A2E55F20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529EB688-54B7-F8A7-7E60-3D1086393EA8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8ACABE23-8082-4ADA-9FC5-8CF2EDA384EE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D7E2DF0-D50D-193A-9714-E7BA94CD6E06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0EC09A-5A98-4903-AE28-FB8000301AF7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5F12247-C645-B985-6296-DA6EA0A979C4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7A548A5-5C12-2F81-CB96-6C27F09EC3EC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EAEC0AE-66A2-9BB8-03C6-42B63B72FFAA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312C97A-84F3-4EDF-3A63-5E094DC13EEF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CB255C2-252D-056A-448C-EAE0DA2DCEF3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8EBF85A-AEDB-06FD-2656-8AFAEFAF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99178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8197F0-7B00-03BB-8C64-9B75C834AD1C}"/>
              </a:ext>
            </a:extLst>
          </p:cNvPr>
          <p:cNvSpPr txBox="1"/>
          <p:nvPr/>
        </p:nvSpPr>
        <p:spPr>
          <a:xfrm>
            <a:off x="2497289" y="2116488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1,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131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04B7-78DD-BD40-BC2E-E5C9805E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A53DE3-43A4-9FBC-6FCE-774795CD0C9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B4B43E-22F5-725E-C31A-BF052849A4A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E1FFCF-498B-7334-1BDA-F645556208E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BB0E9B9-64BB-8F82-045A-5B71493CB95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6A50345-29C0-063B-BAB4-1B5726E5113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955B130-841F-D916-BEF6-A41056FFA65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602ECB-313E-F20E-FA37-95561856028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300FE06-7F2F-350C-E023-BD735ABB364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5AF99BA-EC0C-9DCE-91CB-8A76A468CABC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48CC070E-BAE6-3F0F-8149-71DBAB838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E0B40AB9-84F6-E2A3-F144-EBEAE7B9A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CCBBFD73-4BAB-8764-AB3C-2773F6698F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E05A35D8-636C-CDF6-B624-555095A717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98AFB5D3-7F96-35D2-FED2-30BFF120D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DE4194A3-1B6D-2CD0-B4A2-AD36A1181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5D226396-4D57-AA2F-3CC6-B03B9AB1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AA1AC833-B1FF-81DD-48C6-31C4B65B22D4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B5F07E9C-334E-629E-4412-03615BEDAB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28EADBCE-F6FA-8970-3243-DC54C533A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32D743DC-2D1B-FF0E-68D7-45E1B9905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0B23803-2AB1-4FD3-77F2-4C9A1FE069B3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31819AA-8B3B-165E-3774-D893E0B7762B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6CD31BC-2B30-4625-E4CB-CA9E4DB5E428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47396D6D-5766-C4DB-F6AD-3EB6A4779EB7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61DB38C-6814-35BF-4848-F7BF60988375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7702CFC-E0F3-963D-31E8-9A13389128ED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95A42991-5A50-AF36-40CB-C2A95261AFE7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8377419-F1A4-0150-B425-3D6A4E4E1EF3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5CDCC1-32CE-6930-40BA-53367FC9B70B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5503392-04A6-20A8-20E9-CD8CA403B473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985AB5-51C2-79B2-A3F4-A2C442EE5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92444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9DEFE1-2460-2347-D254-A38A7C2EF9B5}"/>
              </a:ext>
            </a:extLst>
          </p:cNvPr>
          <p:cNvSpPr txBox="1"/>
          <p:nvPr/>
        </p:nvSpPr>
        <p:spPr>
          <a:xfrm>
            <a:off x="5186664" y="3053989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4,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5848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7D60B-F289-64BA-A624-B3AE2070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81FEAE-7317-F462-CCA8-9C7274828BA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581360-E6D0-E6C9-9727-0BD6983DF40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0EA4BE-0558-20B2-9E49-0866ABDC100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4898818-449B-9A63-A12E-A17BB968557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5EA9C03-A83E-29CF-E0A4-CB7FFE27D85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B01D13A-DEAE-F36E-C090-EAEFE62865C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4487EE0-5269-34FA-A8C4-2DE13E301B7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9AB3198-F62C-CB7F-5336-90FA73C294E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9C25575-C8E7-8891-081C-0A5EF64F58F2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0ED4337C-3284-65D9-0753-5C20DAE6C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B815930D-FE16-78F7-FD3F-8B9C995CD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3ABA02D8-46A2-6234-EA0D-6FFA17162F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80FBE390-F6BA-8CC4-ECA6-82FD31944E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5727A237-6570-9EB5-76EC-ADBB9108A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397847DC-0548-1257-8323-4B4980F10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59DEC6EC-47D4-8783-8B3C-7831CF025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3AAF2F81-6DCB-00AE-DB91-342D4F46AA07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E7831BEA-6586-FAA4-1019-9BA94DE32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701BA82D-6F77-6AF7-62E2-F0B1DD5C3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781B4D50-8B76-BAA9-1745-A4424C2653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59E65A6-7BEF-42EA-5B29-DF3CB5BC1D84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6B30ED6-B06D-6B4D-96D9-EE10ADA2AA36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F4D7F63-4EB4-4693-E9B8-586DC54CE56F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5AEE5F-1741-610F-064A-F38F4FDE4651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F0B8089-3480-AF01-FCCF-D0A5A405A447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43D200E-B5C9-E04B-66E5-50CD40D32BBC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2E14AC4-19B9-AF29-C6A9-02C2799C3D1F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BB971E41-EAB1-87E5-C1FC-3C779F84EF84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F4FE10-CF4A-BD12-0BC0-D4B6E2E513FF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BDFB94F-69C6-5961-795C-2209E839A900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452047-8E07-0CFD-8257-CD458A9DD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39559"/>
              </p:ext>
            </p:extLst>
          </p:nvPr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3C281E-5946-3670-1BB4-822A8823CB45}"/>
              </a:ext>
            </a:extLst>
          </p:cNvPr>
          <p:cNvSpPr txBox="1"/>
          <p:nvPr/>
        </p:nvSpPr>
        <p:spPr>
          <a:xfrm>
            <a:off x="5506761" y="4752017"/>
            <a:ext cx="216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max-</a:t>
            </a:r>
            <a:r>
              <a:rPr lang="en-US" altLang="ko-KR" dirty="0" err="1"/>
              <a:t>heapify</a:t>
            </a:r>
            <a:r>
              <a:rPr lang="en-US" altLang="ko-KR" dirty="0"/>
              <a:t>(A, 9, 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3669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63B27-1B22-AB17-EF91-FAF0D10C5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2D850-6F7A-44F4-C5FC-0E8ABC51E67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BUILD-MAX-HEAP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6D29EEF-AA13-90ED-EEC6-DAC407204A86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4340FFB-6AF2-08D4-EC80-E261BCF84EC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91F835F-023F-EDEF-2A12-60F69C48611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EE49357-603D-8FDE-F9AE-A572D94E073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6CF8481-A5C3-8A65-5CAA-0384E853254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3652E8-DB3A-E054-E01F-4DB7C3C25F9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E895FA-7186-A4C0-4DFC-A30E44C4A2C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87715AE-1B88-3033-E1A4-A9989C5DC317}"/>
              </a:ext>
            </a:extLst>
          </p:cNvPr>
          <p:cNvGrpSpPr>
            <a:grpSpLocks noChangeAspect="1"/>
          </p:cNvGrpSpPr>
          <p:nvPr/>
        </p:nvGrpSpPr>
        <p:grpSpPr>
          <a:xfrm>
            <a:off x="2576363" y="1409936"/>
            <a:ext cx="7134354" cy="3931203"/>
            <a:chOff x="4393559" y="4083643"/>
            <a:chExt cx="3841685" cy="2116862"/>
          </a:xfrm>
        </p:grpSpPr>
        <p:cxnSp>
          <p:nvCxnSpPr>
            <p:cNvPr id="27" name="직선 연결선 65">
              <a:extLst>
                <a:ext uri="{FF2B5EF4-FFF2-40B4-BE49-F238E27FC236}">
                  <a16:creationId xmlns:a16="http://schemas.microsoft.com/office/drawing/2014/main" id="{D48AB88B-FA60-AF50-1ED7-0DE397037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7479" y="4933127"/>
              <a:ext cx="338755" cy="3329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68">
              <a:extLst>
                <a:ext uri="{FF2B5EF4-FFF2-40B4-BE49-F238E27FC236}">
                  <a16:creationId xmlns:a16="http://schemas.microsoft.com/office/drawing/2014/main" id="{8824E403-D855-B15D-2A7F-C50E3F187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71">
              <a:extLst>
                <a:ext uri="{FF2B5EF4-FFF2-40B4-BE49-F238E27FC236}">
                  <a16:creationId xmlns:a16="http://schemas.microsoft.com/office/drawing/2014/main" id="{8F14D55F-98EE-8C61-7CB8-E816BB96EA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75">
              <a:extLst>
                <a:ext uri="{FF2B5EF4-FFF2-40B4-BE49-F238E27FC236}">
                  <a16:creationId xmlns:a16="http://schemas.microsoft.com/office/drawing/2014/main" id="{7F9404D1-D781-B85F-7414-55ED835EC9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41373" y="4907794"/>
              <a:ext cx="360884" cy="3369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78">
              <a:extLst>
                <a:ext uri="{FF2B5EF4-FFF2-40B4-BE49-F238E27FC236}">
                  <a16:creationId xmlns:a16="http://schemas.microsoft.com/office/drawing/2014/main" id="{0537761E-2772-B6A6-23AC-2B0EA0233E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8920" y="4890441"/>
              <a:ext cx="301710" cy="2388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78">
              <a:extLst>
                <a:ext uri="{FF2B5EF4-FFF2-40B4-BE49-F238E27FC236}">
                  <a16:creationId xmlns:a16="http://schemas.microsoft.com/office/drawing/2014/main" id="{71A4BDC0-44D0-51EB-9F35-45B3035F7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578" y="4915774"/>
              <a:ext cx="312203" cy="2620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65">
              <a:extLst>
                <a:ext uri="{FF2B5EF4-FFF2-40B4-BE49-F238E27FC236}">
                  <a16:creationId xmlns:a16="http://schemas.microsoft.com/office/drawing/2014/main" id="{0D1072F3-71DB-DF6A-2DAC-DA0FD807F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7543" y="5571670"/>
              <a:ext cx="233018" cy="3082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65">
              <a:extLst>
                <a:ext uri="{FF2B5EF4-FFF2-40B4-BE49-F238E27FC236}">
                  <a16:creationId xmlns:a16="http://schemas.microsoft.com/office/drawing/2014/main" id="{34DCC6B3-DBC4-5574-59B1-DDA750FEF648}"/>
                </a:ext>
              </a:extLst>
            </p:cNvPr>
            <p:cNvCxnSpPr>
              <a:cxnSpLocks/>
            </p:cNvCxnSpPr>
            <p:nvPr/>
          </p:nvCxnSpPr>
          <p:spPr>
            <a:xfrm>
              <a:off x="4932812" y="5561177"/>
              <a:ext cx="212834" cy="3082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5">
              <a:extLst>
                <a:ext uri="{FF2B5EF4-FFF2-40B4-BE49-F238E27FC236}">
                  <a16:creationId xmlns:a16="http://schemas.microsoft.com/office/drawing/2014/main" id="{DAB84774-5B9B-511D-E1D2-90A5B9914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3023" y="5539878"/>
              <a:ext cx="164567" cy="310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68">
              <a:extLst>
                <a:ext uri="{FF2B5EF4-FFF2-40B4-BE49-F238E27FC236}">
                  <a16:creationId xmlns:a16="http://schemas.microsoft.com/office/drawing/2014/main" id="{1BDF899C-3348-555A-B077-D1BCA216E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7016" y="4328106"/>
              <a:ext cx="900822" cy="3784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71">
              <a:extLst>
                <a:ext uri="{FF2B5EF4-FFF2-40B4-BE49-F238E27FC236}">
                  <a16:creationId xmlns:a16="http://schemas.microsoft.com/office/drawing/2014/main" id="{3C2E449D-56B5-9204-A61D-FFC5FE144E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977" y="4302773"/>
              <a:ext cx="839335" cy="3968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CA399FC-C315-BB1A-7024-3A5600071262}"/>
                </a:ext>
              </a:extLst>
            </p:cNvPr>
            <p:cNvSpPr/>
            <p:nvPr/>
          </p:nvSpPr>
          <p:spPr>
            <a:xfrm>
              <a:off x="7914614" y="511326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15E7375-5869-5195-C9A6-EA8324057469}"/>
                </a:ext>
              </a:extLst>
            </p:cNvPr>
            <p:cNvSpPr/>
            <p:nvPr/>
          </p:nvSpPr>
          <p:spPr>
            <a:xfrm>
              <a:off x="7390366" y="468123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24</a:t>
              </a:r>
              <a:endParaRPr lang="ko-KR" altLang="en-US" dirty="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59AC77D-E957-A32B-34E1-1F11A0F30C96}"/>
                </a:ext>
              </a:extLst>
            </p:cNvPr>
            <p:cNvSpPr/>
            <p:nvPr/>
          </p:nvSpPr>
          <p:spPr>
            <a:xfrm>
              <a:off x="6911063" y="5173750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</a:t>
              </a:r>
              <a:endParaRPr lang="ko-KR" altLang="en-US" dirty="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6B4F023-655F-B328-E369-69A3741DA437}"/>
                </a:ext>
              </a:extLst>
            </p:cNvPr>
            <p:cNvSpPr/>
            <p:nvPr/>
          </p:nvSpPr>
          <p:spPr>
            <a:xfrm>
              <a:off x="5602708" y="5850304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CB3AD6-6BDB-9116-35AF-97C5E4FF57E5}"/>
                </a:ext>
              </a:extLst>
            </p:cNvPr>
            <p:cNvSpPr/>
            <p:nvPr/>
          </p:nvSpPr>
          <p:spPr>
            <a:xfrm>
              <a:off x="5069696" y="5852009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14</a:t>
              </a:r>
              <a:endParaRPr lang="ko-KR" altLang="en-US" dirty="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3F9CCCD-DE75-60F7-79A0-749A10F4F81C}"/>
                </a:ext>
              </a:extLst>
            </p:cNvPr>
            <p:cNvSpPr/>
            <p:nvPr/>
          </p:nvSpPr>
          <p:spPr>
            <a:xfrm>
              <a:off x="4393559" y="587987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1D734B1-10A9-CDF5-7DC0-29141783C53B}"/>
                </a:ext>
              </a:extLst>
            </p:cNvPr>
            <p:cNvSpPr/>
            <p:nvPr/>
          </p:nvSpPr>
          <p:spPr>
            <a:xfrm>
              <a:off x="4725827" y="5267707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19</a:t>
              </a:r>
              <a:endParaRPr lang="ko-KR" altLang="en-US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2EC737D5-C56F-0E8F-9C38-02EBE705E74A}"/>
                </a:ext>
              </a:extLst>
            </p:cNvPr>
            <p:cNvSpPr/>
            <p:nvPr/>
          </p:nvSpPr>
          <p:spPr>
            <a:xfrm>
              <a:off x="5811196" y="5232395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10</a:t>
              </a:r>
              <a:endParaRPr lang="ko-KR" altLang="en-US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AEC2521-040F-7B38-BE36-64B44D8F6BC9}"/>
                </a:ext>
              </a:extLst>
            </p:cNvPr>
            <p:cNvSpPr/>
            <p:nvPr/>
          </p:nvSpPr>
          <p:spPr>
            <a:xfrm>
              <a:off x="5230011" y="470071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38</a:t>
              </a:r>
              <a:endParaRPr lang="ko-KR" altLang="en-US" dirty="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1ABCB6C-C8AD-3DBF-5D5B-A6610DFEADF7}"/>
                </a:ext>
              </a:extLst>
            </p:cNvPr>
            <p:cNvSpPr/>
            <p:nvPr/>
          </p:nvSpPr>
          <p:spPr>
            <a:xfrm>
              <a:off x="6319287" y="4083643"/>
              <a:ext cx="320630" cy="32063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65</a:t>
              </a:r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6C62975-7693-EE1E-0074-1DD809929135}"/>
              </a:ext>
            </a:extLst>
          </p:cNvPr>
          <p:cNvGraphicFramePr>
            <a:graphicFrameLocks noGrp="1"/>
          </p:cNvGraphicFramePr>
          <p:nvPr/>
        </p:nvGraphicFramePr>
        <p:xfrm>
          <a:off x="2535905" y="5520659"/>
          <a:ext cx="7120190" cy="990322"/>
        </p:xfrm>
        <a:graphic>
          <a:graphicData uri="http://schemas.openxmlformats.org/drawingml/2006/table">
            <a:tbl>
              <a:tblPr firstRow="1" bandRow="1"/>
              <a:tblGrid>
                <a:gridCol w="712019">
                  <a:extLst>
                    <a:ext uri="{9D8B030D-6E8A-4147-A177-3AD203B41FA5}">
                      <a16:colId xmlns:a16="http://schemas.microsoft.com/office/drawing/2014/main" val="4196510457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0799190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475859240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31654223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85063621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566612976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06719389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1397480823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3508126228"/>
                    </a:ext>
                  </a:extLst>
                </a:gridCol>
                <a:gridCol w="712019">
                  <a:extLst>
                    <a:ext uri="{9D8B030D-6E8A-4147-A177-3AD203B41FA5}">
                      <a16:colId xmlns:a16="http://schemas.microsoft.com/office/drawing/2014/main" val="546427128"/>
                    </a:ext>
                  </a:extLst>
                </a:gridCol>
              </a:tblGrid>
              <a:tr h="322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03956"/>
                  </a:ext>
                </a:extLst>
              </a:tr>
              <a:tr h="6245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10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9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742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19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B8343-BD86-B004-421E-D88B36CD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6DFA2-9A78-7186-3023-7C91DE9A82B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힙의</a:t>
            </a:r>
            <a:r>
              <a:rPr lang="ko-KR" altLang="en-US" sz="3600" b="1" spc="300" dirty="0"/>
              <a:t> 사용 예시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35E7C59-32F2-CC98-096F-29A69019A30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EF0839B-BB07-80C1-108E-D57AAA3DC71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B19AC3C-88A9-667F-EDA2-4AF19B821B3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5A6FCD5-45DA-2DF6-FC9B-D1D77A1DB64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AD6686-C1AC-A8AC-F543-E3838673C03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EEB00AF-0A0E-2D2C-A2F3-660A46897AC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987DDD-2120-48F5-5C78-8AE60F773BC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933F6C-AA0E-5AF8-8300-1CDD39B2A3EB}"/>
              </a:ext>
            </a:extLst>
          </p:cNvPr>
          <p:cNvSpPr txBox="1"/>
          <p:nvPr/>
        </p:nvSpPr>
        <p:spPr>
          <a:xfrm>
            <a:off x="1010773" y="2032365"/>
            <a:ext cx="548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Heap sort: </a:t>
            </a:r>
            <a:r>
              <a:rPr lang="ko-KR" altLang="en-US" sz="2400" dirty="0" err="1"/>
              <a:t>힙을</a:t>
            </a:r>
            <a:r>
              <a:rPr lang="ko-KR" altLang="en-US" sz="2400" dirty="0"/>
              <a:t> 이용한 정렬</a:t>
            </a:r>
            <a:r>
              <a:rPr lang="en-US" altLang="ko-KR" sz="2400" dirty="0"/>
              <a:t>: O(</a:t>
            </a:r>
            <a:r>
              <a:rPr lang="en-US" altLang="ko-KR" sz="2400" dirty="0" err="1"/>
              <a:t>NlogN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0CEBDA-D364-DD61-52BF-87FF8FF3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55" y="2863847"/>
            <a:ext cx="6398307" cy="33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36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BEC-7592-B3F9-1F01-8FAD3DF8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49E4A-47CD-600D-72C0-62AD1E28DD1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힙의</a:t>
            </a:r>
            <a:r>
              <a:rPr lang="ko-KR" altLang="en-US" sz="3600" b="1" spc="300" dirty="0"/>
              <a:t> 사용 예시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A89CFA-5EE9-4399-80BA-CDA5DE6F1CF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A583511-1D98-0D9A-39CE-E55940B3316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8239CC2-AA26-125F-F5D9-014B3F19BC5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D0440BA-AB47-3E49-9DEB-DA774D22B81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675EF6-98D3-7A5E-9B46-209FBA77D00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37BB227-6931-1772-4D78-AFD303585D1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B47D0DA-7675-B4DD-3A26-9C57D9D48500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9EE7E6-73A3-B286-F94C-126EF58B9B57}"/>
              </a:ext>
            </a:extLst>
          </p:cNvPr>
          <p:cNvSpPr txBox="1"/>
          <p:nvPr/>
        </p:nvSpPr>
        <p:spPr>
          <a:xfrm>
            <a:off x="1010773" y="2032365"/>
            <a:ext cx="548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우선순위 큐</a:t>
            </a:r>
            <a:r>
              <a:rPr lang="en-US" altLang="ko-KR" sz="2400" dirty="0"/>
              <a:t>(Priority queue)</a:t>
            </a:r>
            <a:endParaRPr lang="ko-KR" altLang="en-US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59CE3B6-59E5-6ECB-8E8A-CB5B47F10FA4}"/>
              </a:ext>
            </a:extLst>
          </p:cNvPr>
          <p:cNvGrpSpPr/>
          <p:nvPr/>
        </p:nvGrpSpPr>
        <p:grpSpPr>
          <a:xfrm>
            <a:off x="1452113" y="2675515"/>
            <a:ext cx="8582534" cy="400110"/>
            <a:chOff x="973827" y="3382393"/>
            <a:chExt cx="9017160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30F1C4-89EB-86A5-0976-C3E367031D53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O(</a:t>
              </a:r>
              <a:r>
                <a:rPr lang="en-US" altLang="ko-KR" sz="2000" dirty="0" err="1"/>
                <a:t>logN</a:t>
              </a:r>
              <a:r>
                <a:rPr lang="en-US" altLang="ko-KR" sz="2000" dirty="0"/>
                <a:t>) </a:t>
              </a:r>
              <a:r>
                <a:rPr lang="ko-KR" altLang="en-US" sz="2000" dirty="0"/>
                <a:t>시간에 최댓값 또는 최솟값을 줄 수 있는 이유는 </a:t>
              </a:r>
              <a:r>
                <a:rPr lang="ko-KR" altLang="en-US" sz="2000" dirty="0" err="1"/>
                <a:t>힙</a:t>
              </a:r>
              <a:r>
                <a:rPr lang="ko-KR" altLang="en-US" sz="2000" dirty="0"/>
                <a:t> 기반이기 때문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A13BF84-8A53-0159-0513-15D479A921F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CDAEA8-F196-6ECC-160D-900B62B676F7}"/>
              </a:ext>
            </a:extLst>
          </p:cNvPr>
          <p:cNvGrpSpPr/>
          <p:nvPr/>
        </p:nvGrpSpPr>
        <p:grpSpPr>
          <a:xfrm>
            <a:off x="1452113" y="3282338"/>
            <a:ext cx="8582534" cy="400110"/>
            <a:chOff x="973827" y="3382393"/>
            <a:chExt cx="9017160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617220-F084-39C0-9DEC-5FACD137BCC4}"/>
                </a:ext>
              </a:extLst>
            </p:cNvPr>
            <p:cNvSpPr txBox="1"/>
            <p:nvPr/>
          </p:nvSpPr>
          <p:spPr>
            <a:xfrm>
              <a:off x="1097214" y="3382393"/>
              <a:ext cx="8893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새로운 원소를 삽입하거나 기존 원소를 삭제할 때마다 </a:t>
              </a:r>
              <a:r>
                <a:rPr lang="en-US" altLang="ko-KR" sz="2000" dirty="0" err="1"/>
                <a:t>heapify</a:t>
              </a:r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946691-CC34-9284-B9F1-0A7724A0FAD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03849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0C5EC-4E55-02E5-750A-FA142EE4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461E9-BDFF-5909-2C62-B7C85F1D429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 err="1"/>
              <a:t>힙의</a:t>
            </a:r>
            <a:r>
              <a:rPr lang="ko-KR" altLang="en-US" sz="3600" b="1" spc="300" dirty="0"/>
              <a:t> 사용 예시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1A7C0F-67CB-2975-A9AD-6422ED8B00E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3422470-D082-53BE-3D5E-6EC3BCE6F24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F57C0A6-A687-1FDB-7CD1-689314053D9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6020E5C-8BAF-5651-DFAD-AD13299B81A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6EC940-241A-B8B6-AFA6-55F86673D5D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265EC1-A6FE-F51F-6ACF-84EDDBDFFF4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E31A44-112E-CA5F-64A6-F0D33921912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9BCB8F-01B2-456F-6989-6BBFB5DFE814}"/>
              </a:ext>
            </a:extLst>
          </p:cNvPr>
          <p:cNvSpPr txBox="1"/>
          <p:nvPr/>
        </p:nvSpPr>
        <p:spPr>
          <a:xfrm>
            <a:off x="1010773" y="2032365"/>
            <a:ext cx="548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우선순위 큐의 구현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78E824-6BED-04A2-19A5-5A729E24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407" y="1610364"/>
            <a:ext cx="6781800" cy="2209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99484A-AD79-27F2-1299-A86E8254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07" y="4128550"/>
            <a:ext cx="6781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44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5145696" y="2901991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</a:rPr>
              <a:t>QnA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1F136-4390-6FE9-70B6-02C95ABB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8C1ECD-70A9-4DEA-C940-CF2503D0352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A6E81AA-CDAD-5159-E4EE-04BA8882592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916855D-C158-E4BF-A756-9C36BDAAF35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6690623-7A73-DC71-220E-A485880B364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411B727-A632-14A9-1E3B-61469D0D519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A992446-5277-01BE-9E7B-81298565B04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9159C3D-1FDB-CCA5-30B6-DB7A920C146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FC3A8A9-5701-83B5-3081-62EDFA809E0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22FB07C-9248-4C93-ABC8-702EA9F0ED3F}"/>
              </a:ext>
            </a:extLst>
          </p:cNvPr>
          <p:cNvSpPr txBox="1"/>
          <p:nvPr/>
        </p:nvSpPr>
        <p:spPr>
          <a:xfrm>
            <a:off x="1309511" y="2108235"/>
            <a:ext cx="503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표기법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8726D-16AF-1EDC-2230-55451135C950}"/>
              </a:ext>
            </a:extLst>
          </p:cNvPr>
          <p:cNvSpPr txBox="1"/>
          <p:nvPr/>
        </p:nvSpPr>
        <p:spPr>
          <a:xfrm>
            <a:off x="1309511" y="2805879"/>
            <a:ext cx="503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Graph G = (V, E)</a:t>
            </a:r>
            <a:endParaRPr lang="ko-KR" altLang="en-US" sz="2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03A847F-2D2E-FD57-3A0B-EDB98A94EAC6}"/>
              </a:ext>
            </a:extLst>
          </p:cNvPr>
          <p:cNvGrpSpPr/>
          <p:nvPr/>
        </p:nvGrpSpPr>
        <p:grpSpPr>
          <a:xfrm>
            <a:off x="1817511" y="3417349"/>
            <a:ext cx="5162896" cy="400110"/>
            <a:chOff x="973827" y="3382393"/>
            <a:chExt cx="5162896" cy="4001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16BF85-862F-07D6-9BC6-DED316F5E53E}"/>
                </a:ext>
              </a:extLst>
            </p:cNvPr>
            <p:cNvSpPr txBox="1"/>
            <p:nvPr/>
          </p:nvSpPr>
          <p:spPr>
            <a:xfrm>
              <a:off x="1097214" y="3382393"/>
              <a:ext cx="5039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V: </a:t>
              </a:r>
              <a:r>
                <a:rPr lang="ko-KR" altLang="en-US" sz="2000" dirty="0"/>
                <a:t>비어 있지 않은 정점들의 집합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0F65A0-A21A-A4DA-4C18-8EC893324CA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4D8A0C7-187C-07A5-5D36-28D45BA1892B}"/>
              </a:ext>
            </a:extLst>
          </p:cNvPr>
          <p:cNvGrpSpPr/>
          <p:nvPr/>
        </p:nvGrpSpPr>
        <p:grpSpPr>
          <a:xfrm>
            <a:off x="1817511" y="3924299"/>
            <a:ext cx="5162896" cy="400110"/>
            <a:chOff x="973827" y="3382393"/>
            <a:chExt cx="5162896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7B0434-26DF-D647-1148-C45C66AE804C}"/>
                </a:ext>
              </a:extLst>
            </p:cNvPr>
            <p:cNvSpPr txBox="1"/>
            <p:nvPr/>
          </p:nvSpPr>
          <p:spPr>
            <a:xfrm>
              <a:off x="1097214" y="3382393"/>
              <a:ext cx="5039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E: </a:t>
              </a:r>
              <a:r>
                <a:rPr lang="ko-KR" altLang="en-US" sz="2000" dirty="0"/>
                <a:t>간선들의 집합 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간선이 없을 경우 공집합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441DE25-4BE0-67E6-B1F3-30A1AF46485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71A2437-438A-77CE-FEF4-4DB76078D814}"/>
              </a:ext>
            </a:extLst>
          </p:cNvPr>
          <p:cNvGrpSpPr/>
          <p:nvPr/>
        </p:nvGrpSpPr>
        <p:grpSpPr>
          <a:xfrm>
            <a:off x="1817511" y="4431249"/>
            <a:ext cx="5162896" cy="400110"/>
            <a:chOff x="973827" y="3382393"/>
            <a:chExt cx="5162896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F8033B-0116-3E30-28D2-1F60FA13901E}"/>
                </a:ext>
              </a:extLst>
            </p:cNvPr>
            <p:cNvSpPr txBox="1"/>
            <p:nvPr/>
          </p:nvSpPr>
          <p:spPr>
            <a:xfrm>
              <a:off x="1097214" y="3382393"/>
              <a:ext cx="5039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(u, v): </a:t>
              </a:r>
              <a:r>
                <a:rPr lang="ko-KR" altLang="en-US" sz="2000" dirty="0"/>
                <a:t>정점 </a:t>
              </a:r>
              <a:r>
                <a:rPr lang="en-US" altLang="ko-KR" sz="2000" dirty="0"/>
                <a:t>u</a:t>
              </a:r>
              <a:r>
                <a:rPr lang="ko-KR" altLang="en-US" sz="2000" dirty="0"/>
                <a:t>와 정점 </a:t>
              </a:r>
              <a:r>
                <a:rPr lang="en-US" altLang="ko-KR" sz="2000" dirty="0"/>
                <a:t>v</a:t>
              </a:r>
              <a:r>
                <a:rPr lang="ko-KR" altLang="en-US" sz="2000" dirty="0"/>
                <a:t>를 연결하는 간선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5A5CB6-8707-A434-8363-7E4DE4CAAF7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9C2599F-9150-15A8-C03C-A0E4C91FD604}"/>
              </a:ext>
            </a:extLst>
          </p:cNvPr>
          <p:cNvGrpSpPr/>
          <p:nvPr/>
        </p:nvGrpSpPr>
        <p:grpSpPr>
          <a:xfrm>
            <a:off x="1817511" y="4938199"/>
            <a:ext cx="5162896" cy="400110"/>
            <a:chOff x="973827" y="3382393"/>
            <a:chExt cx="5162896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50F015C-B3CB-74EE-625E-FFE21E339E2E}"/>
                </a:ext>
              </a:extLst>
            </p:cNvPr>
            <p:cNvSpPr txBox="1"/>
            <p:nvPr/>
          </p:nvSpPr>
          <p:spPr>
            <a:xfrm>
              <a:off x="1097214" y="3382393"/>
              <a:ext cx="5039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V(G): G</a:t>
              </a:r>
              <a:r>
                <a:rPr lang="ko-KR" altLang="en-US" sz="2000" dirty="0"/>
                <a:t>에 속한 정점들의 집합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5703D8A-BAF1-19DB-CE75-36F1BBBEED7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9F1EDFE-7889-673E-427F-E9ADB8EA56BB}"/>
              </a:ext>
            </a:extLst>
          </p:cNvPr>
          <p:cNvGrpSpPr/>
          <p:nvPr/>
        </p:nvGrpSpPr>
        <p:grpSpPr>
          <a:xfrm>
            <a:off x="1817511" y="5445149"/>
            <a:ext cx="5162896" cy="400110"/>
            <a:chOff x="973827" y="3382393"/>
            <a:chExt cx="5162896" cy="4001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73E3D4-F916-F8F1-9A8D-5DCE2AF4C102}"/>
                </a:ext>
              </a:extLst>
            </p:cNvPr>
            <p:cNvSpPr txBox="1"/>
            <p:nvPr/>
          </p:nvSpPr>
          <p:spPr>
            <a:xfrm>
              <a:off x="1097214" y="3382393"/>
              <a:ext cx="50395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E(G): G</a:t>
              </a:r>
              <a:r>
                <a:rPr lang="ko-KR" altLang="en-US" sz="2000" dirty="0"/>
                <a:t>에 속한 간선들의 집합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1E28957-2AC5-90FD-0ECE-483D4FDC38A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86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D3619-97B1-821A-3BF3-7C9F56FA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D75073-588F-79FE-C3A3-3807DE72669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EFB4065-01AB-7464-6A59-C9C2051C88A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2BDEBD9-4F6E-EB1B-635B-FE5290224DF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2E606AB-FCF0-F7CD-DA73-130335C6F2F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BB1CC37-A775-79F9-8063-34B46B0DC7E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71E7663-832F-2377-E52D-1C4E2721FCC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DBA6B91-9ABF-107D-A5A3-654629AB435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9B965AA-DC75-FAA7-3FA0-C34FE6D1E7C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F3038E-6B9A-158F-CDDF-4E6632AD05F3}"/>
              </a:ext>
            </a:extLst>
          </p:cNvPr>
          <p:cNvSpPr txBox="1"/>
          <p:nvPr/>
        </p:nvSpPr>
        <p:spPr>
          <a:xfrm>
            <a:off x="985583" y="2183584"/>
            <a:ext cx="503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경로</a:t>
            </a:r>
            <a:r>
              <a:rPr lang="en-US" altLang="ko-KR" sz="2400" dirty="0"/>
              <a:t>(Path)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F9D58-936E-B1E7-31D3-36D94A969FA1}"/>
              </a:ext>
            </a:extLst>
          </p:cNvPr>
          <p:cNvSpPr txBox="1"/>
          <p:nvPr/>
        </p:nvSpPr>
        <p:spPr>
          <a:xfrm>
            <a:off x="566355" y="2808470"/>
            <a:ext cx="5039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Path</a:t>
            </a:r>
            <a:r>
              <a:rPr lang="ko-KR" altLang="en-US" sz="2400" dirty="0"/>
              <a:t> </a:t>
            </a:r>
            <a:r>
              <a:rPr lang="en-US" altLang="ko-KR" sz="2400" dirty="0"/>
              <a:t>from</a:t>
            </a:r>
            <a:r>
              <a:rPr lang="ko-KR" altLang="en-US" sz="2400" dirty="0"/>
              <a:t> </a:t>
            </a:r>
            <a:r>
              <a:rPr lang="en-US" altLang="ko-KR" sz="2400" dirty="0"/>
              <a:t>u</a:t>
            </a:r>
            <a:r>
              <a:rPr lang="ko-KR" altLang="en-US" sz="2400" dirty="0"/>
              <a:t> </a:t>
            </a:r>
            <a:r>
              <a:rPr lang="en-US" altLang="ko-KR" sz="2400" dirty="0"/>
              <a:t>to</a:t>
            </a:r>
            <a:r>
              <a:rPr lang="ko-KR" altLang="en-US" sz="2400" dirty="0"/>
              <a:t> </a:t>
            </a:r>
            <a:r>
              <a:rPr lang="en-US" altLang="ko-KR" sz="2400" dirty="0"/>
              <a:t>v</a:t>
            </a:r>
            <a:r>
              <a:rPr lang="ko-KR" altLang="en-US" sz="2400" dirty="0"/>
              <a:t> </a:t>
            </a:r>
            <a:r>
              <a:rPr lang="en-US" altLang="ko-KR" sz="2400" dirty="0"/>
              <a:t>in</a:t>
            </a:r>
            <a:r>
              <a:rPr lang="ko-KR" altLang="en-US" sz="2400" dirty="0"/>
              <a:t> </a:t>
            </a:r>
            <a:r>
              <a:rPr lang="en-US" altLang="ko-KR" sz="2400" dirty="0"/>
              <a:t>G</a:t>
            </a:r>
            <a:endParaRPr lang="ko-KR" altLang="en-US" sz="2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0F2D927-1E21-3926-A984-7D50B75D9DA6}"/>
              </a:ext>
            </a:extLst>
          </p:cNvPr>
          <p:cNvGrpSpPr/>
          <p:nvPr/>
        </p:nvGrpSpPr>
        <p:grpSpPr>
          <a:xfrm>
            <a:off x="1074355" y="3419940"/>
            <a:ext cx="9238416" cy="1021498"/>
            <a:chOff x="973827" y="3382393"/>
            <a:chExt cx="9238416" cy="1021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B31F83A-E506-4D78-EDDE-6E7BA241B54A}"/>
                    </a:ext>
                  </a:extLst>
                </p:cNvPr>
                <p:cNvSpPr txBox="1"/>
                <p:nvPr/>
              </p:nvSpPr>
              <p:spPr>
                <a:xfrm>
                  <a:off x="1097214" y="3382393"/>
                  <a:ext cx="9115029" cy="1021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u</a:t>
                  </a:r>
                  <a:r>
                    <a:rPr lang="ko-KR" altLang="en-US" sz="2000" dirty="0"/>
                    <a:t>에서 시작하여 </a:t>
                  </a:r>
                  <a:r>
                    <a:rPr lang="en-US" altLang="ko-KR" sz="2000" dirty="0"/>
                    <a:t>v</a:t>
                  </a:r>
                  <a:r>
                    <a:rPr lang="ko-KR" altLang="en-US" sz="2000" dirty="0"/>
                    <a:t>로 끝나는 정점들로 이루어진</a:t>
                  </a:r>
                  <a:r>
                    <a:rPr lang="en-US" altLang="ko-KR" sz="2000" dirty="0"/>
                    <a:t>, </a:t>
                  </a:r>
                  <a:r>
                    <a:rPr lang="ko-KR" altLang="en-US" sz="2000" dirty="0"/>
                    <a:t>간선으로 연결된</a:t>
                  </a:r>
                  <a:r>
                    <a:rPr lang="en-US" altLang="ko-KR" sz="2000" dirty="0"/>
                    <a:t> </a:t>
                  </a:r>
                  <a:r>
                    <a:rPr lang="ko-KR" altLang="en-US" sz="2000" dirty="0"/>
                    <a:t>일련의 배열</a:t>
                  </a:r>
                  <a:br>
                    <a:rPr lang="en-US" altLang="ko-KR" sz="2000" dirty="0"/>
                  </a:br>
                  <a:r>
                    <a:rPr lang="en-US" altLang="ko-KR" sz="2000" dirty="0"/>
                    <a:t>ex)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ko-KR" sz="20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br>
                    <a:rPr lang="en-US" altLang="ko-KR" sz="2000" dirty="0"/>
                  </a:br>
                  <a:r>
                    <a:rPr lang="en-US" altLang="ko-KR" sz="2000" dirty="0"/>
                    <a:t>      (u,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),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altLang="ko-KR" sz="2000" dirty="0"/>
                    <a:t>,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),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r>
                    <a:rPr lang="en-US" altLang="ko-KR" sz="2000" dirty="0"/>
                    <a:t>, v) </a:t>
                  </a:r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E(G)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B31F83A-E506-4D78-EDDE-6E7BA241B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4" y="3382393"/>
                  <a:ext cx="9115029" cy="1021498"/>
                </a:xfrm>
                <a:prstGeom prst="rect">
                  <a:avLst/>
                </a:prstGeom>
                <a:blipFill>
                  <a:blip r:embed="rId2"/>
                  <a:stretch>
                    <a:fillRect l="-668" t="-4167" b="-89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BE40DE-FA89-E0A3-40B4-D61D1840A96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624734B-AD0A-FC8D-B2F1-72E1B474C798}"/>
              </a:ext>
            </a:extLst>
          </p:cNvPr>
          <p:cNvGrpSpPr/>
          <p:nvPr/>
        </p:nvGrpSpPr>
        <p:grpSpPr>
          <a:xfrm>
            <a:off x="1074355" y="4591243"/>
            <a:ext cx="6947798" cy="400110"/>
            <a:chOff x="973827" y="3382393"/>
            <a:chExt cx="6947798" cy="40011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415171-6119-1E9D-45BB-F4ECEEC96072}"/>
                </a:ext>
              </a:extLst>
            </p:cNvPr>
            <p:cNvSpPr txBox="1"/>
            <p:nvPr/>
          </p:nvSpPr>
          <p:spPr>
            <a:xfrm>
              <a:off x="1097214" y="3382393"/>
              <a:ext cx="68244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경로의 길이는 경로에 포함된 간선의 개수로 정의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A8F5939-9CB8-A579-7DA6-1A34AD19808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0F2AEA-912D-620F-3A55-56E492EB4716}"/>
              </a:ext>
            </a:extLst>
          </p:cNvPr>
          <p:cNvGrpSpPr/>
          <p:nvPr/>
        </p:nvGrpSpPr>
        <p:grpSpPr>
          <a:xfrm>
            <a:off x="1074355" y="5098193"/>
            <a:ext cx="10886081" cy="400110"/>
            <a:chOff x="973827" y="3382393"/>
            <a:chExt cx="10886081" cy="40011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B4A848-5E64-8321-63A4-299F75686E38}"/>
                </a:ext>
              </a:extLst>
            </p:cNvPr>
            <p:cNvSpPr txBox="1"/>
            <p:nvPr/>
          </p:nvSpPr>
          <p:spPr>
            <a:xfrm>
              <a:off x="1097214" y="3382393"/>
              <a:ext cx="10762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단순 경로</a:t>
              </a:r>
              <a:r>
                <a:rPr lang="en-US" altLang="ko-KR" sz="2000" dirty="0"/>
                <a:t>(Simple path): </a:t>
              </a:r>
              <a:r>
                <a:rPr lang="ko-KR" altLang="en-US" sz="2000" dirty="0"/>
                <a:t>경로의 시작점과 끝점을 제외한 모든 정점이 단 한 번씩만 등장하는 경로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CE6F207-F816-B289-6864-F37D0B71350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0944FB-315D-1EF1-7216-FE05E8A6342F}"/>
              </a:ext>
            </a:extLst>
          </p:cNvPr>
          <p:cNvGrpSpPr/>
          <p:nvPr/>
        </p:nvGrpSpPr>
        <p:grpSpPr>
          <a:xfrm>
            <a:off x="1074355" y="5645204"/>
            <a:ext cx="9395434" cy="400110"/>
            <a:chOff x="973827" y="3382393"/>
            <a:chExt cx="9395434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69DEEE-A95A-EA6C-F811-1B0FD8CFD804}"/>
                </a:ext>
              </a:extLst>
            </p:cNvPr>
            <p:cNvSpPr txBox="1"/>
            <p:nvPr/>
          </p:nvSpPr>
          <p:spPr>
            <a:xfrm>
              <a:off x="1097214" y="3382393"/>
              <a:ext cx="9272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회로</a:t>
              </a:r>
              <a:r>
                <a:rPr lang="en-US" altLang="ko-KR" sz="2000" dirty="0"/>
                <a:t>(Cycle): </a:t>
              </a:r>
              <a:r>
                <a:rPr lang="ko-KR" altLang="en-US" sz="2000" dirty="0"/>
                <a:t>경로의 시작점과 끝점이 동일한 단순 경로</a:t>
              </a:r>
              <a:r>
                <a:rPr lang="en-US" altLang="ko-KR" sz="2000" dirty="0"/>
                <a:t> </a:t>
              </a: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3F8857-8B0E-14CD-1037-2647977CDA04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187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20E1-73B8-B599-07F3-03514E7F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2106FC-6939-4AA8-20FD-AAFB3AE663B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AC778AA-C716-7F16-E4A5-C86A84F4697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6D7AC0A-9EE8-C47B-5CF9-7732B7C6183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A4F5161-0872-A1C4-E9BA-618B0B2B4AD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91923F0-86A6-AFDE-2C7C-2303268F1C5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26BE00E-EB7D-2D88-B156-1826D43086D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2ABAE6-1EBC-10B0-D6D3-C97FEEB9D69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A6A24A7-28E3-4BB8-F4C6-00A15F8DE37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21A3108D-5C11-AAB3-5A34-AD6F992C3740}"/>
              </a:ext>
            </a:extLst>
          </p:cNvPr>
          <p:cNvSpPr/>
          <p:nvPr/>
        </p:nvSpPr>
        <p:spPr>
          <a:xfrm>
            <a:off x="757430" y="298838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21F8F78-D3E6-1363-5D0E-2030817446D9}"/>
              </a:ext>
            </a:extLst>
          </p:cNvPr>
          <p:cNvSpPr/>
          <p:nvPr/>
        </p:nvSpPr>
        <p:spPr>
          <a:xfrm>
            <a:off x="2192585" y="3822404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FEDD78-705A-CFB8-C061-0BCDCCFD3DBE}"/>
              </a:ext>
            </a:extLst>
          </p:cNvPr>
          <p:cNvSpPr/>
          <p:nvPr/>
        </p:nvSpPr>
        <p:spPr>
          <a:xfrm>
            <a:off x="1270048" y="5108125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B45C944-6070-5ACC-6F8B-BF6635B88F00}"/>
              </a:ext>
            </a:extLst>
          </p:cNvPr>
          <p:cNvSpPr/>
          <p:nvPr/>
        </p:nvSpPr>
        <p:spPr>
          <a:xfrm>
            <a:off x="3136471" y="4997289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040D7F-5D2B-42F4-75C2-64EE5372C63C}"/>
              </a:ext>
            </a:extLst>
          </p:cNvPr>
          <p:cNvSpPr/>
          <p:nvPr/>
        </p:nvSpPr>
        <p:spPr>
          <a:xfrm>
            <a:off x="3649716" y="3009162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1E2E32-CF18-6EFE-7AF9-DBC1BF54F300}"/>
              </a:ext>
            </a:extLst>
          </p:cNvPr>
          <p:cNvSpPr/>
          <p:nvPr/>
        </p:nvSpPr>
        <p:spPr>
          <a:xfrm>
            <a:off x="5038485" y="413191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B5B6EB-55D7-5A9B-E84A-D6529DE29570}"/>
              </a:ext>
            </a:extLst>
          </p:cNvPr>
          <p:cNvSpPr/>
          <p:nvPr/>
        </p:nvSpPr>
        <p:spPr>
          <a:xfrm>
            <a:off x="5650485" y="2878245"/>
            <a:ext cx="612000" cy="612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0DCC85-221D-A70A-5243-134CA758D505}"/>
              </a:ext>
            </a:extLst>
          </p:cNvPr>
          <p:cNvSpPr/>
          <p:nvPr/>
        </p:nvSpPr>
        <p:spPr>
          <a:xfrm>
            <a:off x="7278303" y="3210404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A5698A5-E173-EBA0-AA8C-8C9221604378}"/>
              </a:ext>
            </a:extLst>
          </p:cNvPr>
          <p:cNvSpPr/>
          <p:nvPr/>
        </p:nvSpPr>
        <p:spPr>
          <a:xfrm>
            <a:off x="6966945" y="5081858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8F5DBDF-6E24-BA4D-9088-EC7D2A15FEA5}"/>
              </a:ext>
            </a:extLst>
          </p:cNvPr>
          <p:cNvSpPr/>
          <p:nvPr/>
        </p:nvSpPr>
        <p:spPr>
          <a:xfrm>
            <a:off x="8393132" y="413191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8A524D6-C8B3-690F-BB63-1AA6F96A4B7D}"/>
              </a:ext>
            </a:extLst>
          </p:cNvPr>
          <p:cNvCxnSpPr>
            <a:cxnSpLocks/>
            <a:stCxn id="2" idx="5"/>
            <a:endCxn id="3" idx="1"/>
          </p:cNvCxnSpPr>
          <p:nvPr/>
        </p:nvCxnSpPr>
        <p:spPr>
          <a:xfrm>
            <a:off x="1279805" y="3510755"/>
            <a:ext cx="1002405" cy="4012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9751707-FC7C-EA00-85BE-8FAC9CEDB244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1792423" y="4344779"/>
            <a:ext cx="489787" cy="852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CFCBFB4-EB78-9608-24C8-4E8E5FBADE60}"/>
              </a:ext>
            </a:extLst>
          </p:cNvPr>
          <p:cNvCxnSpPr>
            <a:cxnSpLocks/>
            <a:stCxn id="6" idx="1"/>
            <a:endCxn id="3" idx="5"/>
          </p:cNvCxnSpPr>
          <p:nvPr/>
        </p:nvCxnSpPr>
        <p:spPr>
          <a:xfrm flipH="1" flipV="1">
            <a:off x="2714960" y="4344779"/>
            <a:ext cx="511136" cy="742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09E7EB-993F-9883-4369-E472D57D562C}"/>
              </a:ext>
            </a:extLst>
          </p:cNvPr>
          <p:cNvCxnSpPr>
            <a:cxnSpLocks/>
            <a:stCxn id="9" idx="2"/>
            <a:endCxn id="3" idx="6"/>
          </p:cNvCxnSpPr>
          <p:nvPr/>
        </p:nvCxnSpPr>
        <p:spPr>
          <a:xfrm flipH="1" flipV="1">
            <a:off x="2804585" y="4128404"/>
            <a:ext cx="2233900" cy="309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A4AF1A2-59F9-C08E-2CDB-4D6ECE5F35C1}"/>
              </a:ext>
            </a:extLst>
          </p:cNvPr>
          <p:cNvCxnSpPr>
            <a:cxnSpLocks/>
            <a:stCxn id="8" idx="3"/>
            <a:endCxn id="3" idx="7"/>
          </p:cNvCxnSpPr>
          <p:nvPr/>
        </p:nvCxnSpPr>
        <p:spPr>
          <a:xfrm flipH="1">
            <a:off x="2714960" y="3531537"/>
            <a:ext cx="1024381" cy="380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5BD5B9-86E3-DED8-C3E6-8FA15ACB124E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5560860" y="3400620"/>
            <a:ext cx="179250" cy="820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B5A84A-5F9A-CFA7-1022-317374E8E56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6262485" y="3184245"/>
            <a:ext cx="1015818" cy="332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AC7BA71-6D86-1DFB-5A60-C5EBE3337B89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7800678" y="3732779"/>
            <a:ext cx="682079" cy="4887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FA8F5E6-2BA7-E299-FC98-BA972D1FB404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7578945" y="4654288"/>
            <a:ext cx="903812" cy="733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6BF2C3F-FADD-5F68-3F80-1877A645FA82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 flipV="1">
            <a:off x="3658846" y="5387858"/>
            <a:ext cx="3308099" cy="13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5E7D083-704E-9E46-DF29-66233E9BAAB1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3658846" y="4654288"/>
            <a:ext cx="1469264" cy="4326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595C63-EB91-B54D-95EB-94339B29EF83}"/>
              </a:ext>
            </a:extLst>
          </p:cNvPr>
          <p:cNvSpPr txBox="1"/>
          <p:nvPr/>
        </p:nvSpPr>
        <p:spPr>
          <a:xfrm>
            <a:off x="8092203" y="1789613"/>
            <a:ext cx="4499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경로 </a:t>
            </a:r>
            <a:r>
              <a:rPr lang="en-US" altLang="ko-KR" sz="2000" dirty="0"/>
              <a:t>1 to</a:t>
            </a:r>
            <a:r>
              <a:rPr lang="ko-KR" altLang="en-US" sz="2000" dirty="0"/>
              <a:t> </a:t>
            </a:r>
            <a:r>
              <a:rPr lang="en-US" altLang="ko-KR" sz="2000" dirty="0"/>
              <a:t>0 (length=5): 1 9 8 7 9 0 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F75FC-C469-7951-257D-A35C564D9EA1}"/>
              </a:ext>
            </a:extLst>
          </p:cNvPr>
          <p:cNvSpPr txBox="1"/>
          <p:nvPr/>
        </p:nvSpPr>
        <p:spPr>
          <a:xfrm>
            <a:off x="1161729" y="1989668"/>
            <a:ext cx="293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경로와 회로의 예시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7D149-55C9-A266-155F-E330B869D026}"/>
              </a:ext>
            </a:extLst>
          </p:cNvPr>
          <p:cNvSpPr txBox="1"/>
          <p:nvPr/>
        </p:nvSpPr>
        <p:spPr>
          <a:xfrm>
            <a:off x="8080277" y="2174362"/>
            <a:ext cx="436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단순 경로 </a:t>
            </a:r>
            <a:r>
              <a:rPr lang="en-US" altLang="ko-KR" sz="2000" dirty="0"/>
              <a:t>1 to</a:t>
            </a:r>
            <a:r>
              <a:rPr lang="ko-KR" altLang="en-US" sz="2000" dirty="0"/>
              <a:t> </a:t>
            </a:r>
            <a:r>
              <a:rPr lang="en-US" altLang="ko-KR" sz="2000" dirty="0"/>
              <a:t>0 (length=2): 1 9 0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EC4D2F-8809-AFFF-06F7-9EA937DFEADF}"/>
              </a:ext>
            </a:extLst>
          </p:cNvPr>
          <p:cNvSpPr txBox="1"/>
          <p:nvPr/>
        </p:nvSpPr>
        <p:spPr>
          <a:xfrm>
            <a:off x="8092203" y="2574472"/>
            <a:ext cx="436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회로 </a:t>
            </a:r>
            <a:r>
              <a:rPr lang="en-US" altLang="ko-KR" sz="2000" dirty="0"/>
              <a:t>8 to</a:t>
            </a:r>
            <a:r>
              <a:rPr lang="ko-KR" altLang="en-US" sz="2000" dirty="0"/>
              <a:t> </a:t>
            </a:r>
            <a:r>
              <a:rPr lang="en-US" altLang="ko-KR" sz="2000" dirty="0"/>
              <a:t>8 (length=3): 8 7 9 8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560EC-575C-C495-3BCA-FE8A89470F6E}"/>
              </a:ext>
            </a:extLst>
          </p:cNvPr>
          <p:cNvSpPr txBox="1"/>
          <p:nvPr/>
        </p:nvSpPr>
        <p:spPr>
          <a:xfrm>
            <a:off x="8092203" y="2959221"/>
            <a:ext cx="4361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회로 </a:t>
            </a:r>
            <a:r>
              <a:rPr lang="en-US" altLang="ko-KR" sz="2000" dirty="0"/>
              <a:t>8 to</a:t>
            </a:r>
            <a:r>
              <a:rPr lang="ko-KR" altLang="en-US" sz="2000" dirty="0"/>
              <a:t> </a:t>
            </a:r>
            <a:r>
              <a:rPr lang="en-US" altLang="ko-KR" sz="2000" dirty="0"/>
              <a:t>8 (length=6): 8 6 4 2 5 7 8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6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6F0B9-02C5-2221-FA59-71EDF7F3B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658BC7-D5E4-5B0F-B220-9156A014AF4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그래프의 정의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3B72C3-1B52-6869-B0BB-3422511017C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53980C2-C558-D255-455F-14BB109CCC2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3386481-234A-1CAA-FF51-262042DA8A2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6354614-E59D-4874-6BD9-B3BB2BA71E8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D7062A9-F19F-388E-76CD-9BFC1468073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712AB2-8540-0EAB-9AB5-504BC93C8B6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2FA60E-813F-13CE-4218-1709A828CA5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58E2EE-D42F-0489-3B59-8E0DDF3B202B}"/>
              </a:ext>
            </a:extLst>
          </p:cNvPr>
          <p:cNvSpPr txBox="1"/>
          <p:nvPr/>
        </p:nvSpPr>
        <p:spPr>
          <a:xfrm>
            <a:off x="732132" y="2091287"/>
            <a:ext cx="403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순환 그래프</a:t>
            </a:r>
            <a:r>
              <a:rPr lang="en-US" altLang="ko-KR" sz="2000" dirty="0"/>
              <a:t>(Cyclic graph)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65C38E-0632-9A9A-2D50-292820BD06C8}"/>
              </a:ext>
            </a:extLst>
          </p:cNvPr>
          <p:cNvSpPr/>
          <p:nvPr/>
        </p:nvSpPr>
        <p:spPr>
          <a:xfrm>
            <a:off x="6073140" y="1261642"/>
            <a:ext cx="45719" cy="559635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9C34F83-4EA8-F573-B601-19638F9F6BAC}"/>
              </a:ext>
            </a:extLst>
          </p:cNvPr>
          <p:cNvGrpSpPr/>
          <p:nvPr/>
        </p:nvGrpSpPr>
        <p:grpSpPr>
          <a:xfrm>
            <a:off x="732132" y="3017064"/>
            <a:ext cx="4893055" cy="2731745"/>
            <a:chOff x="2251746" y="3230884"/>
            <a:chExt cx="4893055" cy="2731745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CB197ED-E59C-C14C-8E0B-4C9B52E80C84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D3B2E29-73C4-0833-64E6-03EBAF86BFEE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7ADC6BD-396A-F0EC-3E17-594D43AB2382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FB5AA47-0D2C-F4F3-BB83-7C26D91C613A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F699F11-81E0-1524-86CB-1FADF479B0D5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CCEB2A3-A33B-61FE-6CD4-5F75416846C9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>
              <a:solidFill>
                <a:srgbClr val="0202F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E3F58B8-4DCE-D0E9-E84B-4F83A9390512}"/>
                </a:ext>
              </a:extLst>
            </p:cNvPr>
            <p:cNvCxnSpPr>
              <a:cxnSpLocks/>
              <a:stCxn id="27" idx="5"/>
              <a:endCxn id="28" idx="2"/>
            </p:cNvCxnSpPr>
            <p:nvPr/>
          </p:nvCxnSpPr>
          <p:spPr>
            <a:xfrm>
              <a:off x="2774121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8F4CD8A-6658-1E2A-8B84-8B424A2814A8}"/>
                </a:ext>
              </a:extLst>
            </p:cNvPr>
            <p:cNvCxnSpPr>
              <a:cxnSpLocks/>
              <a:stCxn id="30" idx="7"/>
              <a:endCxn id="28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E1A6D570-3835-2930-4D5A-51119BDFA72C}"/>
                </a:ext>
              </a:extLst>
            </p:cNvPr>
            <p:cNvCxnSpPr>
              <a:cxnSpLocks/>
              <a:stCxn id="31" idx="1"/>
              <a:endCxn id="28" idx="5"/>
            </p:cNvCxnSpPr>
            <p:nvPr/>
          </p:nvCxnSpPr>
          <p:spPr>
            <a:xfrm flipH="1" flipV="1">
              <a:off x="4209276" y="4587283"/>
              <a:ext cx="511136" cy="742135"/>
            </a:xfrm>
            <a:prstGeom prst="line">
              <a:avLst/>
            </a:prstGeom>
            <a:ln w="19050">
              <a:solidFill>
                <a:srgbClr val="020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93A684C4-6F75-2223-8189-99DCCDBE8C34}"/>
                </a:ext>
              </a:extLst>
            </p:cNvPr>
            <p:cNvCxnSpPr>
              <a:cxnSpLocks/>
              <a:stCxn id="34" idx="2"/>
              <a:endCxn id="28" idx="6"/>
            </p:cNvCxnSpPr>
            <p:nvPr/>
          </p:nvCxnSpPr>
          <p:spPr>
            <a:xfrm flipH="1" flipV="1">
              <a:off x="4298901" y="4370908"/>
              <a:ext cx="2233900" cy="309509"/>
            </a:xfrm>
            <a:prstGeom prst="line">
              <a:avLst/>
            </a:prstGeom>
            <a:ln w="19050">
              <a:solidFill>
                <a:srgbClr val="020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A073487-BCC7-69F0-ABAC-255FCCEEA12C}"/>
                </a:ext>
              </a:extLst>
            </p:cNvPr>
            <p:cNvCxnSpPr>
              <a:cxnSpLocks/>
              <a:stCxn id="33" idx="3"/>
              <a:endCxn id="28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BB5CE56-EF81-206D-A02A-8D1DFA0F8339}"/>
                </a:ext>
              </a:extLst>
            </p:cNvPr>
            <p:cNvCxnSpPr>
              <a:cxnSpLocks/>
              <a:stCxn id="34" idx="3"/>
              <a:endCxn id="31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rgbClr val="0202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C76C9ED-3133-3555-4F09-D0A8DBB0F444}"/>
              </a:ext>
            </a:extLst>
          </p:cNvPr>
          <p:cNvSpPr txBox="1"/>
          <p:nvPr/>
        </p:nvSpPr>
        <p:spPr>
          <a:xfrm>
            <a:off x="6566812" y="2091287"/>
            <a:ext cx="4031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비순환</a:t>
            </a:r>
            <a:r>
              <a:rPr lang="ko-KR" altLang="en-US" sz="2000" dirty="0"/>
              <a:t> 그래프</a:t>
            </a:r>
            <a:r>
              <a:rPr lang="en-US" altLang="ko-KR" sz="2000" dirty="0"/>
              <a:t>(Acyclic graph)</a:t>
            </a:r>
            <a:endParaRPr lang="ko-KR" altLang="en-US" sz="20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687551E-55FF-BEC5-F6F7-EFAD98C6381F}"/>
              </a:ext>
            </a:extLst>
          </p:cNvPr>
          <p:cNvGrpSpPr/>
          <p:nvPr/>
        </p:nvGrpSpPr>
        <p:grpSpPr>
          <a:xfrm>
            <a:off x="6566812" y="3017064"/>
            <a:ext cx="4893055" cy="2731745"/>
            <a:chOff x="2251746" y="3230884"/>
            <a:chExt cx="4893055" cy="2731745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EA26BCD-96D0-1BA8-F17A-D69B5AC77E6E}"/>
                </a:ext>
              </a:extLst>
            </p:cNvPr>
            <p:cNvSpPr/>
            <p:nvPr/>
          </p:nvSpPr>
          <p:spPr>
            <a:xfrm>
              <a:off x="2251746" y="3230884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EA93463-9C89-809C-7B23-4D2C6C86C3AA}"/>
                </a:ext>
              </a:extLst>
            </p:cNvPr>
            <p:cNvSpPr/>
            <p:nvPr/>
          </p:nvSpPr>
          <p:spPr>
            <a:xfrm>
              <a:off x="3686901" y="4064908"/>
              <a:ext cx="612000" cy="612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A68EEEF-0446-E2E5-B821-DDCC85B8084B}"/>
                </a:ext>
              </a:extLst>
            </p:cNvPr>
            <p:cNvSpPr/>
            <p:nvPr/>
          </p:nvSpPr>
          <p:spPr>
            <a:xfrm>
              <a:off x="2764364" y="5350629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2021B88-1B93-B950-CB6C-A34BA162F051}"/>
                </a:ext>
              </a:extLst>
            </p:cNvPr>
            <p:cNvSpPr/>
            <p:nvPr/>
          </p:nvSpPr>
          <p:spPr>
            <a:xfrm>
              <a:off x="4630787" y="5239793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CF627BC-FED7-61EB-3DEC-43B5F65D1AC5}"/>
                </a:ext>
              </a:extLst>
            </p:cNvPr>
            <p:cNvSpPr/>
            <p:nvPr/>
          </p:nvSpPr>
          <p:spPr>
            <a:xfrm>
              <a:off x="5144032" y="3251666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B0CCD04-051F-20EE-E0EE-BC6DBBF61186}"/>
                </a:ext>
              </a:extLst>
            </p:cNvPr>
            <p:cNvSpPr/>
            <p:nvPr/>
          </p:nvSpPr>
          <p:spPr>
            <a:xfrm>
              <a:off x="6532801" y="4374417"/>
              <a:ext cx="612000" cy="6120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79D176F-0615-3AE9-E7B1-82090402857F}"/>
                </a:ext>
              </a:extLst>
            </p:cNvPr>
            <p:cNvCxnSpPr>
              <a:cxnSpLocks/>
            </p:cNvCxnSpPr>
            <p:nvPr/>
          </p:nvCxnSpPr>
          <p:spPr>
            <a:xfrm>
              <a:off x="2764364" y="3753259"/>
              <a:ext cx="912780" cy="617649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A403DFC-B5C4-1EB7-DAC1-D9403B5E5748}"/>
                </a:ext>
              </a:extLst>
            </p:cNvPr>
            <p:cNvCxnSpPr>
              <a:cxnSpLocks/>
              <a:stCxn id="50" idx="7"/>
              <a:endCxn id="49" idx="3"/>
            </p:cNvCxnSpPr>
            <p:nvPr/>
          </p:nvCxnSpPr>
          <p:spPr>
            <a:xfrm flipV="1">
              <a:off x="3286739" y="4587283"/>
              <a:ext cx="489787" cy="85297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476BC468-48C9-5957-2995-AA3EF966C2B2}"/>
                </a:ext>
              </a:extLst>
            </p:cNvPr>
            <p:cNvCxnSpPr>
              <a:cxnSpLocks/>
              <a:stCxn id="52" idx="1"/>
              <a:endCxn id="49" idx="5"/>
            </p:cNvCxnSpPr>
            <p:nvPr/>
          </p:nvCxnSpPr>
          <p:spPr>
            <a:xfrm flipH="1" flipV="1">
              <a:off x="4209276" y="4587283"/>
              <a:ext cx="511136" cy="742135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A9AFE38-6682-22A3-7F18-ED13D585DE08}"/>
                </a:ext>
              </a:extLst>
            </p:cNvPr>
            <p:cNvCxnSpPr>
              <a:cxnSpLocks/>
              <a:stCxn id="53" idx="3"/>
              <a:endCxn id="49" idx="7"/>
            </p:cNvCxnSpPr>
            <p:nvPr/>
          </p:nvCxnSpPr>
          <p:spPr>
            <a:xfrm flipH="1">
              <a:off x="4209276" y="3774041"/>
              <a:ext cx="1024381" cy="380492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982239E6-31DF-A16C-A438-AE5934976B65}"/>
                </a:ext>
              </a:extLst>
            </p:cNvPr>
            <p:cNvCxnSpPr>
              <a:cxnSpLocks/>
              <a:stCxn id="55" idx="3"/>
              <a:endCxn id="52" idx="7"/>
            </p:cNvCxnSpPr>
            <p:nvPr/>
          </p:nvCxnSpPr>
          <p:spPr>
            <a:xfrm flipH="1">
              <a:off x="5153162" y="4896792"/>
              <a:ext cx="1469264" cy="432626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30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2062</Words>
  <Application>Microsoft Office PowerPoint</Application>
  <PresentationFormat>와이드스크린</PresentationFormat>
  <Paragraphs>995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Pretendard</vt:lpstr>
      <vt:lpstr>Pretendard Black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Jonghwan Seo</cp:lastModifiedBy>
  <cp:revision>344</cp:revision>
  <dcterms:created xsi:type="dcterms:W3CDTF">2022-12-21T02:15:26Z</dcterms:created>
  <dcterms:modified xsi:type="dcterms:W3CDTF">2025-09-01T17:56:07Z</dcterms:modified>
</cp:coreProperties>
</file>