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5" r:id="rId3"/>
    <p:sldId id="309" r:id="rId4"/>
    <p:sldId id="497" r:id="rId5"/>
    <p:sldId id="498" r:id="rId6"/>
    <p:sldId id="499" r:id="rId7"/>
    <p:sldId id="500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hwan Seo" initials="JS" lastIdx="2" clrIdx="0">
    <p:extLst>
      <p:ext uri="{19B8F6BF-5375-455C-9EA6-DF929625EA0E}">
        <p15:presenceInfo xmlns:p15="http://schemas.microsoft.com/office/powerpoint/2012/main" userId="e51e182140723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CC"/>
    <a:srgbClr val="FF99FF"/>
    <a:srgbClr val="99FF99"/>
    <a:srgbClr val="FF9999"/>
    <a:srgbClr val="00CC00"/>
    <a:srgbClr val="00CCFF"/>
    <a:srgbClr val="00CC99"/>
    <a:srgbClr val="FF9966"/>
    <a:srgbClr val="FFFF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80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F566-DB5C-4A08-B116-63CE48F027C4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2A96-19F7-46E2-AF0E-1A2B901C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419288" y="1151646"/>
            <a:ext cx="58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</a:rPr>
              <a:t>말랑말랑 </a:t>
            </a:r>
            <a:r>
              <a:rPr lang="ko-KR" altLang="en-US" sz="3600" b="1">
                <a:solidFill>
                  <a:schemeClr val="bg1"/>
                </a:solidFill>
              </a:rPr>
              <a:t>알고리즘 </a:t>
            </a:r>
            <a:r>
              <a:rPr lang="en-US" altLang="ko-KR" sz="3600" b="1">
                <a:solidFill>
                  <a:schemeClr val="bg1"/>
                </a:solidFill>
              </a:rPr>
              <a:t>07</a:t>
            </a:r>
            <a:r>
              <a:rPr lang="ko-KR" altLang="en-US" sz="3600" b="1">
                <a:solidFill>
                  <a:schemeClr val="bg1"/>
                </a:solidFill>
              </a:rPr>
              <a:t>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C171-E1A7-509C-D5E5-B4B9CC0DF517}"/>
              </a:ext>
            </a:extLst>
          </p:cNvPr>
          <p:cNvSpPr txBox="1"/>
          <p:nvPr/>
        </p:nvSpPr>
        <p:spPr>
          <a:xfrm>
            <a:off x="5167223" y="1949998"/>
            <a:ext cx="6141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>
                <a:solidFill>
                  <a:schemeClr val="bg1"/>
                </a:solidFill>
              </a:rPr>
              <a:t>NP-Completeness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7A96F-E83C-84E8-2639-81EB743CAA2F}"/>
              </a:ext>
            </a:extLst>
          </p:cNvPr>
          <p:cNvSpPr txBox="1"/>
          <p:nvPr/>
        </p:nvSpPr>
        <p:spPr>
          <a:xfrm>
            <a:off x="5478011" y="2844225"/>
            <a:ext cx="583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</a:rPr>
              <a:t>mujigae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C959D-AC6B-44D7-8E52-E14864D64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53A09-FB6B-906E-0004-2DDC12A6AAF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NPC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AA1FFA-6F87-ECC0-95E9-3E3D69F0A43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4E9BCFB-65D9-7CC8-7359-996D6A38527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2E7F108-8E15-43AC-B858-24BCF131B8B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77C6E4-47AC-ACDF-3E05-A47D0ADBD38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982DF3-EF02-756B-4C89-F37EC0C796F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B0BD29-E115-4011-EB0D-F7A97531EE1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EE7F4B5-665C-CB2D-C41D-2AABBE5C9B3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CF628A-B927-DEE1-295C-A889C348DD17}"/>
              </a:ext>
            </a:extLst>
          </p:cNvPr>
          <p:cNvSpPr txBox="1"/>
          <p:nvPr/>
        </p:nvSpPr>
        <p:spPr>
          <a:xfrm>
            <a:off x="805323" y="1829809"/>
            <a:ext cx="163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Reduction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FF85B1-425A-285D-457F-127D731D2047}"/>
              </a:ext>
            </a:extLst>
          </p:cNvPr>
          <p:cNvGrpSpPr/>
          <p:nvPr/>
        </p:nvGrpSpPr>
        <p:grpSpPr>
          <a:xfrm>
            <a:off x="1010772" y="2489513"/>
            <a:ext cx="9752111" cy="369332"/>
            <a:chOff x="973827" y="3413171"/>
            <a:chExt cx="975211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A722D1-23CD-7972-0B78-25E9576FEA58}"/>
                </a:ext>
              </a:extLst>
            </p:cNvPr>
            <p:cNvSpPr txBox="1"/>
            <p:nvPr/>
          </p:nvSpPr>
          <p:spPr>
            <a:xfrm>
              <a:off x="1124784" y="3413171"/>
              <a:ext cx="9601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어떤 문제가 </a:t>
              </a:r>
              <a:r>
                <a:rPr lang="en-US" altLang="ko-KR"/>
                <a:t>NP-Complete</a:t>
              </a:r>
              <a:r>
                <a:rPr lang="ko-KR" altLang="en-US"/>
                <a:t>임을 보이기 위해 많이 사용되는 도구이다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B17F38-05E5-DC7A-E078-846F172C2C7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5D9395-264C-6F44-0CBE-BA02EC92D79A}"/>
              </a:ext>
            </a:extLst>
          </p:cNvPr>
          <p:cNvGrpSpPr/>
          <p:nvPr/>
        </p:nvGrpSpPr>
        <p:grpSpPr>
          <a:xfrm>
            <a:off x="1161729" y="3022880"/>
            <a:ext cx="8522746" cy="369332"/>
            <a:chOff x="973827" y="3413171"/>
            <a:chExt cx="852274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2DF3D9-39CD-2151-C462-DE3A1540DC3D}"/>
                </a:ext>
              </a:extLst>
            </p:cNvPr>
            <p:cNvSpPr txBox="1"/>
            <p:nvPr/>
          </p:nvSpPr>
          <p:spPr>
            <a:xfrm>
              <a:off x="1097214" y="3413171"/>
              <a:ext cx="839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다항 시간 내에 해결 가능한 서로 다른 결정 문제 </a:t>
              </a:r>
              <a:r>
                <a:rPr lang="en-US" altLang="ko-KR"/>
                <a:t>A</a:t>
              </a:r>
              <a:r>
                <a:rPr lang="ko-KR" altLang="en-US"/>
                <a:t>와 </a:t>
              </a:r>
              <a:r>
                <a:rPr lang="en-US" altLang="ko-KR"/>
                <a:t>B</a:t>
              </a:r>
              <a:r>
                <a:rPr lang="ko-KR" altLang="en-US"/>
                <a:t>가 있다고 하자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F11C57-28DB-2F85-0D16-A5C21BA8617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589132-16A7-3494-B05D-F149AF6E4D0B}"/>
              </a:ext>
            </a:extLst>
          </p:cNvPr>
          <p:cNvGrpSpPr/>
          <p:nvPr/>
        </p:nvGrpSpPr>
        <p:grpSpPr>
          <a:xfrm>
            <a:off x="1161729" y="3563870"/>
            <a:ext cx="10311403" cy="369332"/>
            <a:chOff x="973827" y="3420794"/>
            <a:chExt cx="10311403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EEB6E8-A6C4-7EEF-A0B3-50649D955ED5}"/>
                </a:ext>
              </a:extLst>
            </p:cNvPr>
            <p:cNvSpPr txBox="1"/>
            <p:nvPr/>
          </p:nvSpPr>
          <p:spPr>
            <a:xfrm>
              <a:off x="1097214" y="3420794"/>
              <a:ext cx="1018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어떤 문제의 </a:t>
              </a:r>
              <a:r>
                <a:rPr lang="en-US" altLang="ko-KR"/>
                <a:t>input</a:t>
              </a:r>
              <a:r>
                <a:rPr lang="ko-KR" altLang="en-US"/>
                <a:t>을 </a:t>
              </a:r>
              <a:r>
                <a:rPr lang="en-US" altLang="ko-KR"/>
                <a:t>instance</a:t>
              </a:r>
              <a:r>
                <a:rPr lang="ko-KR" altLang="en-US"/>
                <a:t>라 한다</a:t>
              </a:r>
              <a:r>
                <a:rPr lang="en-US" altLang="ko-KR"/>
                <a:t>. A</a:t>
              </a:r>
              <a:r>
                <a:rPr lang="ko-KR" altLang="en-US"/>
                <a:t>의 인스턴스 </a:t>
              </a:r>
              <a:r>
                <a:rPr lang="en-US" altLang="ko-KR"/>
                <a:t>a</a:t>
              </a:r>
              <a:r>
                <a:rPr lang="ko-KR" altLang="en-US"/>
                <a:t>와 </a:t>
              </a:r>
              <a:r>
                <a:rPr lang="en-US" altLang="ko-KR"/>
                <a:t>B</a:t>
              </a:r>
              <a:r>
                <a:rPr lang="ko-KR" altLang="en-US"/>
                <a:t>의 인스턴스 </a:t>
              </a:r>
              <a:r>
                <a:rPr lang="en-US" altLang="ko-KR"/>
                <a:t>b </a:t>
              </a:r>
              <a:r>
                <a:rPr lang="ko-KR" altLang="en-US"/>
                <a:t>사이에 다음의 관계가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313940-E1A3-BB66-7821-50EEC5F7992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E03B52E-B356-CE9E-6184-9BC3F9E68EB1}"/>
              </a:ext>
            </a:extLst>
          </p:cNvPr>
          <p:cNvSpPr txBox="1"/>
          <p:nvPr/>
        </p:nvSpPr>
        <p:spPr>
          <a:xfrm>
            <a:off x="1285116" y="3925579"/>
            <a:ext cx="31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성립한다고 하자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7E49F6-299D-1AAB-D38C-1C9EBBA7DE7B}"/>
              </a:ext>
            </a:extLst>
          </p:cNvPr>
          <p:cNvGrpSpPr/>
          <p:nvPr/>
        </p:nvGrpSpPr>
        <p:grpSpPr>
          <a:xfrm>
            <a:off x="1301648" y="4392476"/>
            <a:ext cx="5467099" cy="369332"/>
            <a:chOff x="973827" y="3397782"/>
            <a:chExt cx="5467099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D0B730-3389-C1BF-8D8A-37B2D5BD7DB4}"/>
                </a:ext>
              </a:extLst>
            </p:cNvPr>
            <p:cNvSpPr txBox="1"/>
            <p:nvPr/>
          </p:nvSpPr>
          <p:spPr>
            <a:xfrm>
              <a:off x="1161906" y="3397782"/>
              <a:ext cx="527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a</a:t>
              </a:r>
              <a:r>
                <a:rPr lang="ko-KR" altLang="en-US"/>
                <a:t>를 </a:t>
              </a:r>
              <a:r>
                <a:rPr lang="en-US" altLang="ko-KR"/>
                <a:t>b</a:t>
              </a:r>
              <a:r>
                <a:rPr lang="ko-KR" altLang="en-US"/>
                <a:t>로</a:t>
              </a:r>
              <a:r>
                <a:rPr lang="en-US" altLang="ko-KR"/>
                <a:t>, b</a:t>
              </a:r>
              <a:r>
                <a:rPr lang="ko-KR" altLang="en-US"/>
                <a:t>를 </a:t>
              </a:r>
              <a:r>
                <a:rPr lang="en-US" altLang="ko-KR"/>
                <a:t>a</a:t>
              </a:r>
              <a:r>
                <a:rPr lang="ko-KR" altLang="en-US"/>
                <a:t>로 다항 시간 내에 변환이 가능하다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AECEAD4-4F32-12A8-0A68-A2A3E5AAA02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ECEBCCF-A157-3FB5-D95C-6478169578C5}"/>
              </a:ext>
            </a:extLst>
          </p:cNvPr>
          <p:cNvGrpSpPr/>
          <p:nvPr/>
        </p:nvGrpSpPr>
        <p:grpSpPr>
          <a:xfrm>
            <a:off x="1301648" y="4823373"/>
            <a:ext cx="7764713" cy="369332"/>
            <a:chOff x="973827" y="3397782"/>
            <a:chExt cx="7764713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4EFC1A-6DA1-1FDD-A524-E29BAFAA4524}"/>
                </a:ext>
              </a:extLst>
            </p:cNvPr>
            <p:cNvSpPr txBox="1"/>
            <p:nvPr/>
          </p:nvSpPr>
          <p:spPr>
            <a:xfrm>
              <a:off x="1161905" y="3397782"/>
              <a:ext cx="7576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a</a:t>
              </a:r>
              <a:r>
                <a:rPr lang="ko-KR" altLang="en-US"/>
                <a:t>에 대한 답이 </a:t>
              </a:r>
              <a:r>
                <a:rPr lang="en-US" altLang="ko-KR"/>
                <a:t>Yes</a:t>
              </a:r>
              <a:r>
                <a:rPr lang="ko-KR" altLang="en-US"/>
                <a:t>라면 </a:t>
              </a:r>
              <a:r>
                <a:rPr lang="en-US" altLang="ko-KR"/>
                <a:t>b</a:t>
              </a:r>
              <a:r>
                <a:rPr lang="ko-KR" altLang="en-US"/>
                <a:t>에 대한 답도 </a:t>
              </a:r>
              <a:r>
                <a:rPr lang="en-US" altLang="ko-KR"/>
                <a:t>Yes</a:t>
              </a:r>
              <a:r>
                <a:rPr lang="ko-KR" altLang="en-US"/>
                <a:t>이고</a:t>
              </a:r>
              <a:r>
                <a:rPr lang="en-US" altLang="ko-KR"/>
                <a:t>, </a:t>
              </a:r>
              <a:r>
                <a:rPr lang="ko-KR" altLang="en-US"/>
                <a:t>그 반대도 마찬가지이다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0E97D54-9F90-CDC3-FDB8-CEC98590763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D60AC95-439E-D060-5DC3-9AB54DB3D9CA}"/>
              </a:ext>
            </a:extLst>
          </p:cNvPr>
          <p:cNvGrpSpPr/>
          <p:nvPr/>
        </p:nvGrpSpPr>
        <p:grpSpPr>
          <a:xfrm>
            <a:off x="1161729" y="5328823"/>
            <a:ext cx="7572554" cy="369332"/>
            <a:chOff x="973827" y="3397782"/>
            <a:chExt cx="7572554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51B8B3-D6B4-0387-704B-7325407D3C04}"/>
                </a:ext>
              </a:extLst>
            </p:cNvPr>
            <p:cNvSpPr txBox="1"/>
            <p:nvPr/>
          </p:nvSpPr>
          <p:spPr>
            <a:xfrm>
              <a:off x="1113746" y="3397782"/>
              <a:ext cx="743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a</a:t>
              </a:r>
              <a:r>
                <a:rPr lang="ko-KR" altLang="en-US"/>
                <a:t>와 </a:t>
              </a:r>
              <a:r>
                <a:rPr lang="en-US" altLang="ko-KR"/>
                <a:t>b </a:t>
              </a:r>
              <a:r>
                <a:rPr lang="ko-KR" altLang="en-US"/>
                <a:t>사이의 변환은 </a:t>
              </a:r>
              <a:r>
                <a:rPr lang="en-US" altLang="ko-KR"/>
                <a:t>polynomial-time reduction algorithm</a:t>
              </a:r>
              <a:r>
                <a:rPr lang="ko-KR" altLang="en-US"/>
                <a:t>이라 부른다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6A39F6D-C5E0-B792-EDA5-673732BCBF6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E6A1B1-984D-D5AC-E1BB-6AC764AE267B}"/>
              </a:ext>
            </a:extLst>
          </p:cNvPr>
          <p:cNvGrpSpPr/>
          <p:nvPr/>
        </p:nvGrpSpPr>
        <p:grpSpPr>
          <a:xfrm>
            <a:off x="1161729" y="5809260"/>
            <a:ext cx="9267607" cy="390748"/>
            <a:chOff x="973827" y="3397782"/>
            <a:chExt cx="9267607" cy="390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4487487-E0B9-0A92-3347-05D2F68F14B2}"/>
                    </a:ext>
                  </a:extLst>
                </p:cNvPr>
                <p:cNvSpPr txBox="1"/>
                <p:nvPr/>
              </p:nvSpPr>
              <p:spPr>
                <a:xfrm>
                  <a:off x="1113746" y="3397782"/>
                  <a:ext cx="912768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이러한 변환이 존재한다면</a:t>
                  </a:r>
                  <a:r>
                    <a:rPr lang="en-US" altLang="ko-KR"/>
                    <a:t>, A</a:t>
                  </a:r>
                  <a:r>
                    <a:rPr lang="ko-KR" altLang="en-US"/>
                    <a:t>는 </a:t>
                  </a:r>
                  <a:r>
                    <a:rPr lang="en-US" altLang="ko-KR"/>
                    <a:t>B</a:t>
                  </a:r>
                  <a:r>
                    <a:rPr lang="ko-KR" altLang="en-US"/>
                    <a:t>로 </a:t>
                  </a:r>
                  <a:r>
                    <a:rPr lang="en-US" altLang="ko-KR"/>
                    <a:t>reducible</a:t>
                  </a:r>
                  <a:r>
                    <a:rPr lang="ko-KR" altLang="en-US"/>
                    <a:t>하다고 하며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ko-KR" altLang="en-US"/>
                    <a:t>라 표기한다</a:t>
                  </a:r>
                  <a:r>
                    <a:rPr lang="en-US" altLang="ko-KR"/>
                    <a:t>.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4487487-E0B9-0A92-3347-05D2F68F1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746" y="3397782"/>
                  <a:ext cx="9127688" cy="390748"/>
                </a:xfrm>
                <a:prstGeom prst="rect">
                  <a:avLst/>
                </a:prstGeom>
                <a:blipFill>
                  <a:blip r:embed="rId2"/>
                  <a:stretch>
                    <a:fillRect l="-601" t="-10938" b="-203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000CD61-41F4-18C1-B70B-8CA06BC71AB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923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A73B-9D75-F0E1-AFCE-C5FFCEE5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62CC8-438E-86EE-4E4D-14F79D349FE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NPC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944F76-4290-0E84-D513-BF1EF579B0B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5109D6-2806-78DF-23A1-F788CA01205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2A71779-0DFF-9CC2-E7C7-86A16E7E144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9EDF5F1-5F7B-70B9-C9B1-BBC50814F24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2F74E7C-743B-8A6F-1DB9-A95C5EB26F7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78010C-72E9-1182-9F86-95D65991B00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CD469DA-D60E-0EAE-2B93-BD87F0535B6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900D96-438E-D6ED-D837-CA5975AB8E51}"/>
              </a:ext>
            </a:extLst>
          </p:cNvPr>
          <p:cNvSpPr txBox="1"/>
          <p:nvPr/>
        </p:nvSpPr>
        <p:spPr>
          <a:xfrm>
            <a:off x="805323" y="1829809"/>
            <a:ext cx="163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Reduction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F582A4-CE2C-8428-9174-22DCB82F615C}"/>
              </a:ext>
            </a:extLst>
          </p:cNvPr>
          <p:cNvGrpSpPr/>
          <p:nvPr/>
        </p:nvGrpSpPr>
        <p:grpSpPr>
          <a:xfrm>
            <a:off x="1010772" y="2489513"/>
            <a:ext cx="9752111" cy="369332"/>
            <a:chOff x="973827" y="3413171"/>
            <a:chExt cx="975211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ECDAF7-2019-B2ED-3CE0-7F76AAD35276}"/>
                </a:ext>
              </a:extLst>
            </p:cNvPr>
            <p:cNvSpPr txBox="1"/>
            <p:nvPr/>
          </p:nvSpPr>
          <p:spPr>
            <a:xfrm>
              <a:off x="1124784" y="3413171"/>
              <a:ext cx="9601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이러한 방법은 어떤 문제가 </a:t>
              </a:r>
              <a:r>
                <a:rPr lang="en-US" altLang="ko-KR"/>
                <a:t>NP-Complete</a:t>
              </a:r>
              <a:r>
                <a:rPr lang="ko-KR" altLang="en-US"/>
                <a:t>임을 보일 때도 사용할 수 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D090F6-7CD8-DC54-2AD1-B4F50B56DA4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1C5486-5010-2278-9F48-B2741BFB0BBA}"/>
              </a:ext>
            </a:extLst>
          </p:cNvPr>
          <p:cNvGrpSpPr/>
          <p:nvPr/>
        </p:nvGrpSpPr>
        <p:grpSpPr>
          <a:xfrm>
            <a:off x="1161729" y="3022880"/>
            <a:ext cx="8522746" cy="369332"/>
            <a:chOff x="973827" y="3413171"/>
            <a:chExt cx="852274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3D1D74-7CB3-33FF-ACF4-50E74A104F0A}"/>
                </a:ext>
              </a:extLst>
            </p:cNvPr>
            <p:cNvSpPr txBox="1"/>
            <p:nvPr/>
          </p:nvSpPr>
          <p:spPr>
            <a:xfrm>
              <a:off x="1097214" y="3413171"/>
              <a:ext cx="839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다항 시간 알고리즘이 존재하지 않는 결정 문제 </a:t>
              </a:r>
              <a:r>
                <a:rPr lang="en-US" altLang="ko-KR"/>
                <a:t>A</a:t>
              </a:r>
              <a:r>
                <a:rPr lang="ko-KR" altLang="en-US"/>
                <a:t>가 있다고 하자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2AAC7B-A037-2A09-CE47-105A0C42400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72A9E7-5F02-4672-07CC-AB1897AA2ADA}"/>
              </a:ext>
            </a:extLst>
          </p:cNvPr>
          <p:cNvGrpSpPr/>
          <p:nvPr/>
        </p:nvGrpSpPr>
        <p:grpSpPr>
          <a:xfrm>
            <a:off x="1161729" y="3563870"/>
            <a:ext cx="8698263" cy="369332"/>
            <a:chOff x="973827" y="3420794"/>
            <a:chExt cx="8698263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C00DC6-79C8-9B9C-357C-7BDC43CA42B7}"/>
                </a:ext>
              </a:extLst>
            </p:cNvPr>
            <p:cNvSpPr txBox="1"/>
            <p:nvPr/>
          </p:nvSpPr>
          <p:spPr>
            <a:xfrm>
              <a:off x="1097214" y="3420794"/>
              <a:ext cx="8574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더하여</a:t>
              </a:r>
              <a:r>
                <a:rPr lang="en-US" altLang="ko-KR"/>
                <a:t>, A</a:t>
              </a:r>
              <a:r>
                <a:rPr lang="ko-KR" altLang="en-US"/>
                <a:t>의 인스턴스를 </a:t>
              </a:r>
              <a:r>
                <a:rPr lang="en-US" altLang="ko-KR"/>
                <a:t>B</a:t>
              </a:r>
              <a:r>
                <a:rPr lang="ko-KR" altLang="en-US"/>
                <a:t>의 인스턴스로 변환하는 다항 시간 변환이 있다고 하자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13F96B-5B45-A081-492D-75E322105AB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68CB66-C129-5501-E809-FA4ECD13721A}"/>
              </a:ext>
            </a:extLst>
          </p:cNvPr>
          <p:cNvGrpSpPr/>
          <p:nvPr/>
        </p:nvGrpSpPr>
        <p:grpSpPr>
          <a:xfrm>
            <a:off x="1161729" y="4110462"/>
            <a:ext cx="6340264" cy="369332"/>
            <a:chOff x="973827" y="3397782"/>
            <a:chExt cx="6340264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EAB195-E3D8-63D6-B4BD-0C8B735ED6B2}"/>
                </a:ext>
              </a:extLst>
            </p:cNvPr>
            <p:cNvSpPr txBox="1"/>
            <p:nvPr/>
          </p:nvSpPr>
          <p:spPr>
            <a:xfrm>
              <a:off x="1113746" y="3397782"/>
              <a:ext cx="620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그러면 </a:t>
              </a:r>
              <a:r>
                <a:rPr lang="en-US" altLang="ko-KR"/>
                <a:t>B </a:t>
              </a:r>
              <a:r>
                <a:rPr lang="ko-KR" altLang="en-US"/>
                <a:t>또한 다항 시간 알고리즘이 존재하지 않는다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6BAC36-5C11-0289-447E-E9C46EA87AF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AC0985-E350-6CE6-2E8F-F23BD73F4B30}"/>
              </a:ext>
            </a:extLst>
          </p:cNvPr>
          <p:cNvSpPr txBox="1"/>
          <p:nvPr/>
        </p:nvSpPr>
        <p:spPr>
          <a:xfrm>
            <a:off x="1301648" y="4501899"/>
            <a:ext cx="855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</a:t>
            </a:r>
            <a:r>
              <a:rPr lang="en-US" altLang="ko-KR"/>
              <a:t>B</a:t>
            </a:r>
            <a:r>
              <a:rPr lang="ko-KR" altLang="en-US"/>
              <a:t>를 해결하는 다항 시간 알고리즘이 존재한다면</a:t>
            </a:r>
            <a:r>
              <a:rPr lang="en-US" altLang="ko-KR"/>
              <a:t>, B</a:t>
            </a:r>
            <a:r>
              <a:rPr lang="ko-KR" altLang="en-US"/>
              <a:t>를 이용해 </a:t>
            </a:r>
            <a:r>
              <a:rPr lang="en-US" altLang="ko-KR"/>
              <a:t>A</a:t>
            </a:r>
            <a:r>
              <a:rPr lang="ko-KR" altLang="en-US"/>
              <a:t>를 해결할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E51DC-2D57-944B-6719-DF46296F6FE6}"/>
              </a:ext>
            </a:extLst>
          </p:cNvPr>
          <p:cNvSpPr txBox="1"/>
          <p:nvPr/>
        </p:nvSpPr>
        <p:spPr>
          <a:xfrm>
            <a:off x="1161729" y="5414188"/>
            <a:ext cx="230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적용할 수 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61F0A5-95FB-E1D8-6B3D-7B02D0266D5D}"/>
              </a:ext>
            </a:extLst>
          </p:cNvPr>
          <p:cNvGrpSpPr/>
          <p:nvPr/>
        </p:nvGrpSpPr>
        <p:grpSpPr>
          <a:xfrm>
            <a:off x="1010772" y="5048491"/>
            <a:ext cx="10252337" cy="369332"/>
            <a:chOff x="973827" y="3413171"/>
            <a:chExt cx="10252337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036E6E-F904-5043-10C6-693B47C97FEA}"/>
                </a:ext>
              </a:extLst>
            </p:cNvPr>
            <p:cNvSpPr txBox="1"/>
            <p:nvPr/>
          </p:nvSpPr>
          <p:spPr>
            <a:xfrm>
              <a:off x="1124784" y="3413171"/>
              <a:ext cx="10101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아직 다항 시간 알고리즘이 존재하지 않는 결정 문제는 존재하지 않지만 같은 논리를 </a:t>
              </a:r>
              <a:r>
                <a:rPr lang="en-US" altLang="ko-KR"/>
                <a:t>NP-Complete</a:t>
              </a:r>
              <a:r>
                <a:rPr lang="ko-KR" altLang="en-US"/>
                <a:t>에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7EE3425-4DFB-FAF8-1402-C95DEDF87AA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8F7C77-CDF2-3ACF-DCEF-D7381EBFEBED}"/>
              </a:ext>
            </a:extLst>
          </p:cNvPr>
          <p:cNvGrpSpPr/>
          <p:nvPr/>
        </p:nvGrpSpPr>
        <p:grpSpPr>
          <a:xfrm>
            <a:off x="1010772" y="5986520"/>
            <a:ext cx="10252337" cy="369332"/>
            <a:chOff x="973827" y="3413171"/>
            <a:chExt cx="10252337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B100BB-E545-51C9-19D8-47621558A952}"/>
                </a:ext>
              </a:extLst>
            </p:cNvPr>
            <p:cNvSpPr txBox="1"/>
            <p:nvPr/>
          </p:nvSpPr>
          <p:spPr>
            <a:xfrm>
              <a:off x="1124784" y="3413171"/>
              <a:ext cx="10101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Reduction</a:t>
              </a:r>
              <a:r>
                <a:rPr lang="ko-KR" altLang="en-US"/>
                <a:t>은 이미 알려진 </a:t>
              </a:r>
              <a:r>
                <a:rPr lang="en-US" altLang="ko-KR"/>
                <a:t>NP-Complete </a:t>
              </a:r>
              <a:r>
                <a:rPr lang="ko-KR" altLang="en-US"/>
                <a:t>문제에 의존하므로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>
                  <a:solidFill>
                    <a:srgbClr val="FF0000"/>
                  </a:solidFill>
                </a:rPr>
                <a:t>최초</a:t>
              </a:r>
              <a:r>
                <a:rPr lang="ko-KR" altLang="en-US"/>
                <a:t>의 </a:t>
              </a:r>
              <a:r>
                <a:rPr lang="en-US" altLang="ko-KR"/>
                <a:t>NP-Complete </a:t>
              </a:r>
              <a:r>
                <a:rPr lang="ko-KR" altLang="en-US"/>
                <a:t>문제가 필요하다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20CB80-675F-71B9-9261-A68C81B5851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12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4D23-AB57-C43F-B988-8A4118C5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CE701-26D6-CCBB-6445-B92FE150490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Circuit-SAT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258A26-9E90-BF83-6094-5177339E244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C14277B-B8E5-29B8-E140-419DFECAF61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3168ABD-2F90-7485-414F-D1C581287DF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DD8F368-2587-7B5A-77A8-581279D1D3C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8D33A5F-4B9B-3F5A-0B33-C7A974861ED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CCB6E8-276D-6732-CB72-8DDFF62A084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8AD11F-16A4-078E-3DD7-0ECFC0AA489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83A9453-3866-0920-E9FF-C2E998AB8C3D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D27AD88-C8C5-68DD-AA6F-BF9A992E0DBC}"/>
                    </a:ext>
                  </a:extLst>
                </p:cNvPr>
                <p:cNvSpPr txBox="1"/>
                <p:nvPr/>
              </p:nvSpPr>
              <p:spPr>
                <a:xfrm>
                  <a:off x="1097212" y="3382393"/>
                  <a:ext cx="10216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State: </a:t>
                  </a:r>
                  <a:r>
                    <a:rPr lang="ko-KR" altLang="en-US"/>
                    <a:t>회로 </a:t>
                  </a:r>
                  <a:r>
                    <a:rPr lang="en-US" altLang="ko-KR"/>
                    <a:t>C</a:t>
                  </a:r>
                  <a:r>
                    <a:rPr lang="ko-KR" altLang="en-US"/>
                    <a:t>가 어떤 입력 벡터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/>
                    <a:t>에 대해 최종 출력이 </a:t>
                  </a:r>
                  <a:r>
                    <a:rPr lang="en-US" altLang="ko-KR"/>
                    <a:t>1</a:t>
                  </a:r>
                  <a:r>
                    <a:rPr lang="ko-KR" altLang="en-US"/>
                    <a:t>이 되도록 하는 </a:t>
                  </a:r>
                  <a:r>
                    <a:rPr lang="en-US" altLang="ko-KR"/>
                    <a:t>X</a:t>
                  </a:r>
                  <a:r>
                    <a:rPr lang="ko-KR" altLang="en-US"/>
                    <a:t>가 </a:t>
                  </a:r>
                  <a:r>
                    <a:rPr lang="ko-KR" altLang="en-US">
                      <a:solidFill>
                        <a:srgbClr val="FF0000"/>
                      </a:solidFill>
                    </a:rPr>
                    <a:t>존재</a:t>
                  </a:r>
                  <a:r>
                    <a:rPr lang="ko-KR" altLang="en-US"/>
                    <a:t>하는가</a:t>
                  </a:r>
                  <a:r>
                    <a:rPr lang="en-US" altLang="ko-KR"/>
                    <a:t>?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D27AD88-C8C5-68DD-AA6F-BF9A992E0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2" y="3382393"/>
                  <a:ext cx="102169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77" t="-11475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4562A0-E3BB-39C0-4882-268FCC9EC0B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0C36B6-E5A2-D995-CF28-0763338E36D8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C0C53-C236-F09C-C046-FB43353501FB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최초로 </a:t>
              </a:r>
              <a:r>
                <a:rPr lang="en-US" altLang="ko-KR"/>
                <a:t>NP-Complete</a:t>
              </a:r>
              <a:r>
                <a:rPr lang="ko-KR" altLang="en-US"/>
                <a:t>가 증명된 문제이다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B791E4-FD58-207F-1033-ACF92836F29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D4C41C-FAA9-331D-BEE2-591F41B54EA7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2477C-0559-215D-9FCB-655B2ED34F0D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498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Input: </a:t>
                  </a:r>
                  <a:r>
                    <a:rPr lang="ko-KR" altLang="en-US"/>
                    <a:t> 유한 개의 입력 비트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/>
                    <a:t>와 </a:t>
                  </a:r>
                  <a:r>
                    <a:rPr lang="en-US" altLang="ko-KR"/>
                    <a:t>AND, OR, NOT </a:t>
                  </a:r>
                  <a:r>
                    <a:rPr lang="ko-KR" altLang="en-US"/>
                    <a:t>등의 </a:t>
                  </a:r>
                  <a:r>
                    <a:rPr lang="en-US" altLang="ko-KR"/>
                    <a:t>gate</a:t>
                  </a:r>
                  <a:r>
                    <a:rPr lang="ko-KR" altLang="en-US"/>
                    <a:t>로 구성된 부울 회로 </a:t>
                  </a:r>
                  <a:r>
                    <a:rPr lang="en-US" altLang="ko-KR"/>
                    <a:t>C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2477C-0559-215D-9FCB-655B2ED34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49830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3" t="-1333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B89366-10C3-591B-41CB-CE2CEB57B13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C292912-96B8-091F-9388-7DA94C01F676}"/>
              </a:ext>
            </a:extLst>
          </p:cNvPr>
          <p:cNvSpPr txBox="1"/>
          <p:nvPr/>
        </p:nvSpPr>
        <p:spPr>
          <a:xfrm>
            <a:off x="1324154" y="4516025"/>
            <a:ext cx="481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</a:t>
            </a:r>
            <a:r>
              <a:rPr lang="en-US" altLang="ko-KR"/>
              <a:t>Reduction</a:t>
            </a:r>
            <a:r>
              <a:rPr lang="ko-KR" altLang="en-US"/>
              <a:t>에 의존하지 않고 증명되었다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D2BAFB-2FE3-7525-7651-DEF87058FAB8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46CE96-80F2-7B89-8D4A-D5F7066BF28D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어떤 </a:t>
              </a:r>
              <a:r>
                <a:rPr lang="en-US" altLang="ko-KR"/>
                <a:t>X</a:t>
              </a:r>
              <a:r>
                <a:rPr lang="ko-KR" altLang="en-US"/>
                <a:t>가 주어졌을 때 회로의 출력을 쉽게 계산할 수 있으므로 검증 가능하다</a:t>
              </a:r>
              <a:r>
                <a:rPr lang="en-US" altLang="ko-KR"/>
                <a:t>.</a:t>
              </a:r>
              <a:r>
                <a:rPr lang="ko-KR" altLang="en-US"/>
                <a:t> 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2FA5F53-52B0-F87C-D4CD-B41E0703078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A7D83E2-826E-803B-D201-6FBD5D51137D}"/>
              </a:ext>
            </a:extLst>
          </p:cNvPr>
          <p:cNvSpPr txBox="1"/>
          <p:nvPr/>
        </p:nvSpPr>
        <p:spPr>
          <a:xfrm>
            <a:off x="1324155" y="3543876"/>
            <a:ext cx="163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</a:t>
            </a:r>
            <a:r>
              <a:rPr lang="en-US" altLang="ko-KR"/>
              <a:t>NP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C6AA923-1B1C-ECE6-8835-AE7C8D05C42B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7FC740-EF54-244A-397B-A2B074B454A2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이를 시작으로 </a:t>
              </a:r>
              <a:r>
                <a:rPr lang="en-US" altLang="ko-KR"/>
                <a:t>Reduction</a:t>
              </a:r>
              <a:r>
                <a:rPr lang="ko-KR" altLang="en-US"/>
                <a:t>을 이용해 다양한 문제의 </a:t>
              </a:r>
              <a:r>
                <a:rPr lang="en-US" altLang="ko-KR"/>
                <a:t>NP-Complete</a:t>
              </a:r>
              <a:r>
                <a:rPr lang="ko-KR" altLang="en-US"/>
                <a:t>를 쉽게 보일 수 있게 되었다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57D23F-E2D7-553E-DCBE-2FFDC9F0806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83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09FA8-2A68-952E-E0B3-582326B06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77150-9B7A-3F1F-D4B8-6F9CA383C99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SAT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1322D2-2AEA-EAC8-0884-FC46360954C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450914-88B0-4B27-709B-6B8910090BA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A26DB81-0B15-8A9C-9691-0D77BC6712C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4E9ACC6-4FB4-EAA3-A7D6-E18C8DBF514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4E6F771-C034-5C64-5BBD-561EC11096B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8B89AB-6F25-F85F-2D96-050D86573F9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1E8F254-A013-840C-8478-5DE6E15DDDD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5BAF22-CD7A-32DE-C88B-F91583861F9F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CE770A-2D20-33F3-83D0-AE27D8163609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CE2D9-0388-41C7-6C3F-857AB26C785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ED5172-75AB-F5A3-A673-0A91D2BCDF88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09F95D-774E-C240-28D9-1A39A2C5BC27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CC1CB8-B4F3-6A53-6657-BADCEFCA317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3E93C-F3FA-8C5E-D355-5C996331594F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74272C-D7DC-01C4-4C15-B9BE05CA9534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2B7917-7C55-1B4A-450E-0BDF98006BD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798668B-78F4-7852-A220-E33AA01D9FB5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DA0CBA-3ABE-52EB-CBD0-CC3417275849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B348CF3-818D-735B-1CA6-086D41EE15D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999CCA-5BE5-88E3-5575-94447E894CE1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2B4567-92B7-A448-7260-BA5A092AE17C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65CE3E-A62B-6F05-78E9-0925CE1A133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53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F63C9-97F8-8680-74BC-9047CC12B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D208C-1432-244C-4819-5461E006084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3-CNF-SAT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087D9B-B108-63B6-E9A5-9DBD43992F8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8A07E7A-AF9B-1117-544C-F7E8A67CA6F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B2C60B-8D52-CAFD-E069-BA11891D6D2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C47AE57-E4DC-57AA-CF34-9F43CDA10D2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AD725D-BCC6-07E1-AAE8-66EC7755125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1DF58B-39D5-0717-C7AE-AB5026D27CB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41AE6E-0EF2-53B9-5876-EB233D6AFD0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1F50B4-197D-85E3-D265-4FF08B6B70BE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851647-540A-7500-04F0-A07911C76858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EEFE51-3EA0-3E75-BE89-F40DAB93290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D6A549-3E34-A0A4-CCA3-E18E2C2FA5A6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072A8E-CA24-3AD7-D119-E4B51A534EA8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54095C-7953-BA2C-7F00-11A230DB7C5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5E1C2D-DDF8-E3F1-C357-4E9C1D30E219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83C560-BFD5-DC00-9096-28BE8594E0DD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31C141B-DF04-8B23-AC60-8A949F98623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88F3BF-BADF-2A2E-1C2B-A9AB3752ED0F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C3797B-AC7D-A1A5-857C-027254667336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0BD5CA-E9A1-280D-F10D-B9F96C1EB9C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9A7B53-58D8-7FAF-4393-16963DB5FCD8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980E11-1F8F-122D-D688-C205FB756DA3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2A7A30D-E5F4-EC40-FFBF-1855D21EE30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87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98DF6-58B1-46A6-2D89-429E40226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17EBD0-CD8C-F56D-AFC0-D9CE1ADA9D8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Clique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49694A5-BF77-A869-00D2-148BEBEF7A4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63B0D35-9BC0-FD67-D0B3-F9E8809C780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26AB90A-895C-D86B-43F1-EA13224AFE1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B32191C-E4F6-6760-E3E9-2018238FEFF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616747-3F8E-FA17-DE47-0B182C9C236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3F124F-62A9-24D5-D15E-D401522482D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EACD524-C314-CAB6-5A10-9AD0A42AAB3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7EDF25-D7BA-F046-8F4E-5AB260E6DDE8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868ECA6-1E49-4236-DA07-AFCE84B0C5F7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A8AA957-1D8C-D9E5-5ED5-03D1D352D2F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44350E-71FD-F60D-4D37-3F6C20B72FE0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AECA34-1AFF-47CF-66FF-C6CA17087DCE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AD067E5-A23E-21BF-F062-9BF21A19B78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AD847D-8A71-18E1-DE2D-DA795CB8E679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81E68F-0BED-D216-F912-D357F817BACD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4613C34-4AFC-9174-B266-B5D37340B40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FEF7B1-B472-C7CD-A60D-05E63E4117D9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320271-1BF3-AAF2-1876-B9128E3FD3A8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D9FF47-B329-3E91-E031-09A9460B0E9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78A96D-A6A4-0E86-74AB-2AD4D1FEE52B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C0ED55-ADA4-B130-561B-6895A507AF41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4D613EE-73F4-996F-D191-A4C528EFB61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65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2E534-DA7D-4FC2-150C-447122700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ADAF4-9D8E-C240-16A0-6ED3B61790C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Vertex-cover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17E292-3CE8-0BC3-EE9A-365F4DCA746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13A88EF-033E-6A43-59D3-2CBB1E9CC60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F0F70AD-38C7-8CE4-7419-240B0D88398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8FAAC8-405F-844C-1246-0715806E42A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59929D8-6651-0DD9-4E39-B7037EB6165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427806B-1AAD-7011-CC6C-17ECA8CDE42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489CC3-B152-1824-C71F-954BE5EA522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DBE15A-EF2D-C948-A9B1-7D07304F9719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3DB191-32C9-67F1-2DFB-1963496F815F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7FE7C9-1642-CAFD-F8BF-3C39B34F6D0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1D417D-9F78-EB33-C5CC-CFC7BC333F93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5ADA2-41E4-381C-F7F4-7B26D2F1351A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F2A566-C85E-50D5-8DC6-7E709948A7D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DA176E-569A-E776-13C5-7F9B96EBC79A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FFD1DF-D9DE-23CB-14F6-3A795EC8DF3F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3EF3C8-2906-B26B-6785-575E31688BB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DA3F06-6B24-D9B4-9CCD-2DD734E2CCF7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F725A1-A182-B545-F5D3-7B88C18ECB4A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111366F-A9F2-5B64-75E4-512CF633A50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7DF871-F9E5-002B-1488-07389B6E4FE3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17DA64-5ADE-D145-3F78-D8F8D19E4C6F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E48D4EF-CF59-4E35-1520-A227FE7E311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83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3CCA8-4EF8-B9EC-4C36-3396AE63D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F7712-F56F-E83D-A984-933192693BB5}"/>
              </a:ext>
            </a:extLst>
          </p:cNvPr>
          <p:cNvSpPr txBox="1"/>
          <p:nvPr/>
        </p:nvSpPr>
        <p:spPr>
          <a:xfrm>
            <a:off x="1983626" y="435791"/>
            <a:ext cx="79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Subgraph-isomorphism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C7D9BD-56E0-9C32-13F1-E5E62E2EB41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87AB8F0-F23B-5B0B-75DE-AF69F893E67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03CF00C-3D30-F614-29B2-3EAD08AC4FE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C602DF-BA25-89F4-CA93-BDCE5351E25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CBEC082-8223-7CE5-0001-28B307BE38D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CF1381-2B2B-F3C9-851B-6AF1A997EFF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BA9726-D2C4-20AE-A7E0-0974F755542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0AF10A-2D6B-B1D8-002B-159493164621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4DBEFC-1A72-EB2C-BA00-5B65C3BD1F7E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7030E7-92B2-DBAC-558F-6F147D218B5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307EBA-3175-487D-1C3A-12FE51391F5F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A1D4AD-3B63-E803-2650-997C48D6AAFE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9383D9-30A0-FD7B-3A85-A95A404EFFD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A06E39-D942-FB69-F019-A8EB678C0331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C9E2A1-A27E-6BE9-B1AB-B43FF297F5DE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24D77B-C849-3024-F5FE-8FE9B36C7B8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C09C9D-5E51-5529-664B-86F55532E0CA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EE504F-0B28-E1AC-65BF-55BC75E22C77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94AFDFB-1BA9-DCAB-6A50-006042D18F1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8265A4-1842-AC37-E77C-0D16BB5D0409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D5A99C-2F13-B764-6DE7-074460660595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8368699-B33C-B347-40A8-F781C3893C3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18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9B06-3E01-385F-626B-F9EE2B5E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AEEC3-DE42-6CB1-A9A5-050226F2382E}"/>
              </a:ext>
            </a:extLst>
          </p:cNvPr>
          <p:cNvSpPr txBox="1"/>
          <p:nvPr/>
        </p:nvSpPr>
        <p:spPr>
          <a:xfrm>
            <a:off x="1983626" y="435791"/>
            <a:ext cx="79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Hamiltonian-cycle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E9160F-E8A9-5642-D994-C32070ACE93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3AB1C41-C7C2-1B61-087F-728D710F456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5FE1BCA-6D6A-622A-424A-5FE51FB5E65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DACBCA-B1E2-39AA-0C61-9CC6B2FDA1D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56ECFBB-2D92-5BBB-57F8-02CE69310AE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67F4EA-BA3B-C930-967A-0A149024974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98E07E-ABAD-D885-3C12-9E165DA2CEF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1D0FAC-60E4-225C-40B9-F3B6F27E9A26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BB8FD9-EEB9-3C72-260A-471F56C932BA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58EB36-3E6F-9979-947F-A67270F8F14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4759-7E7E-B79F-F842-91349827FA5F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E31593-7902-8FA0-E1E8-6951B3224FE5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D01A26-3C63-6CC3-AE5D-FF6DD945C0D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0918C6-3057-AE47-7BBA-D8A26E87610C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36D1C8-8DEB-86CF-F9D3-1BF8CE58F4A1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3D6FC9A-A52E-1B25-E550-246F6E8191C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E9481B-3E77-87F7-D75A-CE0C99528ED2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98D9BE-5959-4CBC-2C6C-D246827E9C4F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8DDB34-AED6-37F0-7CD9-D785BEBBE4B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5F128DB-0151-BBD4-C5C9-06C850DA9020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AF64B4-4F04-8BCB-8E75-C40514989278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DFDAABD-7F92-B558-CA60-3591534CBBC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88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B1B9E-4BE4-C74F-C857-125B5B4B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0846C3-C6FB-F5E7-D09B-0C06D8393840}"/>
              </a:ext>
            </a:extLst>
          </p:cNvPr>
          <p:cNvSpPr txBox="1"/>
          <p:nvPr/>
        </p:nvSpPr>
        <p:spPr>
          <a:xfrm>
            <a:off x="1983626" y="435791"/>
            <a:ext cx="79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Traveling-salesman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C44520-0ED8-FE65-A6BA-AD612262B38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2469CEE-D99E-48D0-685D-2509CA40BCB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979B128-DED3-ACBD-326A-D06B724C731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B00AD00-8D00-7EB6-C59D-2DE69C4D844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7A2698E-269F-A3C0-C7CA-60EA0ADE071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F16A07-EF42-02C8-5911-087527D0326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5DB1BF-914B-6655-0299-656AA26B86F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E8E448-E08C-9A14-C3BD-F44A6BFFB0FF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FEFA8F-0161-6F8C-24EA-F47EFDE41065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5E7E0C-FC9A-88A4-37E4-6ECC7FD0657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DEEEF3-61D3-3A9C-85CD-1B9DF2D7BA5B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97104-E820-1B48-9CE1-DB84A73CA85E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2BA1C8-34D2-4188-0B60-D7D40D24F64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73E48D-969C-9088-8E95-0FA84975F6B0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65F9AC-041C-5E58-3496-3B19EA2A0C30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255540-0EFB-BC8D-0A9C-AA250CCAE96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C314FD-31B6-D29D-023B-8DAD71835952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FF29D1-C413-4ABB-479F-5B25E552CCDA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DA6415-4833-FE1B-C1A4-A10A8A83E74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3071477-7F12-E46E-A3BC-DCC484F1D8C6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C1864A-B549-AAFF-8C30-7EE3CBEB8211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51BC37-5AFE-0723-8DBC-FC5E1D5B807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10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983627" y="435791"/>
            <a:ext cx="12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/>
              <a:t>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A1E11F-DDE2-AF49-0EC7-027EADFCF94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0061EE-CC54-61C8-3D77-D66E255AECE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3E8913-7E52-8FE3-AFF0-E333906083F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CBDE98-C684-8DA8-E615-3DC65705DD8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B7198E-C6E1-078D-DAED-7AF052F286F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FEC17E-3286-9D2E-9E7A-6670F0C8622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1943D8-8098-2BEC-ACA9-1B5D607A0B5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7378164-296A-02D2-A00F-6B8779F70779}"/>
              </a:ext>
            </a:extLst>
          </p:cNvPr>
          <p:cNvSpPr txBox="1"/>
          <p:nvPr/>
        </p:nvSpPr>
        <p:spPr>
          <a:xfrm>
            <a:off x="2210020" y="1996078"/>
            <a:ext cx="32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NPC</a:t>
            </a:r>
            <a:endParaRPr lang="ko-KR" altLang="en-US" sz="2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C701-ACBC-604F-C13E-5E6F97F90B43}"/>
              </a:ext>
            </a:extLst>
          </p:cNvPr>
          <p:cNvSpPr txBox="1"/>
          <p:nvPr/>
        </p:nvSpPr>
        <p:spPr>
          <a:xfrm>
            <a:off x="2210021" y="2653202"/>
            <a:ext cx="340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연습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27688-35BF-6A20-FB06-0F5765342FA0}"/>
              </a:ext>
            </a:extLst>
          </p:cNvPr>
          <p:cNvSpPr txBox="1"/>
          <p:nvPr/>
        </p:nvSpPr>
        <p:spPr>
          <a:xfrm>
            <a:off x="1161729" y="1996078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01</a:t>
            </a:r>
            <a:endParaRPr lang="ko-KR" altLang="en-US" sz="24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C851F-9C72-618E-D2A8-CAD9FA4758E9}"/>
              </a:ext>
            </a:extLst>
          </p:cNvPr>
          <p:cNvSpPr txBox="1"/>
          <p:nvPr/>
        </p:nvSpPr>
        <p:spPr>
          <a:xfrm>
            <a:off x="1161729" y="2643690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02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3638-2B15-00AF-B1DF-F9CC7D622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0E2A71-9ED1-48D0-EE81-E6ADB0CA4386}"/>
              </a:ext>
            </a:extLst>
          </p:cNvPr>
          <p:cNvSpPr txBox="1"/>
          <p:nvPr/>
        </p:nvSpPr>
        <p:spPr>
          <a:xfrm>
            <a:off x="1983626" y="435791"/>
            <a:ext cx="79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Subset-sum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CEBCF5-2447-FC78-E4C1-3BF60B9F1BA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863CAE4-12B5-C481-F0EF-745711F400F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1128C27-8029-F133-4D7E-5D1F80A882D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57506B-14DC-A586-FC12-D5696031C49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1532901-8F86-6A0E-D180-88C3BA4B457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5DA7B8-A0F4-A7E4-F9F2-188AD690536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84F49B-AE07-6498-F7EC-3D289AFF7D4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6E44156-36A8-9154-DA41-6EF717949DAC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C93838-3CBE-D977-47B7-71065EA3EAF0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7DB707D-DDA0-8519-767F-1996AAC4CD3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46C6C2-BC0B-7C00-C0DF-511C48877C4C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11D970-7794-71B1-1C47-F4514EBA8E9B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583ED7F-5BBF-058F-6707-76556FB11AC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6519949-2C44-2832-9C21-F23B30B21DFA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00CFD-16FC-7943-CB8D-52421103785B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934D3A1-C9F3-3337-021B-7B7990187E6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3531D65-0F44-012B-B7F0-7E60DF08AF05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8A8351-85AA-D813-5B2E-C1EACADE0EF9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DAC103E-DFD8-9C03-8A9E-22BA105975A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5794817-2C91-AE75-BA9F-1E83C550C646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FFBC83-A59E-014E-BE84-BE632C04F967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55FE4DF-13A6-A6FB-D4A2-C27D36ECF77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940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B3147-BD4F-6CF7-3BA4-070008EDB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38C5C2-454E-92C6-144C-71FE891719D9}"/>
              </a:ext>
            </a:extLst>
          </p:cNvPr>
          <p:cNvSpPr txBox="1"/>
          <p:nvPr/>
        </p:nvSpPr>
        <p:spPr>
          <a:xfrm>
            <a:off x="1983626" y="435791"/>
            <a:ext cx="79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Partition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1D4729-705A-096F-03DF-A4F434BB1CA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71826A6-C706-0CA4-6B7C-0D07DE29300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ED423CF-E58E-2154-BA05-CCF2CC28E34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6AE2FA8-DA49-B39D-1F36-63F5E4D7A37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FB8320-7484-501B-98BF-706C0607B57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4D4E6A-C07F-F7BA-5476-8DAFD32FA27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1C4883F-2D0D-2D2C-967D-10EF9E0DE60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733F81-1F31-5AC5-DF71-CB9DFBA357F1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A94FE2-E110-3250-E526-1675511CC568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223A3C-C19A-6EE4-B99B-46800489ECE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4A4381-D0E8-2BE8-1CF1-8A39FAA4FD38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C974F0-2364-EBB4-0C12-BE93BDFE4522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0D5789-AAE3-9245-5724-C0B0AFC39D7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C6F862-CFD9-4796-55C0-2B95951664F0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CB7CD8-B4B6-3DAF-5CAE-560191257147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9FACD7-97D9-4113-82AC-76E46B2D4A8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BC9A4A-5371-7FA9-BF96-CAD51AAAF4D4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61C9C2-4917-E448-F13B-3512872ABCA5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A101BC6-9B9E-FEAA-27B1-BFE2DB884EB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7E4ACEA-5FC9-BB6C-098C-BEC6CE24EE1B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D8DB6D-B86E-4E3C-16AB-085E46343E75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EB2DA8F-9568-6789-023A-0597E3D79C7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66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DB59-CDCE-F8C1-451E-F6C3C09B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31E39-D094-8362-128B-AEEFEE7D81A4}"/>
              </a:ext>
            </a:extLst>
          </p:cNvPr>
          <p:cNvSpPr txBox="1"/>
          <p:nvPr/>
        </p:nvSpPr>
        <p:spPr>
          <a:xfrm>
            <a:off x="1983626" y="435791"/>
            <a:ext cx="79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Knapsack problem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D3643A-7F2E-0BCF-6252-49C173745DA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CE70735-96AE-3263-4E69-C85821D61AB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2E5886C-6876-A138-EBED-A1852532612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3E1E1E1-B77B-F8E2-06D2-0C558CC5C6B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E9BAFAC-2923-6C56-BC6E-8E94BDEE071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FFFCF1-D5C1-D544-2577-AA7B6F92333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CD6993E-3F37-3A23-9982-9407FD6F9E1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477ED40-1A56-4691-50D9-5D9D7DC44B37}"/>
              </a:ext>
            </a:extLst>
          </p:cNvPr>
          <p:cNvGrpSpPr/>
          <p:nvPr/>
        </p:nvGrpSpPr>
        <p:grpSpPr>
          <a:xfrm>
            <a:off x="902988" y="2000049"/>
            <a:ext cx="10340304" cy="369332"/>
            <a:chOff x="973827" y="3382393"/>
            <a:chExt cx="10340304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8B1EB3-C047-6380-1203-B2ABAA3844B5}"/>
                </a:ext>
              </a:extLst>
            </p:cNvPr>
            <p:cNvSpPr txBox="1"/>
            <p:nvPr/>
          </p:nvSpPr>
          <p:spPr>
            <a:xfrm>
              <a:off x="1097212" y="3382393"/>
              <a:ext cx="1021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State: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EDB056-0836-2A57-48D0-036BFD363E1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D5446A-B0FF-BF07-D4C2-DD455AD73768}"/>
              </a:ext>
            </a:extLst>
          </p:cNvPr>
          <p:cNvGrpSpPr/>
          <p:nvPr/>
        </p:nvGrpSpPr>
        <p:grpSpPr>
          <a:xfrm>
            <a:off x="1161729" y="4125277"/>
            <a:ext cx="4570371" cy="369332"/>
            <a:chOff x="973827" y="3407336"/>
            <a:chExt cx="457037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C4DDA-6378-3DDB-1FB2-40D18C43CAFD}"/>
                </a:ext>
              </a:extLst>
            </p:cNvPr>
            <p:cNvSpPr txBox="1"/>
            <p:nvPr/>
          </p:nvSpPr>
          <p:spPr>
            <a:xfrm>
              <a:off x="1097214" y="3407336"/>
              <a:ext cx="4446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7A013B3-B19D-A172-F725-39135666E42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FCC5-71DD-BBA5-2A8B-684581CC0A4C}"/>
              </a:ext>
            </a:extLst>
          </p:cNvPr>
          <p:cNvGrpSpPr/>
          <p:nvPr/>
        </p:nvGrpSpPr>
        <p:grpSpPr>
          <a:xfrm>
            <a:off x="902988" y="2577714"/>
            <a:ext cx="9621686" cy="369332"/>
            <a:chOff x="973827" y="3382393"/>
            <a:chExt cx="962168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5B25C7-9C71-C8AE-FE40-5DE117A95796}"/>
                </a:ext>
              </a:extLst>
            </p:cNvPr>
            <p:cNvSpPr txBox="1"/>
            <p:nvPr/>
          </p:nvSpPr>
          <p:spPr>
            <a:xfrm>
              <a:off x="1097213" y="3382393"/>
              <a:ext cx="949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Input: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77BB4F-22DE-F012-F414-0F51A4B1F91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46DDC4-F385-4F1D-B64E-529E61B05976}"/>
              </a:ext>
            </a:extLst>
          </p:cNvPr>
          <p:cNvGrpSpPr/>
          <p:nvPr/>
        </p:nvGrpSpPr>
        <p:grpSpPr>
          <a:xfrm>
            <a:off x="1161729" y="3153128"/>
            <a:ext cx="8404965" cy="369332"/>
            <a:chOff x="973827" y="3407336"/>
            <a:chExt cx="8404965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D1A0D3-5732-D2FB-7292-1DBB903F5D95}"/>
                </a:ext>
              </a:extLst>
            </p:cNvPr>
            <p:cNvSpPr txBox="1"/>
            <p:nvPr/>
          </p:nvSpPr>
          <p:spPr>
            <a:xfrm>
              <a:off x="1097214" y="3407336"/>
              <a:ext cx="828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8957E35-75C8-AC08-465F-2D4220EE290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DE265A6-3356-9AE3-9ACB-686D5665F2E8}"/>
              </a:ext>
            </a:extLst>
          </p:cNvPr>
          <p:cNvGrpSpPr/>
          <p:nvPr/>
        </p:nvGrpSpPr>
        <p:grpSpPr>
          <a:xfrm>
            <a:off x="1176010" y="5097426"/>
            <a:ext cx="9287831" cy="369332"/>
            <a:chOff x="973827" y="3407336"/>
            <a:chExt cx="9287831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A79C46-521B-980F-9570-AECC7224D1D6}"/>
                </a:ext>
              </a:extLst>
            </p:cNvPr>
            <p:cNvSpPr txBox="1"/>
            <p:nvPr/>
          </p:nvSpPr>
          <p:spPr>
            <a:xfrm>
              <a:off x="1097213" y="3407336"/>
              <a:ext cx="916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79BD4A-9B9E-2BDA-4AC3-E74C98842D3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21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30F1-5EB8-DEB5-B13D-99FFB8FE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A27CB-5FB1-45E5-D38B-75E5DB8F537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Background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66368-146A-7067-5091-C58D7BD9659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778485-7717-A586-E49C-C1B6DD40EBD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0C199BF-2BD4-36ED-C747-DB787BBF788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E741613-1BE6-817B-3E91-E78C528BDA1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CB62184-79BE-B904-1379-4ECA649EAC1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E04581-CE8F-C360-A754-17C06A1DB77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D3AB97-4784-5D6E-97A1-D48825FDDF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46972B-F44C-D5E5-ECB6-FD8C500E911C}"/>
              </a:ext>
            </a:extLst>
          </p:cNvPr>
          <p:cNvGrpSpPr/>
          <p:nvPr/>
        </p:nvGrpSpPr>
        <p:grpSpPr>
          <a:xfrm>
            <a:off x="732132" y="2018523"/>
            <a:ext cx="8423975" cy="369332"/>
            <a:chOff x="973827" y="3408868"/>
            <a:chExt cx="842397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454076-69F5-6117-021E-036847BCC99C}"/>
                </a:ext>
              </a:extLst>
            </p:cNvPr>
            <p:cNvSpPr txBox="1"/>
            <p:nvPr/>
          </p:nvSpPr>
          <p:spPr>
            <a:xfrm>
              <a:off x="1097213" y="3408868"/>
              <a:ext cx="830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우리가 알고 있는 대부분의 알고리즘은 다항 시간 내에 동작한다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2CCD68-EC1B-57C3-FFF2-CDC741E3218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F9E535-8179-4666-92A4-47AF6AE0FE54}"/>
              </a:ext>
            </a:extLst>
          </p:cNvPr>
          <p:cNvGrpSpPr/>
          <p:nvPr/>
        </p:nvGrpSpPr>
        <p:grpSpPr>
          <a:xfrm>
            <a:off x="732132" y="3122932"/>
            <a:ext cx="8423975" cy="369332"/>
            <a:chOff x="973827" y="3408665"/>
            <a:chExt cx="8423975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4DF51C-6498-931C-5CBE-026AED6EBCCD}"/>
                </a:ext>
              </a:extLst>
            </p:cNvPr>
            <p:cNvSpPr txBox="1"/>
            <p:nvPr/>
          </p:nvSpPr>
          <p:spPr>
            <a:xfrm>
              <a:off x="1097213" y="3408665"/>
              <a:ext cx="830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하지만 모든 문제를 다항 시간 내에 해결할 수 있는 것은 아니다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0E0998-8962-3908-DE4C-1F364A0F49F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B2FC3B-1BFF-B6BE-2A88-DFF065CBE93E}"/>
                  </a:ext>
                </a:extLst>
              </p:cNvPr>
              <p:cNvSpPr txBox="1"/>
              <p:nvPr/>
            </p:nvSpPr>
            <p:spPr>
              <a:xfrm>
                <a:off x="852489" y="2439454"/>
                <a:ext cx="3740471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=</a:t>
                </a:r>
                <a:r>
                  <a:rPr lang="ko-KR" altLang="en-US"/>
                  <a:t> 시간복잡도가 </a:t>
                </a:r>
                <a:r>
                  <a:rPr lang="en-US" altLang="ko-KR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이다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B2FC3B-1BFF-B6BE-2A88-DFF065CB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89" y="2439454"/>
                <a:ext cx="3740471" cy="374270"/>
              </a:xfrm>
              <a:prstGeom prst="rect">
                <a:avLst/>
              </a:prstGeom>
              <a:blipFill>
                <a:blip r:embed="rId2"/>
                <a:stretch>
                  <a:fillRect l="-1468" t="-9677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D5C95E-78BE-99F1-71A6-3C77928870FD}"/>
              </a:ext>
            </a:extLst>
          </p:cNvPr>
          <p:cNvSpPr txBox="1"/>
          <p:nvPr/>
        </p:nvSpPr>
        <p:spPr>
          <a:xfrm>
            <a:off x="852488" y="3543238"/>
            <a:ext cx="1036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해법을 찾지 못한 것인지</a:t>
            </a:r>
            <a:r>
              <a:rPr lang="en-US" altLang="ko-KR"/>
              <a:t> </a:t>
            </a:r>
            <a:r>
              <a:rPr lang="ko-KR" altLang="en-US"/>
              <a:t>정말 해결하지 못하는 문제가 맞는지 어떻게 확신할 수 있는가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4ED6D-3470-F357-7744-0A8FEADA017C}"/>
              </a:ext>
            </a:extLst>
          </p:cNvPr>
          <p:cNvSpPr txBox="1"/>
          <p:nvPr/>
        </p:nvSpPr>
        <p:spPr>
          <a:xfrm>
            <a:off x="1142873" y="3996158"/>
            <a:ext cx="568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이러한 분석을 위해 </a:t>
            </a:r>
            <a:r>
              <a:rPr lang="en-US" altLang="ko-KR"/>
              <a:t>NP-Completeness</a:t>
            </a:r>
            <a:r>
              <a:rPr lang="ko-KR" altLang="en-US"/>
              <a:t>가 탄생했다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94E64C-D854-F817-BC01-AFE5B31FB706}"/>
              </a:ext>
            </a:extLst>
          </p:cNvPr>
          <p:cNvGrpSpPr/>
          <p:nvPr/>
        </p:nvGrpSpPr>
        <p:grpSpPr>
          <a:xfrm>
            <a:off x="732132" y="4669451"/>
            <a:ext cx="8423975" cy="369332"/>
            <a:chOff x="973827" y="3410336"/>
            <a:chExt cx="842397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2CE2DD-9810-BC9F-94E4-EA86126D9778}"/>
                </a:ext>
              </a:extLst>
            </p:cNvPr>
            <p:cNvSpPr txBox="1"/>
            <p:nvPr/>
          </p:nvSpPr>
          <p:spPr>
            <a:xfrm>
              <a:off x="1097213" y="3410336"/>
              <a:ext cx="830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그러나 이러한 분석도 아직은 완벽한 답을 주지 않는다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B4B8EBA-7550-FA12-BABF-3413C890D5E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D0335C-6B35-243A-06D8-CBF6701E79B6}"/>
              </a:ext>
            </a:extLst>
          </p:cNvPr>
          <p:cNvSpPr txBox="1"/>
          <p:nvPr/>
        </p:nvSpPr>
        <p:spPr>
          <a:xfrm>
            <a:off x="852488" y="5094428"/>
            <a:ext cx="962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NP-Complete </a:t>
            </a:r>
            <a:r>
              <a:rPr lang="ko-KR" altLang="en-US"/>
              <a:t>문제 중 그 어떤 문제도 다항 시간 알고리즘 해법이 발견되지 않았다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4F94C-3C56-EA11-0E2E-BA2BED77B8B4}"/>
              </a:ext>
            </a:extLst>
          </p:cNvPr>
          <p:cNvSpPr txBox="1"/>
          <p:nvPr/>
        </p:nvSpPr>
        <p:spPr>
          <a:xfrm>
            <a:off x="852488" y="5541006"/>
            <a:ext cx="1062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더하여 아무도 그러한</a:t>
            </a:r>
            <a:r>
              <a:rPr lang="en-US" altLang="ko-KR"/>
              <a:t> </a:t>
            </a:r>
            <a:r>
              <a:rPr lang="ko-KR" altLang="en-US"/>
              <a:t>문제를 위한 다항 시간 알고리즘이 존재하지 않는 것을 증명하지 못했다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6D5BD-45FC-BE37-1341-8B3762B7DECE}"/>
              </a:ext>
            </a:extLst>
          </p:cNvPr>
          <p:cNvSpPr txBox="1"/>
          <p:nvPr/>
        </p:nvSpPr>
        <p:spPr>
          <a:xfrm>
            <a:off x="852488" y="5984548"/>
            <a:ext cx="1005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이는 </a:t>
            </a:r>
            <a:r>
              <a:rPr lang="en-US" altLang="ko-KR"/>
              <a:t>P ≠ NP</a:t>
            </a:r>
            <a:r>
              <a:rPr lang="ko-KR" altLang="en-US"/>
              <a:t>에 대한 물음으로 아직까지 해결되지 않은 이 난제를 </a:t>
            </a:r>
            <a:r>
              <a:rPr lang="en-US" altLang="ko-KR"/>
              <a:t>P-NP </a:t>
            </a:r>
            <a:r>
              <a:rPr lang="ko-KR" altLang="en-US"/>
              <a:t>문제라 부른다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2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21088-066B-D9C1-2AE9-CE77D6889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8A784-1F83-48D7-FD24-B3699250FB5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Definition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E025B9F-47AE-8F5B-7AA8-C8EE6CA88FE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ECD5F6-7F5E-BD32-EFAA-468B691E45F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13591D8-D2F1-3CD9-DE8D-F1DB8B671BE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B6FE4D-B642-8957-501F-EEF985162A3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14B2177-5729-5E8F-E07D-179445D5AA7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54AB9F-8C71-9498-A501-C4D3C7C8172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57DCB5-ECC9-51EF-8D04-01E70DBBFFB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9E6EE7-D763-D508-EB9B-D7D6D021A5C4}"/>
              </a:ext>
            </a:extLst>
          </p:cNvPr>
          <p:cNvSpPr txBox="1"/>
          <p:nvPr/>
        </p:nvSpPr>
        <p:spPr>
          <a:xfrm>
            <a:off x="805323" y="1829809"/>
            <a:ext cx="163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Class P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B9E571-DC25-7414-C6E4-0122932008D2}"/>
              </a:ext>
            </a:extLst>
          </p:cNvPr>
          <p:cNvGrpSpPr/>
          <p:nvPr/>
        </p:nvGrpSpPr>
        <p:grpSpPr>
          <a:xfrm>
            <a:off x="1010772" y="2484067"/>
            <a:ext cx="8112028" cy="369332"/>
            <a:chOff x="973827" y="3407725"/>
            <a:chExt cx="811202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4CE4B6-1835-5AF7-D428-816F1D6EAB42}"/>
                </a:ext>
              </a:extLst>
            </p:cNvPr>
            <p:cNvSpPr txBox="1"/>
            <p:nvPr/>
          </p:nvSpPr>
          <p:spPr>
            <a:xfrm>
              <a:off x="1097213" y="3407725"/>
              <a:ext cx="7988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Class P</a:t>
              </a:r>
              <a:r>
                <a:rPr lang="ko-KR" altLang="en-US"/>
                <a:t>는 다항 시간 내에 해결 가능한</a:t>
              </a:r>
              <a:r>
                <a:rPr lang="en-US" altLang="ko-KR"/>
                <a:t>(solvable)</a:t>
              </a:r>
              <a:r>
                <a:rPr lang="ko-KR" altLang="en-US"/>
                <a:t> 문제들의 집합이다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0EAD29-E992-AEBD-FAFC-ED4705E0403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3B72F2-7036-1C43-2A40-23F46AE1A6CD}"/>
                  </a:ext>
                </a:extLst>
              </p:cNvPr>
              <p:cNvSpPr txBox="1"/>
              <p:nvPr/>
            </p:nvSpPr>
            <p:spPr>
              <a:xfrm>
                <a:off x="1139909" y="2858857"/>
                <a:ext cx="6864671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→ 시간복잡도가 </a:t>
                </a:r>
                <a:r>
                  <a:rPr lang="en-US" altLang="ko-KR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/>
                  <a:t>)</a:t>
                </a:r>
                <a:r>
                  <a:rPr lang="ko-KR" altLang="en-US"/>
                  <a:t>인 알고리즘이 존재한다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3B72F2-7036-1C43-2A40-23F46AE1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09" y="2858857"/>
                <a:ext cx="6864671" cy="374270"/>
              </a:xfrm>
              <a:prstGeom prst="rect">
                <a:avLst/>
              </a:prstGeom>
              <a:blipFill>
                <a:blip r:embed="rId2"/>
                <a:stretch>
                  <a:fillRect l="-799" t="-1147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F25A5205-5184-90E9-E1A2-BD3582E070CE}"/>
              </a:ext>
            </a:extLst>
          </p:cNvPr>
          <p:cNvGrpSpPr/>
          <p:nvPr/>
        </p:nvGrpSpPr>
        <p:grpSpPr>
          <a:xfrm>
            <a:off x="1010772" y="3596221"/>
            <a:ext cx="7333128" cy="369332"/>
            <a:chOff x="973827" y="3397782"/>
            <a:chExt cx="7333128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D6EF8A-D3ED-A0CD-2118-6176A4BEBCB6}"/>
                </a:ext>
              </a:extLst>
            </p:cNvPr>
            <p:cNvSpPr txBox="1"/>
            <p:nvPr/>
          </p:nvSpPr>
          <p:spPr>
            <a:xfrm>
              <a:off x="1097213" y="3397782"/>
              <a:ext cx="7209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우리가 알고리즘을 위해 공부하는 대부분의 문제는 </a:t>
              </a:r>
              <a:r>
                <a:rPr lang="en-US" altLang="ko-KR"/>
                <a:t>P</a:t>
              </a:r>
              <a:r>
                <a:rPr lang="ko-KR" altLang="en-US"/>
                <a:t>에 속한다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A9EA6ED-05F8-EF88-CF01-A6B20D40924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33CCD4-99B4-3233-75EA-7A5BB289107C}"/>
              </a:ext>
            </a:extLst>
          </p:cNvPr>
          <p:cNvSpPr txBox="1"/>
          <p:nvPr/>
        </p:nvSpPr>
        <p:spPr>
          <a:xfrm>
            <a:off x="1161729" y="4011856"/>
            <a:ext cx="686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</a:t>
            </a:r>
            <a:r>
              <a:rPr lang="ko-KR" altLang="en-US"/>
              <a:t> 최단 경로 문제</a:t>
            </a:r>
            <a:r>
              <a:rPr lang="en-US" altLang="ko-KR"/>
              <a:t>, </a:t>
            </a:r>
            <a:r>
              <a:rPr lang="ko-KR" altLang="en-US"/>
              <a:t>피보나치 수열의 </a:t>
            </a:r>
            <a:r>
              <a:rPr lang="en-US" altLang="ko-KR"/>
              <a:t>N</a:t>
            </a:r>
            <a:r>
              <a:rPr lang="ko-KR" altLang="en-US"/>
              <a:t>번째 항 등</a:t>
            </a:r>
          </a:p>
        </p:txBody>
      </p:sp>
    </p:spTree>
    <p:extLst>
      <p:ext uri="{BB962C8B-B14F-4D97-AF65-F5344CB8AC3E}">
        <p14:creationId xmlns:p14="http://schemas.microsoft.com/office/powerpoint/2010/main" val="18690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B3FD-59FE-9947-16E5-EF27C6C62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60EFF-4C4F-E6D2-20B2-9F578FF6EC1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Definition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7B1963-935B-F1B4-64C5-8C3B504B67C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308AE3D-D678-E605-95D5-0DEB7543CBF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DE99747-DBE2-6409-C7F6-7575429AB31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42B8550-D1FF-29F7-5F6D-DAA9BF0649D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033A7CF-D317-C85E-DFCE-A78EB97AD44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FCD65BC-C5C9-F175-50EA-9DD91104B4F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26EAFE-69C0-512E-B7E1-19926C7C304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84225C-BE10-DB36-B0B5-ACBCC53AE575}"/>
              </a:ext>
            </a:extLst>
          </p:cNvPr>
          <p:cNvSpPr txBox="1"/>
          <p:nvPr/>
        </p:nvSpPr>
        <p:spPr>
          <a:xfrm>
            <a:off x="805323" y="1829809"/>
            <a:ext cx="163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Class NP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ADF49B-FBD6-0C5F-63DD-5C7BC0498588}"/>
              </a:ext>
            </a:extLst>
          </p:cNvPr>
          <p:cNvGrpSpPr/>
          <p:nvPr/>
        </p:nvGrpSpPr>
        <p:grpSpPr>
          <a:xfrm>
            <a:off x="1010772" y="2458735"/>
            <a:ext cx="8484528" cy="369332"/>
            <a:chOff x="973827" y="3382393"/>
            <a:chExt cx="848452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780D3-1C1F-3A09-94EA-B4A317CE072B}"/>
                </a:ext>
              </a:extLst>
            </p:cNvPr>
            <p:cNvSpPr txBox="1"/>
            <p:nvPr/>
          </p:nvSpPr>
          <p:spPr>
            <a:xfrm>
              <a:off x="1097213" y="3382393"/>
              <a:ext cx="8361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Class NP</a:t>
              </a:r>
              <a:r>
                <a:rPr lang="ko-KR" altLang="en-US"/>
                <a:t>는 다항 시간 내에 검증 가능한</a:t>
              </a:r>
              <a:r>
                <a:rPr lang="en-US" altLang="ko-KR"/>
                <a:t>(verifiable)</a:t>
              </a:r>
              <a:r>
                <a:rPr lang="ko-KR" altLang="en-US"/>
                <a:t> 문제들의 집합이다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EE81B6-33C0-B72A-38E6-2D3FEAB1C8A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44ED08-A8D4-7BD4-F1CA-66BAD9A829F1}"/>
              </a:ext>
            </a:extLst>
          </p:cNvPr>
          <p:cNvGrpSpPr/>
          <p:nvPr/>
        </p:nvGrpSpPr>
        <p:grpSpPr>
          <a:xfrm>
            <a:off x="1161729" y="2992102"/>
            <a:ext cx="9796541" cy="369332"/>
            <a:chOff x="973827" y="3382393"/>
            <a:chExt cx="9796541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983056-69B9-5D12-D3BF-147C6C808286}"/>
                </a:ext>
              </a:extLst>
            </p:cNvPr>
            <p:cNvSpPr txBox="1"/>
            <p:nvPr/>
          </p:nvSpPr>
          <p:spPr>
            <a:xfrm>
              <a:off x="1097214" y="3382393"/>
              <a:ext cx="967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verifiable: </a:t>
              </a:r>
              <a:r>
                <a:rPr lang="ko-KR" altLang="en-US"/>
                <a:t>해법에 대한 증거</a:t>
              </a:r>
              <a:r>
                <a:rPr lang="en-US" altLang="ko-KR"/>
                <a:t>(certificate)</a:t>
              </a:r>
              <a:r>
                <a:rPr lang="ko-KR" altLang="en-US"/>
                <a:t>가 있다면 그 증거의 옳고 그름을 다항 시간 내에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4DB28D-77EC-008F-6346-21B243E3770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8862C6-BADD-6F87-BFC8-0A85A9CE81B2}"/>
              </a:ext>
            </a:extLst>
          </p:cNvPr>
          <p:cNvSpPr txBox="1"/>
          <p:nvPr/>
        </p:nvSpPr>
        <p:spPr>
          <a:xfrm>
            <a:off x="2257026" y="3361434"/>
            <a:ext cx="40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검증할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1EC2-D830-153B-68EA-61DAFCDE0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D33C4-5977-1AB3-F49E-A487B6DD775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Definition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E38CBE-8C7D-9A0C-7F49-1C3CE98848B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1F68483-6CF8-35F3-FAEB-7FC6E04443E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F66D74-31F2-2483-5816-8C9E85AF7E7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C235428-ED69-711E-99E6-993895DD274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8C4D7B-77A1-647F-F614-25878EF51FA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F65F73F-6AF6-5C28-C19B-AD7C855E1C0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511DC8-8D5B-8636-72E6-ACB99D6AFC6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0D4E22-B5E9-E315-46C0-4A6928FA911E}"/>
              </a:ext>
            </a:extLst>
          </p:cNvPr>
          <p:cNvSpPr txBox="1"/>
          <p:nvPr/>
        </p:nvSpPr>
        <p:spPr>
          <a:xfrm>
            <a:off x="805323" y="1829809"/>
            <a:ext cx="163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Class NP</a:t>
            </a:r>
            <a:endParaRPr lang="ko-KR" altLang="en-US" sz="24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2F61F9-D50D-AA81-2AFA-C3F2D66BB5C4}"/>
              </a:ext>
            </a:extLst>
          </p:cNvPr>
          <p:cNvGrpSpPr/>
          <p:nvPr/>
        </p:nvGrpSpPr>
        <p:grpSpPr>
          <a:xfrm>
            <a:off x="1010772" y="2497803"/>
            <a:ext cx="7360699" cy="369332"/>
            <a:chOff x="973827" y="3420665"/>
            <a:chExt cx="7360699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B9D0E7-2E26-A27A-BE62-811A85283A04}"/>
                </a:ext>
              </a:extLst>
            </p:cNvPr>
            <p:cNvSpPr txBox="1"/>
            <p:nvPr/>
          </p:nvSpPr>
          <p:spPr>
            <a:xfrm>
              <a:off x="1124784" y="3420665"/>
              <a:ext cx="7209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다항 시간 검증의 예시</a:t>
              </a:r>
              <a:r>
                <a:rPr lang="en-US" altLang="ko-KR"/>
                <a:t>: Hamiltonian cycle problem</a:t>
              </a:r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86EF0-1BBB-2C0F-BAED-1926DFB9DBA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21F0582-1A0B-BF80-83C7-A8551E52DC16}"/>
              </a:ext>
            </a:extLst>
          </p:cNvPr>
          <p:cNvGrpSpPr/>
          <p:nvPr/>
        </p:nvGrpSpPr>
        <p:grpSpPr>
          <a:xfrm>
            <a:off x="1161729" y="2987413"/>
            <a:ext cx="10065071" cy="369332"/>
            <a:chOff x="973827" y="3376908"/>
            <a:chExt cx="10065071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0F4617-3944-A6EF-EBC6-1378213E2715}"/>
                </a:ext>
              </a:extLst>
            </p:cNvPr>
            <p:cNvSpPr txBox="1"/>
            <p:nvPr/>
          </p:nvSpPr>
          <p:spPr>
            <a:xfrm>
              <a:off x="1097213" y="3376908"/>
              <a:ext cx="9941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Hamiltonian cycle (</a:t>
              </a:r>
              <a:r>
                <a:rPr lang="ko-KR" altLang="en-US"/>
                <a:t>해밀턴 회로</a:t>
              </a:r>
              <a:r>
                <a:rPr lang="en-US" altLang="ko-KR"/>
                <a:t>): </a:t>
              </a:r>
              <a:r>
                <a:rPr lang="ko-KR" altLang="en-US"/>
                <a:t>무향 그래프 </a:t>
              </a:r>
              <a:r>
                <a:rPr lang="en-US" altLang="ko-KR"/>
                <a:t>G</a:t>
              </a:r>
              <a:r>
                <a:rPr lang="ko-KR" altLang="en-US"/>
                <a:t>에 대하여 모든 정점을 포함하는 단순 회로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44069F0-0834-C764-2362-6E1B5A1E719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1B73F4-BAB0-409E-B7E7-5B1B037D1760}"/>
              </a:ext>
            </a:extLst>
          </p:cNvPr>
          <p:cNvGrpSpPr/>
          <p:nvPr/>
        </p:nvGrpSpPr>
        <p:grpSpPr>
          <a:xfrm>
            <a:off x="1161729" y="4212790"/>
            <a:ext cx="7209742" cy="394210"/>
            <a:chOff x="973827" y="3364694"/>
            <a:chExt cx="7209742" cy="39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46A098A-7A9F-F2CF-0311-605D602A26D5}"/>
                    </a:ext>
                  </a:extLst>
                </p:cNvPr>
                <p:cNvSpPr txBox="1"/>
                <p:nvPr/>
              </p:nvSpPr>
              <p:spPr>
                <a:xfrm>
                  <a:off x="1124784" y="3364694"/>
                  <a:ext cx="7058785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certificate: G</a:t>
                  </a:r>
                  <a:r>
                    <a:rPr lang="ko-KR" altLang="en-US"/>
                    <a:t>에 속한 어떤 정점들의 나열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46A098A-7A9F-F2CF-0311-605D602A2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84" y="3364694"/>
                  <a:ext cx="7058785" cy="394210"/>
                </a:xfrm>
                <a:prstGeom prst="rect">
                  <a:avLst/>
                </a:prstGeom>
                <a:blipFill>
                  <a:blip r:embed="rId2"/>
                  <a:stretch>
                    <a:fillRect l="-691" t="-9231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13C4BD-8F53-86CD-1B18-301E977620B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5402402-E550-D9B0-D52E-2B9C72C8BB46}"/>
              </a:ext>
            </a:extLst>
          </p:cNvPr>
          <p:cNvGrpSpPr/>
          <p:nvPr/>
        </p:nvGrpSpPr>
        <p:grpSpPr>
          <a:xfrm>
            <a:off x="1161729" y="4750504"/>
            <a:ext cx="9241742" cy="394210"/>
            <a:chOff x="973827" y="3380431"/>
            <a:chExt cx="9241742" cy="394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9605900-88CB-FF62-E562-3D625DEF4A63}"/>
                    </a:ext>
                  </a:extLst>
                </p:cNvPr>
                <p:cNvSpPr txBox="1"/>
                <p:nvPr/>
              </p:nvSpPr>
              <p:spPr>
                <a:xfrm>
                  <a:off x="1124784" y="3380431"/>
                  <a:ext cx="9090785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verification: </a:t>
                  </a:r>
                  <a:r>
                    <a:rPr lang="ko-KR" altLang="en-US"/>
                    <a:t>간선을 이용해 다항 시간 내에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ko-KR" altLang="en-US"/>
                    <a:t>이 해밀턴 회로인지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9605900-88CB-FF62-E562-3D625DEF4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84" y="3380431"/>
                  <a:ext cx="9090785" cy="394210"/>
                </a:xfrm>
                <a:prstGeom prst="rect">
                  <a:avLst/>
                </a:prstGeom>
                <a:blipFill>
                  <a:blip r:embed="rId3"/>
                  <a:stretch>
                    <a:fillRect l="-536" t="-9231"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D51B27-68F1-6DE9-FDA0-8CB1C45EB10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BA0336A-BAD4-4CF2-3703-D29A86F6CC54}"/>
              </a:ext>
            </a:extLst>
          </p:cNvPr>
          <p:cNvSpPr txBox="1"/>
          <p:nvPr/>
        </p:nvSpPr>
        <p:spPr>
          <a:xfrm>
            <a:off x="2464278" y="5103552"/>
            <a:ext cx="19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검증할 수 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B4DA984-A7E4-6FF7-2300-6641646D402A}"/>
              </a:ext>
            </a:extLst>
          </p:cNvPr>
          <p:cNvGrpSpPr/>
          <p:nvPr/>
        </p:nvGrpSpPr>
        <p:grpSpPr>
          <a:xfrm>
            <a:off x="1010772" y="3697993"/>
            <a:ext cx="5112799" cy="369332"/>
            <a:chOff x="973827" y="3387180"/>
            <a:chExt cx="5112799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1845D6-5BA3-CB06-CB2E-FF9FD339E9A6}"/>
                </a:ext>
              </a:extLst>
            </p:cNvPr>
            <p:cNvSpPr txBox="1"/>
            <p:nvPr/>
          </p:nvSpPr>
          <p:spPr>
            <a:xfrm>
              <a:off x="1124784" y="3387180"/>
              <a:ext cx="496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G</a:t>
              </a:r>
              <a:r>
                <a:rPr lang="ko-KR" altLang="en-US"/>
                <a:t>가 </a:t>
              </a:r>
              <a:r>
                <a:rPr lang="en-US" altLang="ko-KR"/>
                <a:t>Hamiltonian cycle</a:t>
              </a:r>
              <a:r>
                <a:rPr lang="ko-KR" altLang="en-US"/>
                <a:t>을 갖고 있는가</a:t>
              </a:r>
              <a:r>
                <a:rPr lang="en-US" altLang="ko-KR"/>
                <a:t>?</a:t>
              </a:r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6A20F9E-5D86-A39F-C60D-B91A4696B1A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AE52E-BCDC-A821-B3D3-5014CB837EC9}"/>
              </a:ext>
            </a:extLst>
          </p:cNvPr>
          <p:cNvGrpSpPr/>
          <p:nvPr/>
        </p:nvGrpSpPr>
        <p:grpSpPr>
          <a:xfrm>
            <a:off x="1161729" y="5705860"/>
            <a:ext cx="10639207" cy="369332"/>
            <a:chOff x="973827" y="3397782"/>
            <a:chExt cx="1063920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7D065E-F074-51E2-5A49-8FCDDA18A213}"/>
                </a:ext>
              </a:extLst>
            </p:cNvPr>
            <p:cNvSpPr txBox="1"/>
            <p:nvPr/>
          </p:nvSpPr>
          <p:spPr>
            <a:xfrm>
              <a:off x="1097213" y="3397782"/>
              <a:ext cx="10515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해를 구할 수 있는지 없는지는 모르겠지만 일단 해가 있으면 검증할 수 있다고 이해하면 쉽다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FE4B8C-E458-FD6D-AFC1-7B27A363523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97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EED0-F29A-37DA-1D9C-94A7ECD7A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D552C8-73A2-8B16-B939-02D484519EC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P vs NP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8E9A3D-D305-77FF-559F-DB9BBF35709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5717542-3190-553F-1861-BEF9F63F560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C3EB2D-2A8A-15D0-D995-94F1BDD58DE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B79EB4F-60C6-CAFD-F4F0-DE8771DD082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6FDAC1D-C4AA-28C8-710C-529FDB1B5C6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439BD8-9BA8-71DF-EEFE-708A63A75C4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996ACC-2D40-3291-A9C0-72FECC2F16E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CE5CB6-1C3F-4897-4356-F7CBB4A557E4}"/>
              </a:ext>
            </a:extLst>
          </p:cNvPr>
          <p:cNvGrpSpPr/>
          <p:nvPr/>
        </p:nvGrpSpPr>
        <p:grpSpPr>
          <a:xfrm>
            <a:off x="1074355" y="2081569"/>
            <a:ext cx="8615976" cy="338554"/>
            <a:chOff x="973827" y="3404541"/>
            <a:chExt cx="8615976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D96EBA-8D59-731F-E622-7C92C64E1B18}"/>
                </a:ext>
              </a:extLst>
            </p:cNvPr>
            <p:cNvSpPr txBox="1"/>
            <p:nvPr/>
          </p:nvSpPr>
          <p:spPr>
            <a:xfrm>
              <a:off x="1097213" y="3404541"/>
              <a:ext cx="8492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P</a:t>
              </a:r>
              <a:r>
                <a:rPr lang="ko-KR" altLang="en-US" sz="1600"/>
                <a:t>에 속하는 문제들은 </a:t>
              </a:r>
              <a:r>
                <a:rPr lang="en-US" altLang="ko-KR" sz="1600"/>
                <a:t>NP</a:t>
              </a:r>
              <a:r>
                <a:rPr lang="ko-KR" altLang="en-US" sz="1600"/>
                <a:t>에도 속한다</a:t>
              </a:r>
              <a:r>
                <a:rPr lang="en-US" altLang="ko-KR" sz="1600"/>
                <a:t>. P</a:t>
              </a:r>
              <a:r>
                <a:rPr lang="ko-KR" altLang="en-US" sz="1600"/>
                <a:t>의 문제들은 다항 시간 내에 해결 가능하므로</a:t>
              </a:r>
              <a:r>
                <a:rPr lang="en-US" altLang="ko-KR" sz="1600"/>
                <a:t>,</a:t>
              </a:r>
              <a:endParaRPr lang="ko-KR" altLang="en-US" sz="16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CAF7E8-570A-EE11-9892-4A3BA7C67F4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37DB7-10B5-FC37-1AAE-53F2A47A9DCC}"/>
              </a:ext>
            </a:extLst>
          </p:cNvPr>
          <p:cNvGrpSpPr/>
          <p:nvPr/>
        </p:nvGrpSpPr>
        <p:grpSpPr>
          <a:xfrm>
            <a:off x="1074355" y="3676294"/>
            <a:ext cx="8615976" cy="369332"/>
            <a:chOff x="973827" y="3382393"/>
            <a:chExt cx="8615976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E509AD-E879-B702-DE83-9A82AE446A84}"/>
                </a:ext>
              </a:extLst>
            </p:cNvPr>
            <p:cNvSpPr txBox="1"/>
            <p:nvPr/>
          </p:nvSpPr>
          <p:spPr>
            <a:xfrm>
              <a:off x="1097213" y="3382393"/>
              <a:ext cx="8492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NP</a:t>
              </a:r>
              <a:r>
                <a:rPr lang="ko-KR" altLang="en-US"/>
                <a:t>에 속하는 문제들도 </a:t>
              </a:r>
              <a:r>
                <a:rPr lang="en-US" altLang="ko-KR"/>
                <a:t>P</a:t>
              </a:r>
              <a:r>
                <a:rPr lang="ko-KR" altLang="en-US"/>
                <a:t>에 속하는지 아닌지는 아직 밝혀지지 않았다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7C979F0-D678-DB4B-D049-31372CBD21C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D9E484-AB05-DD58-CB14-845F3C949321}"/>
              </a:ext>
            </a:extLst>
          </p:cNvPr>
          <p:cNvSpPr txBox="1"/>
          <p:nvPr/>
        </p:nvSpPr>
        <p:spPr>
          <a:xfrm>
            <a:off x="1197741" y="2448187"/>
            <a:ext cx="621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자연스럽게 다항 시간 내에 검증 또한 가능하다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3A060-420D-CBC9-2AA3-8777D730782A}"/>
              </a:ext>
            </a:extLst>
          </p:cNvPr>
          <p:cNvSpPr txBox="1"/>
          <p:nvPr/>
        </p:nvSpPr>
        <p:spPr>
          <a:xfrm>
            <a:off x="1197741" y="2870718"/>
            <a:ext cx="198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</a:t>
            </a:r>
            <a:r>
              <a:rPr lang="en-US" altLang="ko-KR"/>
              <a:t>P </a:t>
            </a:r>
            <a:r>
              <a:rPr lang="ko-KR" altLang="en-US"/>
              <a:t>⊆ </a:t>
            </a:r>
            <a:r>
              <a:rPr lang="en-US" altLang="ko-KR"/>
              <a:t>NP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7DF1-4ABD-342B-E6EE-EE8C720E8C67}"/>
              </a:ext>
            </a:extLst>
          </p:cNvPr>
          <p:cNvSpPr txBox="1"/>
          <p:nvPr/>
        </p:nvSpPr>
        <p:spPr>
          <a:xfrm>
            <a:off x="1197741" y="4108475"/>
            <a:ext cx="198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추측</a:t>
            </a:r>
            <a:r>
              <a:rPr lang="en-US" altLang="ko-KR"/>
              <a:t>: P ≠ NP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76CB1-37AA-9118-7B23-04DA3F0DDEA0}"/>
              </a:ext>
            </a:extLst>
          </p:cNvPr>
          <p:cNvSpPr txBox="1"/>
          <p:nvPr/>
        </p:nvSpPr>
        <p:spPr>
          <a:xfrm>
            <a:off x="1198509" y="4565847"/>
            <a:ext cx="989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알고리즘 교수님은 </a:t>
            </a:r>
            <a:r>
              <a:rPr lang="en-US" altLang="ko-KR"/>
              <a:t>P ≠ NP </a:t>
            </a:r>
            <a:r>
              <a:rPr lang="ko-KR" altLang="en-US"/>
              <a:t>문제 해결을 시도하는 것은 자유지만 대학원 졸업을 보장해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70AEB-CDAB-B373-DF68-D013B0651821}"/>
              </a:ext>
            </a:extLst>
          </p:cNvPr>
          <p:cNvSpPr txBox="1"/>
          <p:nvPr/>
        </p:nvSpPr>
        <p:spPr>
          <a:xfrm>
            <a:off x="1473334" y="4943805"/>
            <a:ext cx="29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주지는 못한다고 하셨다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0B650-95CC-07B2-B7A4-C843B89C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829F7C-4109-5236-6618-10F837B75F1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NPC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2ABDA0-3402-35E0-09B2-5AA7A0AEED1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15DA11F-A148-05C7-A6D0-F7CDDCE7DD3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EDC1D4B-948D-7980-1DDD-4392C9975A9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C8210BB-326C-24C5-AEA8-3E5CE8B6876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311360-C991-EAED-B873-5C0EF1DC707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C698A3-1E34-933A-9DC9-AE50CD6F31A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D864F9-D863-2CE4-721E-60B4DC48398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BC9BE6-7FCE-DA98-6A67-2EF066C02976}"/>
              </a:ext>
            </a:extLst>
          </p:cNvPr>
          <p:cNvSpPr txBox="1"/>
          <p:nvPr/>
        </p:nvSpPr>
        <p:spPr>
          <a:xfrm>
            <a:off x="805323" y="1829809"/>
            <a:ext cx="163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Class NPC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36A365-C00F-8833-A9D2-34880C6E886A}"/>
              </a:ext>
            </a:extLst>
          </p:cNvPr>
          <p:cNvGrpSpPr/>
          <p:nvPr/>
        </p:nvGrpSpPr>
        <p:grpSpPr>
          <a:xfrm>
            <a:off x="1010772" y="2458735"/>
            <a:ext cx="9724540" cy="369332"/>
            <a:chOff x="973827" y="3382393"/>
            <a:chExt cx="972454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15A60C-D236-7A21-4B26-7E1651DEED1B}"/>
                </a:ext>
              </a:extLst>
            </p:cNvPr>
            <p:cNvSpPr txBox="1"/>
            <p:nvPr/>
          </p:nvSpPr>
          <p:spPr>
            <a:xfrm>
              <a:off x="1097213" y="3382393"/>
              <a:ext cx="9601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Class NPC</a:t>
              </a:r>
              <a:r>
                <a:rPr lang="ko-KR" altLang="en-US"/>
                <a:t>는 </a:t>
              </a:r>
              <a:r>
                <a:rPr lang="en-US" altLang="ko-KR"/>
                <a:t>NP </a:t>
              </a:r>
              <a:r>
                <a:rPr lang="ko-KR" altLang="en-US"/>
                <a:t>문제이면서</a:t>
              </a:r>
              <a:r>
                <a:rPr lang="en-US" altLang="ko-KR"/>
                <a:t>, </a:t>
              </a:r>
              <a:r>
                <a:rPr lang="ko-KR" altLang="en-US"/>
                <a:t>최소한 모든 </a:t>
              </a:r>
              <a:r>
                <a:rPr lang="en-US" altLang="ko-KR"/>
                <a:t>NP </a:t>
              </a:r>
              <a:r>
                <a:rPr lang="ko-KR" altLang="en-US"/>
                <a:t>문제만큼 어려운</a:t>
              </a:r>
              <a:r>
                <a:rPr lang="en-US" altLang="ko-KR"/>
                <a:t>(hard)</a:t>
              </a:r>
              <a:r>
                <a:rPr lang="ko-KR" altLang="en-US"/>
                <a:t> 문제들의 집합이다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6E7CAF-5A5E-AA7D-7504-75F59C3A714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301ED1-3C02-B7E0-64DE-6F45396AD34C}"/>
              </a:ext>
            </a:extLst>
          </p:cNvPr>
          <p:cNvGrpSpPr/>
          <p:nvPr/>
        </p:nvGrpSpPr>
        <p:grpSpPr>
          <a:xfrm>
            <a:off x="1161729" y="3632889"/>
            <a:ext cx="8522746" cy="369332"/>
            <a:chOff x="973827" y="3382393"/>
            <a:chExt cx="852274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2FA54A-0D49-27EC-D27D-728EE804D22F}"/>
                </a:ext>
              </a:extLst>
            </p:cNvPr>
            <p:cNvSpPr txBox="1"/>
            <p:nvPr/>
          </p:nvSpPr>
          <p:spPr>
            <a:xfrm>
              <a:off x="1097214" y="3382393"/>
              <a:ext cx="839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NPC</a:t>
              </a:r>
              <a:r>
                <a:rPr lang="ko-KR" altLang="en-US"/>
                <a:t>에 속한 문제 중 어떤 한 문제라도 다항 시간 내에 해결이 가능하다면</a:t>
              </a:r>
              <a:r>
                <a:rPr lang="en-US" altLang="ko-KR"/>
                <a:t>,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CAE114-2498-553E-ECEC-908B7C3474E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2F3167-4FE6-903B-529E-9B73226C63FD}"/>
              </a:ext>
            </a:extLst>
          </p:cNvPr>
          <p:cNvSpPr txBox="1"/>
          <p:nvPr/>
        </p:nvSpPr>
        <p:spPr>
          <a:xfrm>
            <a:off x="1285116" y="4032999"/>
            <a:ext cx="83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NP</a:t>
            </a:r>
            <a:r>
              <a:rPr lang="ko-KR" altLang="en-US"/>
              <a:t>에 속한 모든 문제는 다항 시간 내에 해결할 수 있다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723797-7B43-7926-78A8-27B24AD6CF1B}"/>
              </a:ext>
            </a:extLst>
          </p:cNvPr>
          <p:cNvGrpSpPr/>
          <p:nvPr/>
        </p:nvGrpSpPr>
        <p:grpSpPr>
          <a:xfrm>
            <a:off x="1161729" y="4664886"/>
            <a:ext cx="10311403" cy="369332"/>
            <a:chOff x="973827" y="3407336"/>
            <a:chExt cx="10311403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04729C-C3BD-96FF-598A-F1227302158F}"/>
                </a:ext>
              </a:extLst>
            </p:cNvPr>
            <p:cNvSpPr txBox="1"/>
            <p:nvPr/>
          </p:nvSpPr>
          <p:spPr>
            <a:xfrm>
              <a:off x="1097214" y="3407336"/>
              <a:ext cx="1018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어떤 문제가 </a:t>
              </a:r>
              <a:r>
                <a:rPr lang="en-US" altLang="ko-KR"/>
                <a:t>NP-Complete</a:t>
              </a:r>
              <a:r>
                <a:rPr lang="ko-KR" altLang="en-US"/>
                <a:t>임을 보이는 것은 그 문제가 얼마나 어려운지를 보이는 것이다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0BE699-AF95-B577-1A30-CB8D573DA77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62E2F00-14AD-7870-617D-7D4F1882923A}"/>
              </a:ext>
            </a:extLst>
          </p:cNvPr>
          <p:cNvSpPr txBox="1"/>
          <p:nvPr/>
        </p:nvSpPr>
        <p:spPr>
          <a:xfrm>
            <a:off x="1285116" y="5034218"/>
            <a:ext cx="105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효율적인 알고리즘의 존재를 입증하기보다 효율적인 알고리즘이 존재할 가능성이 낮음을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1CA333-9336-C151-9278-D398A5005706}"/>
              </a:ext>
            </a:extLst>
          </p:cNvPr>
          <p:cNvSpPr txBox="1"/>
          <p:nvPr/>
        </p:nvSpPr>
        <p:spPr>
          <a:xfrm>
            <a:off x="1541574" y="5428493"/>
            <a:ext cx="31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보이는 것이 목적이다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046FD53-A28B-9220-2E2A-6B731E7BCDBF}"/>
              </a:ext>
            </a:extLst>
          </p:cNvPr>
          <p:cNvGrpSpPr/>
          <p:nvPr/>
        </p:nvGrpSpPr>
        <p:grpSpPr>
          <a:xfrm>
            <a:off x="1161729" y="2989057"/>
            <a:ext cx="8522746" cy="369332"/>
            <a:chOff x="973827" y="3382393"/>
            <a:chExt cx="8522746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223EF7-C3CF-0944-D441-39F0EAB7542E}"/>
                </a:ext>
              </a:extLst>
            </p:cNvPr>
            <p:cNvSpPr txBox="1"/>
            <p:nvPr/>
          </p:nvSpPr>
          <p:spPr>
            <a:xfrm>
              <a:off x="1097214" y="3382393"/>
              <a:ext cx="839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NP</a:t>
              </a:r>
              <a:r>
                <a:rPr lang="ko-KR" altLang="en-US"/>
                <a:t>에 속한 문제 중 가장 어려운 문제들이라고 볼 수 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557680A-A546-EA2B-F019-88374E5EA9A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05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F7753-5DFA-871D-B06A-7250A691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55885-8BD9-4DA9-2DB1-FBC10AE8836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/>
              <a:t>NPC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9558C70-F2B0-3CEA-04FD-C3013EBE57C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9D88F9-969C-DF33-6E69-612AAE3DDEB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C0BBF07-E897-BD30-166E-EB98E86E1FF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214671F-267A-F6F1-94C5-558EFB2B4E0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ECD1C7-363A-A63A-7809-DBA5AE8FD1E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D13FD4A-4458-3A17-DED4-0DD54AC4A0A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617766-AE36-88A6-4106-AD83EA2FAAE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82F268-340F-5FC6-1021-E26C7A89AD7B}"/>
              </a:ext>
            </a:extLst>
          </p:cNvPr>
          <p:cNvSpPr txBox="1"/>
          <p:nvPr/>
        </p:nvSpPr>
        <p:spPr>
          <a:xfrm>
            <a:off x="805323" y="1829809"/>
            <a:ext cx="6630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Decision problem vs Optimization problem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4CC384-B322-EC49-1B7A-4447EF70D277}"/>
              </a:ext>
            </a:extLst>
          </p:cNvPr>
          <p:cNvGrpSpPr/>
          <p:nvPr/>
        </p:nvGrpSpPr>
        <p:grpSpPr>
          <a:xfrm>
            <a:off x="1010772" y="2489569"/>
            <a:ext cx="8406285" cy="369332"/>
            <a:chOff x="973827" y="3399929"/>
            <a:chExt cx="8406285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6266A9-D249-3FFA-B766-48799C94A3BD}"/>
                </a:ext>
              </a:extLst>
            </p:cNvPr>
            <p:cNvSpPr txBox="1"/>
            <p:nvPr/>
          </p:nvSpPr>
          <p:spPr>
            <a:xfrm>
              <a:off x="1097213" y="3399929"/>
              <a:ext cx="8282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해결해야 하는 문제들은 크게 결정 문제와 최적화 문제로 나눌 수 있다</a:t>
              </a:r>
              <a:r>
                <a:rPr lang="en-US" altLang="ko-KR"/>
                <a:t>.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4C726EC-CD7D-D5E8-79FC-00323B1639B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3B6D29-72FC-9309-1545-8E77DA210FF2}"/>
              </a:ext>
            </a:extLst>
          </p:cNvPr>
          <p:cNvGrpSpPr/>
          <p:nvPr/>
        </p:nvGrpSpPr>
        <p:grpSpPr>
          <a:xfrm>
            <a:off x="1010772" y="3244334"/>
            <a:ext cx="10255326" cy="369332"/>
            <a:chOff x="973827" y="3409970"/>
            <a:chExt cx="1025532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F6E19E-8F74-A3D7-76AB-31F0D3403045}"/>
                </a:ext>
              </a:extLst>
            </p:cNvPr>
            <p:cNvSpPr txBox="1"/>
            <p:nvPr/>
          </p:nvSpPr>
          <p:spPr>
            <a:xfrm>
              <a:off x="1097213" y="3409970"/>
              <a:ext cx="10131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최적화 문제는 결정 문제를 전제로 한다</a:t>
              </a:r>
              <a:r>
                <a:rPr lang="en-US" altLang="ko-KR"/>
                <a:t>. </a:t>
              </a:r>
              <a:r>
                <a:rPr lang="ko-KR" altLang="en-US"/>
                <a:t>해가 존재함을 알아야 그중 최적해를 찾을 수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FFECA3-0CEB-4667-B697-22C41C54233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E4CA18-EEA5-F33F-7776-1CE75D0F2BEE}"/>
              </a:ext>
            </a:extLst>
          </p:cNvPr>
          <p:cNvSpPr txBox="1"/>
          <p:nvPr/>
        </p:nvSpPr>
        <p:spPr>
          <a:xfrm>
            <a:off x="1120074" y="3616867"/>
            <a:ext cx="243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있기 때문이다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9E464-DFA9-FE88-8822-6E76EC112D0F}"/>
              </a:ext>
            </a:extLst>
          </p:cNvPr>
          <p:cNvSpPr txBox="1"/>
          <p:nvPr/>
        </p:nvSpPr>
        <p:spPr>
          <a:xfrm>
            <a:off x="1120074" y="4065078"/>
            <a:ext cx="995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 Decision: </a:t>
            </a:r>
            <a:r>
              <a:rPr lang="ko-KR" altLang="en-US"/>
              <a:t>무방향 그래프 </a:t>
            </a:r>
            <a:r>
              <a:rPr lang="en-US" altLang="ko-KR"/>
              <a:t>G</a:t>
            </a:r>
            <a:r>
              <a:rPr lang="ko-KR" altLang="en-US"/>
              <a:t>와 정점 </a:t>
            </a:r>
            <a:r>
              <a:rPr lang="en-US" altLang="ko-KR"/>
              <a:t>u, v</a:t>
            </a:r>
            <a:r>
              <a:rPr lang="ko-KR" altLang="en-US"/>
              <a:t>에 대하여 최대 </a:t>
            </a:r>
            <a:r>
              <a:rPr lang="en-US" altLang="ko-KR"/>
              <a:t>k</a:t>
            </a:r>
            <a:r>
              <a:rPr lang="ko-KR" altLang="en-US"/>
              <a:t>개의 간선으로 이루어진 경로가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CA2B52-7554-A197-7911-CE74416FDE88}"/>
              </a:ext>
            </a:extLst>
          </p:cNvPr>
          <p:cNvSpPr txBox="1"/>
          <p:nvPr/>
        </p:nvSpPr>
        <p:spPr>
          <a:xfrm>
            <a:off x="2362956" y="4420675"/>
            <a:ext cx="15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존재</a:t>
            </a:r>
            <a:r>
              <a:rPr lang="ko-KR" altLang="en-US"/>
              <a:t>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F25236-F623-E544-C332-AEDE470E0283}"/>
              </a:ext>
            </a:extLst>
          </p:cNvPr>
          <p:cNvSpPr txBox="1"/>
          <p:nvPr/>
        </p:nvSpPr>
        <p:spPr>
          <a:xfrm>
            <a:off x="1489818" y="4913399"/>
            <a:ext cx="1022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Optimization: </a:t>
            </a:r>
            <a:r>
              <a:rPr lang="ko-KR" altLang="en-US"/>
              <a:t>무방향 그래프 </a:t>
            </a:r>
            <a:r>
              <a:rPr lang="en-US" altLang="ko-KR"/>
              <a:t>G</a:t>
            </a:r>
            <a:r>
              <a:rPr lang="ko-KR" altLang="en-US"/>
              <a:t>와 정점 </a:t>
            </a:r>
            <a:r>
              <a:rPr lang="en-US" altLang="ko-KR"/>
              <a:t>u, v</a:t>
            </a:r>
            <a:r>
              <a:rPr lang="ko-KR" altLang="en-US"/>
              <a:t>에 대하여 최대 </a:t>
            </a:r>
            <a:r>
              <a:rPr lang="en-US" altLang="ko-KR"/>
              <a:t>k</a:t>
            </a:r>
            <a:r>
              <a:rPr lang="ko-KR" altLang="en-US"/>
              <a:t>개의 간선으로 이루어진 경로 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3647A-7D41-C9C7-59ED-3F4108DD80BA}"/>
              </a:ext>
            </a:extLst>
          </p:cNvPr>
          <p:cNvSpPr txBox="1"/>
          <p:nvPr/>
        </p:nvSpPr>
        <p:spPr>
          <a:xfrm>
            <a:off x="2818285" y="5282731"/>
            <a:ext cx="424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가장 짧은 </a:t>
            </a:r>
            <a:r>
              <a:rPr lang="ko-KR" altLang="en-US"/>
              <a:t>경로는 길이가 얼마일까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24298D-E0C0-7AE2-A9BD-18703799C5DC}"/>
              </a:ext>
            </a:extLst>
          </p:cNvPr>
          <p:cNvGrpSpPr/>
          <p:nvPr/>
        </p:nvGrpSpPr>
        <p:grpSpPr>
          <a:xfrm>
            <a:off x="1010772" y="6021395"/>
            <a:ext cx="10255326" cy="369332"/>
            <a:chOff x="973827" y="3409862"/>
            <a:chExt cx="10255326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DB71D7-21AC-2F98-2559-E9D9D8548D57}"/>
                </a:ext>
              </a:extLst>
            </p:cNvPr>
            <p:cNvSpPr txBox="1"/>
            <p:nvPr/>
          </p:nvSpPr>
          <p:spPr>
            <a:xfrm>
              <a:off x="1097213" y="3409862"/>
              <a:ext cx="10131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결정 문제가 최적화 문제보다 쉽다는 관점에서 </a:t>
              </a:r>
              <a:r>
                <a:rPr lang="en-US" altLang="ko-KR"/>
                <a:t>NPC</a:t>
              </a:r>
              <a:r>
                <a:rPr lang="ko-KR" altLang="en-US"/>
                <a:t>에서는 결정 문제를 위주로 다룬다</a:t>
              </a:r>
              <a:r>
                <a:rPr lang="en-US" altLang="ko-KR"/>
                <a:t>.</a:t>
              </a:r>
              <a:r>
                <a:rPr lang="ko-KR" altLang="en-US"/>
                <a:t> 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C930E3-945E-4033-63B8-108DCEF2A00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8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5977</TotalTime>
  <Words>913</Words>
  <Application>Microsoft Office PowerPoint</Application>
  <PresentationFormat>와이드스크린</PresentationFormat>
  <Paragraphs>123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Pretendard</vt:lpstr>
      <vt:lpstr>Pretendard Black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Jonghwan Seo</cp:lastModifiedBy>
  <cp:revision>1280</cp:revision>
  <dcterms:created xsi:type="dcterms:W3CDTF">2022-12-21T02:15:26Z</dcterms:created>
  <dcterms:modified xsi:type="dcterms:W3CDTF">2025-09-01T18:39:01Z</dcterms:modified>
</cp:coreProperties>
</file>