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75" r:id="rId3"/>
    <p:sldId id="290" r:id="rId4"/>
    <p:sldId id="295" r:id="rId5"/>
    <p:sldId id="296" r:id="rId6"/>
    <p:sldId id="297" r:id="rId7"/>
    <p:sldId id="298" r:id="rId8"/>
    <p:sldId id="299" r:id="rId9"/>
    <p:sldId id="300" r:id="rId10"/>
    <p:sldId id="304" r:id="rId11"/>
    <p:sldId id="291" r:id="rId12"/>
    <p:sldId id="309" r:id="rId13"/>
    <p:sldId id="310" r:id="rId14"/>
    <p:sldId id="311" r:id="rId15"/>
    <p:sldId id="317" r:id="rId16"/>
    <p:sldId id="312" r:id="rId17"/>
    <p:sldId id="313" r:id="rId18"/>
    <p:sldId id="314" r:id="rId19"/>
    <p:sldId id="305" r:id="rId20"/>
    <p:sldId id="292" r:id="rId21"/>
    <p:sldId id="315" r:id="rId22"/>
    <p:sldId id="316" r:id="rId23"/>
    <p:sldId id="318" r:id="rId24"/>
    <p:sldId id="319" r:id="rId25"/>
    <p:sldId id="306" r:id="rId26"/>
    <p:sldId id="301" r:id="rId27"/>
    <p:sldId id="307" r:id="rId28"/>
    <p:sldId id="302" r:id="rId29"/>
    <p:sldId id="308" r:id="rId30"/>
    <p:sldId id="303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hwan Seo" initials="JS" lastIdx="1" clrIdx="0">
    <p:extLst>
      <p:ext uri="{19B8F6BF-5375-455C-9EA6-DF929625EA0E}">
        <p15:presenceInfo xmlns:p15="http://schemas.microsoft.com/office/powerpoint/2012/main" userId="e51e182140723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FD"/>
    <a:srgbClr val="4061EE"/>
    <a:srgbClr val="66FFCC"/>
    <a:srgbClr val="FFFFCC"/>
    <a:srgbClr val="008000"/>
    <a:srgbClr val="CCFFCC"/>
    <a:srgbClr val="99FFCC"/>
    <a:srgbClr val="6C9CC2"/>
    <a:srgbClr val="525FDC"/>
    <a:srgbClr val="506BD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4" y="2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566-DB5C-4A08-B116-63CE48F027C4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2A96-19F7-46E2-AF0E-1A2B901C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419288" y="1151646"/>
            <a:ext cx="58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말랑말랑 알고리즘 </a:t>
            </a:r>
            <a:r>
              <a:rPr lang="en-US" altLang="ko-KR" sz="3600" b="1" dirty="0">
                <a:solidFill>
                  <a:schemeClr val="bg1"/>
                </a:solidFill>
              </a:rPr>
              <a:t>01</a:t>
            </a:r>
            <a:r>
              <a:rPr lang="ko-KR" altLang="en-US" sz="3600" b="1" dirty="0">
                <a:solidFill>
                  <a:schemeClr val="bg1"/>
                </a:solidFill>
              </a:rPr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C171-E1A7-509C-D5E5-B4B9CC0DF517}"/>
              </a:ext>
            </a:extLst>
          </p:cNvPr>
          <p:cNvSpPr txBox="1"/>
          <p:nvPr/>
        </p:nvSpPr>
        <p:spPr>
          <a:xfrm>
            <a:off x="6031684" y="1949998"/>
            <a:ext cx="527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기초 자료구조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A96F-E83C-84E8-2639-81EB743CAA2F}"/>
              </a:ext>
            </a:extLst>
          </p:cNvPr>
          <p:cNvSpPr txBox="1"/>
          <p:nvPr/>
        </p:nvSpPr>
        <p:spPr>
          <a:xfrm>
            <a:off x="5478011" y="2844225"/>
            <a:ext cx="58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mujigae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BB692-3F79-B711-D40C-571B8408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039DE-5B48-B84C-3936-A0B3E4F7087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66F992-510E-F17A-83F4-A6C8565771F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F023E3D-1ADB-72CC-64F2-8857FDE1146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6BDB33A-515A-6F65-C962-4D93F8A9423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39FD50-D6CA-3A99-4748-C2AF4B68259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4C3A57-F505-48DC-8306-45981484B5A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CF2BFB-40D3-7EE4-1F87-968D8806DC4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D67D6DC-13C2-24A2-A05C-945CCEE341E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203804-3818-D822-A48E-CE7AC2C2602D}"/>
              </a:ext>
            </a:extLst>
          </p:cNvPr>
          <p:cNvSpPr txBox="1"/>
          <p:nvPr/>
        </p:nvSpPr>
        <p:spPr>
          <a:xfrm>
            <a:off x="1515696" y="5763093"/>
            <a:ext cx="940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가장 마지막으로 들어간 원소를 가장 처음으로 꺼낼 수 있는 자료구조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661BC7A-877B-6585-E53D-A069A7F16893}"/>
              </a:ext>
            </a:extLst>
          </p:cNvPr>
          <p:cNvGrpSpPr/>
          <p:nvPr/>
        </p:nvGrpSpPr>
        <p:grpSpPr>
          <a:xfrm>
            <a:off x="2528408" y="1750789"/>
            <a:ext cx="7135183" cy="3653431"/>
            <a:chOff x="2756961" y="1750789"/>
            <a:chExt cx="7135183" cy="36534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D129D5-3EFF-A954-804E-F6160FE2D670}"/>
                </a:ext>
              </a:extLst>
            </p:cNvPr>
            <p:cNvSpPr/>
            <p:nvPr/>
          </p:nvSpPr>
          <p:spPr>
            <a:xfrm>
              <a:off x="2756961" y="252123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DA8774-6F20-5395-3772-183EC502C82C}"/>
                </a:ext>
              </a:extLst>
            </p:cNvPr>
            <p:cNvSpPr/>
            <p:nvPr/>
          </p:nvSpPr>
          <p:spPr>
            <a:xfrm>
              <a:off x="2756961" y="5348092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1EA00A-5EE8-9A92-41B6-3FECBEF364FE}"/>
                </a:ext>
              </a:extLst>
            </p:cNvPr>
            <p:cNvSpPr/>
            <p:nvPr/>
          </p:nvSpPr>
          <p:spPr>
            <a:xfrm>
              <a:off x="3809907" y="252123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E5E2F9-677A-09C4-FDF8-564BC07C54B4}"/>
                </a:ext>
              </a:extLst>
            </p:cNvPr>
            <p:cNvSpPr/>
            <p:nvPr/>
          </p:nvSpPr>
          <p:spPr>
            <a:xfrm>
              <a:off x="2784671" y="464299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515ABA-BD28-EAA5-3453-0C8C9C0C4AA6}"/>
                </a:ext>
              </a:extLst>
            </p:cNvPr>
            <p:cNvSpPr/>
            <p:nvPr/>
          </p:nvSpPr>
          <p:spPr>
            <a:xfrm>
              <a:off x="2784669" y="390947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FC74F0-6811-76FB-A4F0-F186694D3DB5}"/>
                </a:ext>
              </a:extLst>
            </p:cNvPr>
            <p:cNvSpPr/>
            <p:nvPr/>
          </p:nvSpPr>
          <p:spPr>
            <a:xfrm>
              <a:off x="5784223" y="252123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667DDD-DE48-CBED-F136-D51BE11ED59D}"/>
                </a:ext>
              </a:extLst>
            </p:cNvPr>
            <p:cNvSpPr/>
            <p:nvPr/>
          </p:nvSpPr>
          <p:spPr>
            <a:xfrm>
              <a:off x="5784223" y="5348092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2331BF-FC7E-A9BA-A4A8-5F613990CCE7}"/>
                </a:ext>
              </a:extLst>
            </p:cNvPr>
            <p:cNvSpPr/>
            <p:nvPr/>
          </p:nvSpPr>
          <p:spPr>
            <a:xfrm>
              <a:off x="6846405" y="252123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46B828-B546-5F08-9B10-60AE481D37FA}"/>
                </a:ext>
              </a:extLst>
            </p:cNvPr>
            <p:cNvSpPr/>
            <p:nvPr/>
          </p:nvSpPr>
          <p:spPr>
            <a:xfrm>
              <a:off x="5811933" y="464299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45B0C7-52F7-B078-9CDB-5514C46C9674}"/>
                </a:ext>
              </a:extLst>
            </p:cNvPr>
            <p:cNvSpPr/>
            <p:nvPr/>
          </p:nvSpPr>
          <p:spPr>
            <a:xfrm>
              <a:off x="5811931" y="390947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3193F0-785D-9633-76E0-3FB19E8596E9}"/>
                </a:ext>
              </a:extLst>
            </p:cNvPr>
            <p:cNvSpPr/>
            <p:nvPr/>
          </p:nvSpPr>
          <p:spPr>
            <a:xfrm>
              <a:off x="8783777" y="252123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61DBD9E-BE68-CD19-9C9F-9B441E7D2C40}"/>
                </a:ext>
              </a:extLst>
            </p:cNvPr>
            <p:cNvSpPr/>
            <p:nvPr/>
          </p:nvSpPr>
          <p:spPr>
            <a:xfrm>
              <a:off x="8783777" y="5348092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891B3E4-8482-519E-C0DF-C6456A84A915}"/>
                </a:ext>
              </a:extLst>
            </p:cNvPr>
            <p:cNvSpPr/>
            <p:nvPr/>
          </p:nvSpPr>
          <p:spPr>
            <a:xfrm>
              <a:off x="9836723" y="252123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BDF25B6-8663-0D7C-FD08-425C35FD6919}"/>
                </a:ext>
              </a:extLst>
            </p:cNvPr>
            <p:cNvSpPr/>
            <p:nvPr/>
          </p:nvSpPr>
          <p:spPr>
            <a:xfrm>
              <a:off x="8811487" y="464299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8E4804-CC35-BE24-6CF1-651F9EB2FC4F}"/>
                </a:ext>
              </a:extLst>
            </p:cNvPr>
            <p:cNvSpPr/>
            <p:nvPr/>
          </p:nvSpPr>
          <p:spPr>
            <a:xfrm>
              <a:off x="8811485" y="390947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4E098B5-E3BF-1569-2607-9355F45A71C4}"/>
                </a:ext>
              </a:extLst>
            </p:cNvPr>
            <p:cNvSpPr/>
            <p:nvPr/>
          </p:nvSpPr>
          <p:spPr>
            <a:xfrm>
              <a:off x="4190860" y="1750789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연결선: 구부러짐 44">
              <a:extLst>
                <a:ext uri="{FF2B5EF4-FFF2-40B4-BE49-F238E27FC236}">
                  <a16:creationId xmlns:a16="http://schemas.microsoft.com/office/drawing/2014/main" id="{586F46F5-31CA-608E-52A8-8F560BDDC0D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318022" y="2040811"/>
              <a:ext cx="678882" cy="546145"/>
            </a:xfrm>
            <a:prstGeom prst="curvedConnector3">
              <a:avLst>
                <a:gd name="adj1" fmla="val 976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6BD2303-09F1-0D83-0E98-E1E9B81375F8}"/>
                </a:ext>
              </a:extLst>
            </p:cNvPr>
            <p:cNvSpPr/>
            <p:nvPr/>
          </p:nvSpPr>
          <p:spPr>
            <a:xfrm>
              <a:off x="5811927" y="3175952"/>
              <a:ext cx="1052946" cy="733163"/>
            </a:xfrm>
            <a:prstGeom prst="rect">
              <a:avLst/>
            </a:prstGeom>
            <a:solidFill>
              <a:srgbClr val="66FFCC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4153222-4F12-D184-AEBA-A08EDEA24C75}"/>
                </a:ext>
              </a:extLst>
            </p:cNvPr>
            <p:cNvCxnSpPr/>
            <p:nvPr/>
          </p:nvCxnSpPr>
          <p:spPr>
            <a:xfrm>
              <a:off x="4624970" y="3909115"/>
              <a:ext cx="526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15F58D1-D0FC-933E-F2FA-51A05642F1E4}"/>
                </a:ext>
              </a:extLst>
            </p:cNvPr>
            <p:cNvCxnSpPr/>
            <p:nvPr/>
          </p:nvCxnSpPr>
          <p:spPr>
            <a:xfrm>
              <a:off x="7659115" y="3909115"/>
              <a:ext cx="526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15900C37-0D10-D0E5-7422-E0DB807AD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119" y="1982527"/>
              <a:ext cx="621006" cy="538703"/>
            </a:xfrm>
            <a:prstGeom prst="curvedConnector3">
              <a:avLst>
                <a:gd name="adj1" fmla="val 9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50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5BAD4-37FE-0B51-EB22-3B4F1501E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1D4F1-C206-EDCD-BF9B-1A7C1E655E2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F0B996-69E7-4DF4-8DB0-25A221B2F21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10A47D1-ABCE-A3CB-FA47-27D379225ED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D8E63C-7717-EF11-5D7B-7F4B3B85192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8EF6D6-EE62-D566-9951-59CD97FA0E8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0CEB22-BCAA-3DD1-DFD0-9A0E01EE7D3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018A61-95E1-74DF-59AC-6BE44EFF8F7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B36E82-722D-3BC7-A53B-5EAADEDCA9E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637D8-85BC-31FF-7592-7A78106DFE94}"/>
                  </a:ext>
                </a:extLst>
              </p:cNvPr>
              <p:cNvSpPr txBox="1"/>
              <p:nvPr/>
            </p:nvSpPr>
            <p:spPr>
              <a:xfrm>
                <a:off x="875401" y="3045924"/>
                <a:ext cx="4851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위에 있는 원소에 접근 가능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2637D8-85BC-31FF-7592-7A78106DF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3045924"/>
                <a:ext cx="4851143" cy="400110"/>
              </a:xfrm>
              <a:prstGeom prst="rect">
                <a:avLst/>
              </a:prstGeom>
              <a:blipFill>
                <a:blip r:embed="rId2"/>
                <a:stretch>
                  <a:fillRect l="-1384" t="-12308" r="-25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DBB32D-EC2E-EDD8-064A-E4E3E1C3123B}"/>
              </a:ext>
            </a:extLst>
          </p:cNvPr>
          <p:cNvSpPr txBox="1"/>
          <p:nvPr/>
        </p:nvSpPr>
        <p:spPr>
          <a:xfrm>
            <a:off x="1010772" y="2062253"/>
            <a:ext cx="2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스택의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878660-DBD6-4DD6-6173-A8BD6EC25562}"/>
                  </a:ext>
                </a:extLst>
              </p:cNvPr>
              <p:cNvSpPr txBox="1"/>
              <p:nvPr/>
            </p:nvSpPr>
            <p:spPr>
              <a:xfrm>
                <a:off x="875402" y="3795995"/>
                <a:ext cx="8527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2.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새로운 원소를 가장 위에 삽입 가능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878660-DBD6-4DD6-6173-A8BD6EC25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3795995"/>
                <a:ext cx="8527217" cy="400110"/>
              </a:xfrm>
              <a:prstGeom prst="rect">
                <a:avLst/>
              </a:prstGeom>
              <a:blipFill>
                <a:blip r:embed="rId3"/>
                <a:stretch>
                  <a:fillRect l="-787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B6040-7759-69FE-AA6A-3CEDC128FDC5}"/>
                  </a:ext>
                </a:extLst>
              </p:cNvPr>
              <p:cNvSpPr txBox="1"/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3.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위에 있는 원소 삭제 가능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B6040-7759-69FE-AA6A-3CEDC128F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blipFill>
                <a:blip r:embed="rId4"/>
                <a:stretch>
                  <a:fillRect l="-634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02D04E-716A-2BCE-5B6C-15A14FE85FD8}"/>
              </a:ext>
            </a:extLst>
          </p:cNvPr>
          <p:cNvSpPr txBox="1"/>
          <p:nvPr/>
        </p:nvSpPr>
        <p:spPr>
          <a:xfrm>
            <a:off x="875402" y="5337834"/>
            <a:ext cx="105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가장 위에 있는 원소를 제외한 다른 원소에 접근하는 것이 불가능</a:t>
            </a:r>
          </a:p>
        </p:txBody>
      </p:sp>
    </p:spTree>
    <p:extLst>
      <p:ext uri="{BB962C8B-B14F-4D97-AF65-F5344CB8AC3E}">
        <p14:creationId xmlns:p14="http://schemas.microsoft.com/office/powerpoint/2010/main" val="234122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59923-FCCB-413D-1B71-D8D6871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27BAAD-912C-E0DF-35C8-7C0EC3D9490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10934E-8FA8-AF4C-2348-C1EF553550C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34BAD4-B3C7-716A-CC96-BE26CDE9E0F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4A82DE3-40C7-ABC7-1AF8-1DB1020E85D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B23EDBE-12F4-B867-F334-2D6DBB25B1F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00D47A5-2EB4-75C7-5948-C7AA2A8C5DA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B6DF19-2BBC-8EB6-CC25-413FD5C1EA9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7BB9F85-58E9-BE10-93B3-571B066FD06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3EEBAC6-6E0B-E65E-85E5-AB4F965DDB35}"/>
              </a:ext>
            </a:extLst>
          </p:cNvPr>
          <p:cNvGrpSpPr/>
          <p:nvPr/>
        </p:nvGrpSpPr>
        <p:grpSpPr>
          <a:xfrm>
            <a:off x="4023569" y="2768778"/>
            <a:ext cx="4144861" cy="3653431"/>
            <a:chOff x="3799068" y="2742059"/>
            <a:chExt cx="4144861" cy="36534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7ED0B79-CA1F-6F99-0BFD-DFB71BC93E69}"/>
                </a:ext>
              </a:extLst>
            </p:cNvPr>
            <p:cNvSpPr/>
            <p:nvPr/>
          </p:nvSpPr>
          <p:spPr>
            <a:xfrm>
              <a:off x="3799068" y="351250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719E81-C33F-E2C7-15AB-B1DF2D586367}"/>
                </a:ext>
              </a:extLst>
            </p:cNvPr>
            <p:cNvSpPr/>
            <p:nvPr/>
          </p:nvSpPr>
          <p:spPr>
            <a:xfrm>
              <a:off x="3799068" y="6339362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69109A-A48F-F354-21B2-446E0804B7B9}"/>
                </a:ext>
              </a:extLst>
            </p:cNvPr>
            <p:cNvSpPr/>
            <p:nvPr/>
          </p:nvSpPr>
          <p:spPr>
            <a:xfrm>
              <a:off x="4852014" y="351250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E3C8F8-8521-EDE3-FED5-8D5D65A67986}"/>
                </a:ext>
              </a:extLst>
            </p:cNvPr>
            <p:cNvSpPr/>
            <p:nvPr/>
          </p:nvSpPr>
          <p:spPr>
            <a:xfrm>
              <a:off x="3826778" y="563426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CD82A9-5459-CF58-40EF-1EB7A3AFA1C7}"/>
                </a:ext>
              </a:extLst>
            </p:cNvPr>
            <p:cNvSpPr/>
            <p:nvPr/>
          </p:nvSpPr>
          <p:spPr>
            <a:xfrm>
              <a:off x="3826776" y="490074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052B94-2F47-624C-4CCE-8A4037B391AD}"/>
                </a:ext>
              </a:extLst>
            </p:cNvPr>
            <p:cNvSpPr/>
            <p:nvPr/>
          </p:nvSpPr>
          <p:spPr>
            <a:xfrm>
              <a:off x="6826330" y="351250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738BDED-E2E8-124B-68F3-89098B152301}"/>
                </a:ext>
              </a:extLst>
            </p:cNvPr>
            <p:cNvSpPr/>
            <p:nvPr/>
          </p:nvSpPr>
          <p:spPr>
            <a:xfrm>
              <a:off x="6826330" y="6339362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EB1CD70-11FF-D227-6BAF-A8345DE0CE53}"/>
                </a:ext>
              </a:extLst>
            </p:cNvPr>
            <p:cNvSpPr/>
            <p:nvPr/>
          </p:nvSpPr>
          <p:spPr>
            <a:xfrm>
              <a:off x="7888512" y="3512500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9B25D84-E25E-BE26-0F05-EB19F4509E48}"/>
                </a:ext>
              </a:extLst>
            </p:cNvPr>
            <p:cNvSpPr/>
            <p:nvPr/>
          </p:nvSpPr>
          <p:spPr>
            <a:xfrm>
              <a:off x="6854040" y="563426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F5FB14D-7E93-1675-8230-45B9D981257A}"/>
                </a:ext>
              </a:extLst>
            </p:cNvPr>
            <p:cNvSpPr/>
            <p:nvPr/>
          </p:nvSpPr>
          <p:spPr>
            <a:xfrm>
              <a:off x="6854038" y="4900742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03C63D4-551F-871F-6A83-CA61AFDDF4DC}"/>
                </a:ext>
              </a:extLst>
            </p:cNvPr>
            <p:cNvSpPr/>
            <p:nvPr/>
          </p:nvSpPr>
          <p:spPr>
            <a:xfrm>
              <a:off x="5232967" y="2742059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연결선: 구부러짐 44">
              <a:extLst>
                <a:ext uri="{FF2B5EF4-FFF2-40B4-BE49-F238E27FC236}">
                  <a16:creationId xmlns:a16="http://schemas.microsoft.com/office/drawing/2014/main" id="{D6CD14B8-020C-75BC-C33F-ACB61240F2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60129" y="3032081"/>
              <a:ext cx="678882" cy="546145"/>
            </a:xfrm>
            <a:prstGeom prst="curvedConnector3">
              <a:avLst>
                <a:gd name="adj1" fmla="val 976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94BCE5-D2E3-AB67-1CEB-973216D259C9}"/>
                </a:ext>
              </a:extLst>
            </p:cNvPr>
            <p:cNvSpPr/>
            <p:nvPr/>
          </p:nvSpPr>
          <p:spPr>
            <a:xfrm>
              <a:off x="6854034" y="4167222"/>
              <a:ext cx="1052946" cy="733163"/>
            </a:xfrm>
            <a:prstGeom prst="rect">
              <a:avLst/>
            </a:prstGeom>
            <a:solidFill>
              <a:srgbClr val="66FFCC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B9ADCE3-35E6-ACC1-D1B6-6CC56756B5BC}"/>
                </a:ext>
              </a:extLst>
            </p:cNvPr>
            <p:cNvCxnSpPr/>
            <p:nvPr/>
          </p:nvCxnSpPr>
          <p:spPr>
            <a:xfrm>
              <a:off x="5667077" y="4900385"/>
              <a:ext cx="526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5749D1-90BD-82CA-387B-5150DA126F71}"/>
                  </a:ext>
                </a:extLst>
              </p:cNvPr>
              <p:cNvSpPr txBox="1"/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스택의 가장 위에 원소를 삽입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5749D1-90BD-82CA-387B-5150DA126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blipFill>
                <a:blip r:embed="rId2"/>
                <a:stretch>
                  <a:fillRect l="-2053" t="-15116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66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187A-629D-FB83-8D09-DCE5CC55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30E05E-487C-7926-B84F-DFCB37FBB78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2AFF1C-A540-D689-802E-F4307B55394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D7F456B-FBAB-0991-1619-AB301439EDB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5E6B5A4-12AC-FC3C-9891-7E30E2A974A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AE14F4D-C17E-44EB-95A8-842095604CF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BCE9787-6958-6476-8108-2CBAA12B58C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00CDC67-43DD-609B-6689-66748158BCB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7A3237-46C3-D761-7D54-89679768394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916C4F-9F08-B087-C89A-79D3A676972D}"/>
              </a:ext>
            </a:extLst>
          </p:cNvPr>
          <p:cNvGrpSpPr/>
          <p:nvPr/>
        </p:nvGrpSpPr>
        <p:grpSpPr>
          <a:xfrm>
            <a:off x="4042039" y="2770908"/>
            <a:ext cx="4107921" cy="3421693"/>
            <a:chOff x="6410693" y="2884523"/>
            <a:chExt cx="4107921" cy="34216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0F8FB58-2CD0-C46B-A32F-F458E0C33D44}"/>
                </a:ext>
              </a:extLst>
            </p:cNvPr>
            <p:cNvSpPr/>
            <p:nvPr/>
          </p:nvSpPr>
          <p:spPr>
            <a:xfrm>
              <a:off x="6410693" y="3423226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2F10E43-01E6-7503-B30B-1589E61CCD00}"/>
                </a:ext>
              </a:extLst>
            </p:cNvPr>
            <p:cNvSpPr/>
            <p:nvPr/>
          </p:nvSpPr>
          <p:spPr>
            <a:xfrm>
              <a:off x="6410693" y="6250088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1B491EA-3950-4619-9A97-B57FBE5E85DA}"/>
                </a:ext>
              </a:extLst>
            </p:cNvPr>
            <p:cNvSpPr/>
            <p:nvPr/>
          </p:nvSpPr>
          <p:spPr>
            <a:xfrm>
              <a:off x="7472875" y="3423226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8585C9D-51A1-F478-B19F-54BBD40C574B}"/>
                </a:ext>
              </a:extLst>
            </p:cNvPr>
            <p:cNvSpPr/>
            <p:nvPr/>
          </p:nvSpPr>
          <p:spPr>
            <a:xfrm>
              <a:off x="6438403" y="5544988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9CEAA19-ACDB-E81B-87F1-39A3E107F9B1}"/>
                </a:ext>
              </a:extLst>
            </p:cNvPr>
            <p:cNvSpPr/>
            <p:nvPr/>
          </p:nvSpPr>
          <p:spPr>
            <a:xfrm>
              <a:off x="6438401" y="4811468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B4DF1B-EF5A-BBF5-739D-8F911A218654}"/>
                </a:ext>
              </a:extLst>
            </p:cNvPr>
            <p:cNvSpPr/>
            <p:nvPr/>
          </p:nvSpPr>
          <p:spPr>
            <a:xfrm>
              <a:off x="9410247" y="3423226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E86AC98-2D1A-803A-1D32-67FD262ABE35}"/>
                </a:ext>
              </a:extLst>
            </p:cNvPr>
            <p:cNvSpPr/>
            <p:nvPr/>
          </p:nvSpPr>
          <p:spPr>
            <a:xfrm>
              <a:off x="9410247" y="6250088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F9AFA75-92F5-3AB6-C3DE-49BE678ED184}"/>
                </a:ext>
              </a:extLst>
            </p:cNvPr>
            <p:cNvSpPr/>
            <p:nvPr/>
          </p:nvSpPr>
          <p:spPr>
            <a:xfrm>
              <a:off x="10463193" y="3423226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92A57B-5A99-CB1D-B798-C0D46F0AF5ED}"/>
                </a:ext>
              </a:extLst>
            </p:cNvPr>
            <p:cNvSpPr/>
            <p:nvPr/>
          </p:nvSpPr>
          <p:spPr>
            <a:xfrm>
              <a:off x="9437957" y="5544988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0134451-1A4C-C152-BE7E-CEFBFB932698}"/>
                </a:ext>
              </a:extLst>
            </p:cNvPr>
            <p:cNvSpPr/>
            <p:nvPr/>
          </p:nvSpPr>
          <p:spPr>
            <a:xfrm>
              <a:off x="9437955" y="4811468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AC3ED0-7915-5B0C-2782-6A4EF4FFF137}"/>
                </a:ext>
              </a:extLst>
            </p:cNvPr>
            <p:cNvSpPr/>
            <p:nvPr/>
          </p:nvSpPr>
          <p:spPr>
            <a:xfrm>
              <a:off x="6438397" y="4077948"/>
              <a:ext cx="1052946" cy="733163"/>
            </a:xfrm>
            <a:prstGeom prst="rect">
              <a:avLst/>
            </a:prstGeom>
            <a:solidFill>
              <a:srgbClr val="66FFCC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CBD9312-1731-203C-52EF-0FE1C58414EE}"/>
                </a:ext>
              </a:extLst>
            </p:cNvPr>
            <p:cNvCxnSpPr/>
            <p:nvPr/>
          </p:nvCxnSpPr>
          <p:spPr>
            <a:xfrm>
              <a:off x="8285585" y="4811111"/>
              <a:ext cx="526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FFA0997A-5D6D-74AC-D101-32C8B1C9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6589" y="2884523"/>
              <a:ext cx="621006" cy="538703"/>
            </a:xfrm>
            <a:prstGeom prst="curvedConnector3">
              <a:avLst>
                <a:gd name="adj1" fmla="val 9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6223D4-56B8-C94C-FEC6-6F71DDA1C0EA}"/>
                  </a:ext>
                </a:extLst>
              </p:cNvPr>
              <p:cNvSpPr txBox="1"/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스택의 가장 위에 있는 원소를 삭제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6223D4-56B8-C94C-FEC6-6F71DDA1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blipFill>
                <a:blip r:embed="rId2"/>
                <a:stretch>
                  <a:fillRect l="-2053" t="-15116" r="-371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34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E1DE-F68D-B8FF-CD93-4964B82B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65191-BBC7-DE27-44EB-CC14935F1A5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33B0A7-2627-91B1-9FE7-B13BBA76124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2AB25F5-3BC2-ECD7-8197-DF1F9C89282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95D7986-D104-C806-BD26-6E5EA372952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0A43879-4091-7E46-4C5F-137149680B0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36B6EB-63C0-C487-17BB-E1BC0130CDD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D5505-064B-BAC2-F027-D139E3E66DD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775762-FB53-93B9-D789-58BBA90517D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7061D5-D779-0E3B-916D-D67DB498BADC}"/>
                  </a:ext>
                </a:extLst>
              </p:cNvPr>
              <p:cNvSpPr txBox="1"/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스택의 가장 위에 원소를 변경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7061D5-D779-0E3B-916D-D67DB498B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blipFill>
                <a:blip r:embed="rId2"/>
                <a:stretch>
                  <a:fillRect l="-2053" t="-15116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D6B298-8614-F022-1070-840AADAAE253}"/>
              </a:ext>
            </a:extLst>
          </p:cNvPr>
          <p:cNvGrpSpPr/>
          <p:nvPr/>
        </p:nvGrpSpPr>
        <p:grpSpPr>
          <a:xfrm>
            <a:off x="2713612" y="2647700"/>
            <a:ext cx="6764776" cy="3661629"/>
            <a:chOff x="1515696" y="2576448"/>
            <a:chExt cx="6764776" cy="366162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4E5A6A1-6836-7FDA-A466-EFEC273F6F21}"/>
                </a:ext>
              </a:extLst>
            </p:cNvPr>
            <p:cNvSpPr/>
            <p:nvPr/>
          </p:nvSpPr>
          <p:spPr>
            <a:xfrm>
              <a:off x="1515696" y="3309611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E5183B8-8EB8-F27C-B815-39987AC7EA50}"/>
                </a:ext>
              </a:extLst>
            </p:cNvPr>
            <p:cNvSpPr/>
            <p:nvPr/>
          </p:nvSpPr>
          <p:spPr>
            <a:xfrm>
              <a:off x="1515696" y="6136473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A62EB8-9EA9-01DC-628D-49C0B6F450E2}"/>
                </a:ext>
              </a:extLst>
            </p:cNvPr>
            <p:cNvSpPr/>
            <p:nvPr/>
          </p:nvSpPr>
          <p:spPr>
            <a:xfrm>
              <a:off x="2577878" y="3309611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0B4A9A-8511-8DAF-4073-6012DE263733}"/>
                </a:ext>
              </a:extLst>
            </p:cNvPr>
            <p:cNvSpPr/>
            <p:nvPr/>
          </p:nvSpPr>
          <p:spPr>
            <a:xfrm>
              <a:off x="1543406" y="5431373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6D9E128-087A-C734-E1BF-41609905ADE1}"/>
                </a:ext>
              </a:extLst>
            </p:cNvPr>
            <p:cNvSpPr/>
            <p:nvPr/>
          </p:nvSpPr>
          <p:spPr>
            <a:xfrm>
              <a:off x="1543404" y="4697853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6E4B407-ED3F-5919-7FB0-6C04E0E2DE95}"/>
                </a:ext>
              </a:extLst>
            </p:cNvPr>
            <p:cNvSpPr/>
            <p:nvPr/>
          </p:nvSpPr>
          <p:spPr>
            <a:xfrm>
              <a:off x="4255037" y="3332311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A8D5CE0-AAB9-911E-9144-D418E00D851D}"/>
                </a:ext>
              </a:extLst>
            </p:cNvPr>
            <p:cNvSpPr/>
            <p:nvPr/>
          </p:nvSpPr>
          <p:spPr>
            <a:xfrm>
              <a:off x="4255037" y="6159173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ED090C-4C46-6042-2754-B76851F6EB0E}"/>
                </a:ext>
              </a:extLst>
            </p:cNvPr>
            <p:cNvSpPr/>
            <p:nvPr/>
          </p:nvSpPr>
          <p:spPr>
            <a:xfrm>
              <a:off x="5307983" y="3332311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9BAB18F-0210-B1DA-DA50-32AC18777654}"/>
                </a:ext>
              </a:extLst>
            </p:cNvPr>
            <p:cNvSpPr/>
            <p:nvPr/>
          </p:nvSpPr>
          <p:spPr>
            <a:xfrm>
              <a:off x="4282747" y="5454073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D0C5964-D79D-8049-7A05-A230FA8F0C97}"/>
                </a:ext>
              </a:extLst>
            </p:cNvPr>
            <p:cNvSpPr/>
            <p:nvPr/>
          </p:nvSpPr>
          <p:spPr>
            <a:xfrm>
              <a:off x="4282745" y="4720553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BC37F21-BCA5-5D50-5D15-ADDAB7D177F6}"/>
                </a:ext>
              </a:extLst>
            </p:cNvPr>
            <p:cNvSpPr/>
            <p:nvPr/>
          </p:nvSpPr>
          <p:spPr>
            <a:xfrm>
              <a:off x="1543400" y="3964333"/>
              <a:ext cx="1052946" cy="733163"/>
            </a:xfrm>
            <a:prstGeom prst="rect">
              <a:avLst/>
            </a:prstGeom>
            <a:solidFill>
              <a:srgbClr val="FFFFCC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3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12B6D66-AB7A-8769-6324-21892F60C26D}"/>
                </a:ext>
              </a:extLst>
            </p:cNvPr>
            <p:cNvCxnSpPr/>
            <p:nvPr/>
          </p:nvCxnSpPr>
          <p:spPr>
            <a:xfrm>
              <a:off x="3212457" y="4697496"/>
              <a:ext cx="526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41C9E150-49CE-18AB-7D84-49F239CC7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592" y="2770908"/>
              <a:ext cx="621006" cy="538703"/>
            </a:xfrm>
            <a:prstGeom prst="curvedConnector3">
              <a:avLst>
                <a:gd name="adj1" fmla="val 9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551BAC-FCB2-B2E2-321A-ECC594C12767}"/>
                </a:ext>
              </a:extLst>
            </p:cNvPr>
            <p:cNvSpPr/>
            <p:nvPr/>
          </p:nvSpPr>
          <p:spPr>
            <a:xfrm>
              <a:off x="5670501" y="2576448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11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연결선: 구부러짐 44">
              <a:extLst>
                <a:ext uri="{FF2B5EF4-FFF2-40B4-BE49-F238E27FC236}">
                  <a16:creationId xmlns:a16="http://schemas.microsoft.com/office/drawing/2014/main" id="{60D158FC-9E9E-E16A-A6E6-C4AC5F849B7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7663" y="2866470"/>
              <a:ext cx="678882" cy="546145"/>
            </a:xfrm>
            <a:prstGeom prst="curvedConnector3">
              <a:avLst>
                <a:gd name="adj1" fmla="val 9761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8790689-2808-CC67-DDF7-E58ED0842A44}"/>
                </a:ext>
              </a:extLst>
            </p:cNvPr>
            <p:cNvCxnSpPr/>
            <p:nvPr/>
          </p:nvCxnSpPr>
          <p:spPr>
            <a:xfrm>
              <a:off x="6059055" y="4704364"/>
              <a:ext cx="5264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285AF5-4F72-F736-A3D8-C870F4A151D5}"/>
                </a:ext>
              </a:extLst>
            </p:cNvPr>
            <p:cNvSpPr/>
            <p:nvPr/>
          </p:nvSpPr>
          <p:spPr>
            <a:xfrm>
              <a:off x="7162873" y="3355087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C74F0E2-ADA1-C452-22CA-3F0C6A128248}"/>
                </a:ext>
              </a:extLst>
            </p:cNvPr>
            <p:cNvSpPr/>
            <p:nvPr/>
          </p:nvSpPr>
          <p:spPr>
            <a:xfrm>
              <a:off x="7162873" y="6181949"/>
              <a:ext cx="1108367" cy="56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88DE871-1140-EE4C-4E3A-8C2C4E1DC769}"/>
                </a:ext>
              </a:extLst>
            </p:cNvPr>
            <p:cNvSpPr/>
            <p:nvPr/>
          </p:nvSpPr>
          <p:spPr>
            <a:xfrm>
              <a:off x="8225055" y="3355087"/>
              <a:ext cx="55417" cy="28829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50023E4-2A4B-1D68-4EE0-1E2FA897111A}"/>
                </a:ext>
              </a:extLst>
            </p:cNvPr>
            <p:cNvSpPr/>
            <p:nvPr/>
          </p:nvSpPr>
          <p:spPr>
            <a:xfrm>
              <a:off x="7190583" y="5476849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8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115BC5-ED51-CD05-559F-3474511843EB}"/>
                </a:ext>
              </a:extLst>
            </p:cNvPr>
            <p:cNvSpPr/>
            <p:nvPr/>
          </p:nvSpPr>
          <p:spPr>
            <a:xfrm>
              <a:off x="7190581" y="4743329"/>
              <a:ext cx="1052946" cy="7331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2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3C2F05D-182B-25D8-ADA0-53E7B065E1C7}"/>
                </a:ext>
              </a:extLst>
            </p:cNvPr>
            <p:cNvSpPr/>
            <p:nvPr/>
          </p:nvSpPr>
          <p:spPr>
            <a:xfrm>
              <a:off x="7190577" y="4009809"/>
              <a:ext cx="1052946" cy="733163"/>
            </a:xfrm>
            <a:prstGeom prst="rect">
              <a:avLst/>
            </a:prstGeom>
            <a:solidFill>
              <a:srgbClr val="66FFCC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11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19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B054-4DA4-926C-8F05-920F1C15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3E7EC-D1CF-15C8-F17B-01A59D53027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62AEF8-C0C7-614E-37A2-6F3514864ED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A0485FB-6F01-E401-C842-FAF223E6BB9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1ADE0D2-7683-CDBC-21AD-B3B02E20DDB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A3C33D0-CD01-9DAF-0489-2B093E1BAD3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6F970AE-86E9-6EA2-2325-B75104C3A93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2FFE0D-C9F8-69B5-01DE-53935BA42A1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1525A8-6AE6-4F7F-589F-3F047534B9B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8BCEEB-4831-64A5-A8B5-6508CA844EB0}"/>
              </a:ext>
            </a:extLst>
          </p:cNvPr>
          <p:cNvSpPr txBox="1"/>
          <p:nvPr/>
        </p:nvSpPr>
        <p:spPr>
          <a:xfrm>
            <a:off x="1340781" y="1979818"/>
            <a:ext cx="2175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스택의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0CDF29-B9A5-4C22-CC01-F9EA43DBE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84" y="1358171"/>
            <a:ext cx="3403600" cy="53721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69FCC1-FA01-4430-F7B5-7BA836A142A5}"/>
              </a:ext>
            </a:extLst>
          </p:cNvPr>
          <p:cNvGrpSpPr/>
          <p:nvPr/>
        </p:nvGrpSpPr>
        <p:grpSpPr>
          <a:xfrm>
            <a:off x="1570865" y="2802207"/>
            <a:ext cx="1625946" cy="2882990"/>
            <a:chOff x="1007349" y="2984535"/>
            <a:chExt cx="1625946" cy="288299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ED9D5BA-BE9A-12F9-3ECB-F3D201EF9EA0}"/>
                </a:ext>
              </a:extLst>
            </p:cNvPr>
            <p:cNvGrpSpPr/>
            <p:nvPr/>
          </p:nvGrpSpPr>
          <p:grpSpPr>
            <a:xfrm>
              <a:off x="1515696" y="2984535"/>
              <a:ext cx="1117599" cy="2882990"/>
              <a:chOff x="1515696" y="2984535"/>
              <a:chExt cx="1117599" cy="288299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3C6980F-F090-7D0B-0B77-C3FC88E4BD4D}"/>
                  </a:ext>
                </a:extLst>
              </p:cNvPr>
              <p:cNvSpPr/>
              <p:nvPr/>
            </p:nvSpPr>
            <p:spPr>
              <a:xfrm>
                <a:off x="1515696" y="2984535"/>
                <a:ext cx="55417" cy="2882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5B35E020-B989-0F2C-E905-83DFE2AEC08D}"/>
                  </a:ext>
                </a:extLst>
              </p:cNvPr>
              <p:cNvSpPr/>
              <p:nvPr/>
            </p:nvSpPr>
            <p:spPr>
              <a:xfrm>
                <a:off x="1515696" y="5811397"/>
                <a:ext cx="1108367" cy="561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793FF20-52D6-CE16-7A04-C4077924D780}"/>
                  </a:ext>
                </a:extLst>
              </p:cNvPr>
              <p:cNvSpPr/>
              <p:nvPr/>
            </p:nvSpPr>
            <p:spPr>
              <a:xfrm>
                <a:off x="2577878" y="2984535"/>
                <a:ext cx="55417" cy="2882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5115B77-A75A-D2F4-EFF6-908BE18C988E}"/>
                  </a:ext>
                </a:extLst>
              </p:cNvPr>
              <p:cNvSpPr/>
              <p:nvPr/>
            </p:nvSpPr>
            <p:spPr>
              <a:xfrm>
                <a:off x="1543406" y="5106297"/>
                <a:ext cx="1052946" cy="73316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8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BCB14D9-8D5C-E8E0-D258-1A7C5FC50F51}"/>
                  </a:ext>
                </a:extLst>
              </p:cNvPr>
              <p:cNvSpPr/>
              <p:nvPr/>
            </p:nvSpPr>
            <p:spPr>
              <a:xfrm>
                <a:off x="1543404" y="4372777"/>
                <a:ext cx="1052946" cy="733163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303F27E-B7EA-E0D4-4E40-3122B33045AE}"/>
                  </a:ext>
                </a:extLst>
              </p:cNvPr>
              <p:cNvSpPr/>
              <p:nvPr/>
            </p:nvSpPr>
            <p:spPr>
              <a:xfrm>
                <a:off x="1543400" y="3639257"/>
                <a:ext cx="1052946" cy="733163"/>
              </a:xfrm>
              <a:prstGeom prst="rect">
                <a:avLst/>
              </a:prstGeom>
              <a:solidFill>
                <a:srgbClr val="FFFFCC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57F6AB-BFAB-0464-EE7A-573793E0028C}"/>
                </a:ext>
              </a:extLst>
            </p:cNvPr>
            <p:cNvSpPr txBox="1"/>
            <p:nvPr/>
          </p:nvSpPr>
          <p:spPr>
            <a:xfrm>
              <a:off x="1010772" y="5242045"/>
              <a:ext cx="3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0</a:t>
              </a:r>
              <a:endParaRPr kumimoji="1" lang="ko-KR" alt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583CE2-B67F-2272-7871-554CE5B825F5}"/>
                </a:ext>
              </a:extLst>
            </p:cNvPr>
            <p:cNvSpPr txBox="1"/>
            <p:nvPr/>
          </p:nvSpPr>
          <p:spPr>
            <a:xfrm>
              <a:off x="1010772" y="4508525"/>
              <a:ext cx="3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1</a:t>
              </a:r>
              <a:endParaRPr kumimoji="1" lang="ko-KR" alt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418F4A-E2ED-0FA8-EC44-415E702D674A}"/>
                </a:ext>
              </a:extLst>
            </p:cNvPr>
            <p:cNvSpPr txBox="1"/>
            <p:nvPr/>
          </p:nvSpPr>
          <p:spPr>
            <a:xfrm>
              <a:off x="1007349" y="3775005"/>
              <a:ext cx="3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dirty="0"/>
                <a:t>2</a:t>
              </a:r>
              <a:endParaRPr kumimoji="1" lang="ko-KR" altLang="en-US" sz="2400" dirty="0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14538D0-08CD-EA5F-07E0-C853374D3C5F}"/>
              </a:ext>
            </a:extLst>
          </p:cNvPr>
          <p:cNvCxnSpPr>
            <a:cxnSpLocks/>
          </p:cNvCxnSpPr>
          <p:nvPr/>
        </p:nvCxnSpPr>
        <p:spPr>
          <a:xfrm flipH="1">
            <a:off x="3479468" y="3813389"/>
            <a:ext cx="4275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C3CE40-8DC0-043C-BD64-CBB2182C5005}"/>
              </a:ext>
            </a:extLst>
          </p:cNvPr>
          <p:cNvSpPr txBox="1"/>
          <p:nvPr/>
        </p:nvSpPr>
        <p:spPr>
          <a:xfrm>
            <a:off x="4074307" y="3582556"/>
            <a:ext cx="1844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stack pointer</a:t>
            </a:r>
            <a:endParaRPr kumimoji="1" lang="ko-KR" altLang="en-US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0FD807-7B00-0313-7E91-9AC47159A1F2}"/>
              </a:ext>
            </a:extLst>
          </p:cNvPr>
          <p:cNvSpPr txBox="1"/>
          <p:nvPr/>
        </p:nvSpPr>
        <p:spPr>
          <a:xfrm>
            <a:off x="2198473" y="5830597"/>
            <a:ext cx="86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array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989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C920F-D34D-57B5-30EE-D7F882C7E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7EA6C6-C10D-4B3C-FAE2-130AF9C25E3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스택을 사용하는 예제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EBCA33-EE7F-8768-75BE-D128A033964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EFD76A-7AE0-3879-802B-5A1DDF11734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8CA6E8F-BA4C-F918-F196-A270C17B5F5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D26E04F-E69D-178A-04E9-BBB0F5AFACA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718AE8F-843D-C541-00FA-AA8E960FE9C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95843DA-8EF4-8EAD-7239-ABD5B757B99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FC5966-EE60-4769-6C70-960D1134D04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FABF469-0708-F794-24C5-6CF882B396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95" y="1358171"/>
            <a:ext cx="7772400" cy="535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8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6288-D8DD-3C90-E9BD-04684EAE1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875C7-5323-2A48-627C-CE8B62D65E5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스택을 사용하는 예제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FDCD3E8-222B-30D6-09D9-C805E0FBA51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F7EDE6D-513A-D2B8-FC39-F115D4783F4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7920101-FFD9-D3FA-697A-24C8F7AEC5F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62687D6-9205-C606-21CA-424D8199132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FF173F-CFCF-C151-7554-73CDE152921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37DBB26-312B-FEA8-7057-57DC60F1C5C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2B3CCD3-EB6C-E31F-2B93-3D23FD0489F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37FF073-342C-5A67-C2B2-C868039D20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48933"/>
            <a:ext cx="7772400" cy="1432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E17F06-7965-F95E-1A58-63A2C801CE8D}"/>
              </a:ext>
            </a:extLst>
          </p:cNvPr>
          <p:cNvSpPr txBox="1"/>
          <p:nvPr/>
        </p:nvSpPr>
        <p:spPr>
          <a:xfrm>
            <a:off x="1074355" y="3313639"/>
            <a:ext cx="644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1.</a:t>
            </a:r>
            <a:r>
              <a:rPr lang="ko-KR" altLang="en-US" sz="2000" dirty="0"/>
              <a:t> 직접 </a:t>
            </a:r>
            <a:r>
              <a:rPr lang="en-US" altLang="ko-KR" sz="2000" dirty="0"/>
              <a:t>P</a:t>
            </a:r>
            <a:r>
              <a:rPr lang="ko-KR" altLang="en-US" sz="2000" dirty="0"/>
              <a:t>에서 시작하여 </a:t>
            </a:r>
            <a:r>
              <a:rPr lang="en-US" altLang="ko-KR" sz="2000" dirty="0"/>
              <a:t>PPAP</a:t>
            </a:r>
            <a:r>
              <a:rPr lang="ko-KR" altLang="en-US" sz="2000" dirty="0"/>
              <a:t> 문자열을 만들어 보자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C09E1F-3A29-6B68-26E3-967B4765EDEF}"/>
              </a:ext>
            </a:extLst>
          </p:cNvPr>
          <p:cNvSpPr txBox="1"/>
          <p:nvPr/>
        </p:nvSpPr>
        <p:spPr>
          <a:xfrm>
            <a:off x="1939275" y="3760935"/>
            <a:ext cx="644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P,</a:t>
            </a:r>
            <a:r>
              <a:rPr lang="ko-KR" altLang="en-US" sz="2000" dirty="0"/>
              <a:t> </a:t>
            </a:r>
            <a:r>
              <a:rPr lang="en-US" altLang="ko-KR" sz="2000" dirty="0"/>
              <a:t>PPAP,</a:t>
            </a:r>
            <a:r>
              <a:rPr lang="ko-KR" altLang="en-US" sz="2000" dirty="0"/>
              <a:t> </a:t>
            </a:r>
            <a:r>
              <a:rPr lang="en-US" altLang="ko-KR" sz="2000" dirty="0"/>
              <a:t>PPAPPAP,</a:t>
            </a:r>
            <a:r>
              <a:rPr lang="ko-KR" altLang="en-US" sz="2000" dirty="0"/>
              <a:t> </a:t>
            </a:r>
            <a:r>
              <a:rPr lang="en-US" altLang="ko-KR" sz="2000" dirty="0"/>
              <a:t>PPPAPAP,</a:t>
            </a:r>
            <a:r>
              <a:rPr lang="ko-KR" altLang="en-US" sz="2000" dirty="0"/>
              <a:t> ・ ・ 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50682-98BA-C9AD-DC9C-D2BD90730820}"/>
              </a:ext>
            </a:extLst>
          </p:cNvPr>
          <p:cNvSpPr txBox="1"/>
          <p:nvPr/>
        </p:nvSpPr>
        <p:spPr>
          <a:xfrm>
            <a:off x="1074355" y="4343800"/>
            <a:ext cx="689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2.</a:t>
            </a:r>
            <a:r>
              <a:rPr lang="ko-KR" altLang="en-US" sz="2000" dirty="0"/>
              <a:t> 역으로 문자열에 등장하는 모든 </a:t>
            </a:r>
            <a:r>
              <a:rPr lang="en-US" altLang="ko-KR" sz="2000" dirty="0"/>
              <a:t>PPAP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P</a:t>
            </a:r>
            <a:r>
              <a:rPr lang="ko-KR" altLang="en-US" sz="2000" dirty="0"/>
              <a:t>로 바꿔보자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CD22-34EB-7570-3056-BCF9284F88B9}"/>
              </a:ext>
            </a:extLst>
          </p:cNvPr>
          <p:cNvSpPr txBox="1"/>
          <p:nvPr/>
        </p:nvSpPr>
        <p:spPr>
          <a:xfrm>
            <a:off x="1074355" y="5393761"/>
            <a:ext cx="85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3.</a:t>
            </a:r>
            <a:r>
              <a:rPr lang="ko-KR" altLang="en-US" sz="2000" dirty="0"/>
              <a:t> 마지막으로 </a:t>
            </a:r>
            <a:r>
              <a:rPr lang="en-US" altLang="ko-KR" sz="2000" dirty="0"/>
              <a:t>P </a:t>
            </a:r>
            <a:r>
              <a:rPr lang="ko-KR" altLang="en-US" sz="2000" dirty="0"/>
              <a:t>하나만 남는다면 </a:t>
            </a:r>
            <a:r>
              <a:rPr lang="en-US" altLang="ko-KR" sz="2000" dirty="0"/>
              <a:t>PPAP </a:t>
            </a:r>
            <a:r>
              <a:rPr lang="ko-KR" altLang="en-US" sz="2000" dirty="0"/>
              <a:t>문자열임을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E9969-34A9-8271-4514-923119E8F72E}"/>
              </a:ext>
            </a:extLst>
          </p:cNvPr>
          <p:cNvSpPr txBox="1"/>
          <p:nvPr/>
        </p:nvSpPr>
        <p:spPr>
          <a:xfrm>
            <a:off x="1939275" y="4743910"/>
            <a:ext cx="6441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</a:t>
            </a:r>
            <a:r>
              <a:rPr lang="en-US" altLang="ko-KR" sz="2000" dirty="0">
                <a:highlight>
                  <a:srgbClr val="66FFCC"/>
                </a:highlight>
              </a:rPr>
              <a:t>PPAP</a:t>
            </a:r>
            <a:r>
              <a:rPr lang="en-US" altLang="ko-KR" sz="2000" dirty="0"/>
              <a:t>APPAP → P</a:t>
            </a:r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r>
              <a:rPr lang="en-US" altLang="ko-KR" sz="2000" dirty="0"/>
              <a:t>APPAP → </a:t>
            </a:r>
            <a:r>
              <a:rPr lang="en-US" altLang="ko-KR" sz="2000" dirty="0">
                <a:highlight>
                  <a:srgbClr val="66FFCC"/>
                </a:highlight>
              </a:rPr>
              <a:t>PPAP</a:t>
            </a:r>
            <a:r>
              <a:rPr lang="en-US" altLang="ko-KR" sz="2000" dirty="0"/>
              <a:t>PAP → </a:t>
            </a:r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r>
              <a:rPr lang="en-US" altLang="ko-KR" sz="2000" dirty="0"/>
              <a:t>PAP → </a:t>
            </a:r>
            <a:r>
              <a:rPr lang="en-US" altLang="ko-KR" sz="2000" dirty="0">
                <a:highlight>
                  <a:srgbClr val="66FFCC"/>
                </a:highlight>
              </a:rPr>
              <a:t>PPAP</a:t>
            </a:r>
            <a:r>
              <a:rPr lang="en-US" altLang="ko-KR" sz="2000" dirty="0"/>
              <a:t> → </a:t>
            </a:r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8A3D11-062A-71CA-63B2-E9385533F73D}"/>
                  </a:ext>
                </a:extLst>
              </p:cNvPr>
              <p:cNvSpPr txBox="1"/>
              <p:nvPr/>
            </p:nvSpPr>
            <p:spPr>
              <a:xfrm>
                <a:off x="1896410" y="5793871"/>
                <a:ext cx="8021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스택을 이용하면 이러한 작업을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이 아닌 </a:t>
                </a:r>
                <a:r>
                  <a:rPr lang="en-US" altLang="ko-KR" sz="2000" dirty="0"/>
                  <a:t>O(N)</a:t>
                </a:r>
                <a:r>
                  <a:rPr lang="ko-KR" altLang="en-US" sz="2000" dirty="0" err="1"/>
                  <a:t>에</a:t>
                </a:r>
                <a:r>
                  <a:rPr lang="ko-KR" altLang="en-US" sz="2000" dirty="0"/>
                  <a:t> 해결할 수 있다</a:t>
                </a:r>
                <a:r>
                  <a:rPr lang="en-US" altLang="ko-KR" sz="2000" dirty="0"/>
                  <a:t>!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8A3D11-062A-71CA-63B2-E9385533F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10" y="5793871"/>
                <a:ext cx="8021195" cy="400110"/>
              </a:xfrm>
              <a:prstGeom prst="rect">
                <a:avLst/>
              </a:prstGeom>
              <a:blipFill>
                <a:blip r:embed="rId3"/>
                <a:stretch>
                  <a:fillRect l="-791" t="-125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69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39F04-4514-F854-4A21-4D283EB4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072684-C1EF-B1B1-450B-D4AC38C5931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스택을 사용하는 예제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238BB8-2551-402A-A2AC-A14DF637EDF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FBDA3F4-5DB4-A27C-CD5B-A3AD7095037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BBA67A-54CF-4CB4-BDEC-D30CCDB632A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703F41-3D2D-61B7-B35A-F84A1A3E006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EE01485-A6E9-5CA5-7113-CF277886B54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C9EEC6-F3E8-1BA2-565B-F2391E4E02E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833771-929A-0125-960F-B820BBE87A3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C8EC5C5-90DB-EC1E-9003-DD1380852D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48933"/>
            <a:ext cx="7772400" cy="1432771"/>
          </a:xfrm>
          <a:prstGeom prst="rect">
            <a:avLst/>
          </a:prstGeom>
        </p:spPr>
      </p:pic>
      <p:grpSp>
        <p:nvGrpSpPr>
          <p:cNvPr id="80" name="그룹 79">
            <a:extLst>
              <a:ext uri="{FF2B5EF4-FFF2-40B4-BE49-F238E27FC236}">
                <a16:creationId xmlns:a16="http://schemas.microsoft.com/office/drawing/2014/main" id="{48E7A60A-26CC-0008-9ECF-63A2EAAB771D}"/>
              </a:ext>
            </a:extLst>
          </p:cNvPr>
          <p:cNvGrpSpPr/>
          <p:nvPr/>
        </p:nvGrpSpPr>
        <p:grpSpPr>
          <a:xfrm>
            <a:off x="2312162" y="3954771"/>
            <a:ext cx="7567675" cy="2278020"/>
            <a:chOff x="2209800" y="3950575"/>
            <a:chExt cx="7567675" cy="22780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3BB835A-92AF-9D44-5830-B3595BBD0EDB}"/>
                </a:ext>
              </a:extLst>
            </p:cNvPr>
            <p:cNvSpPr/>
            <p:nvPr/>
          </p:nvSpPr>
          <p:spPr>
            <a:xfrm>
              <a:off x="2209800" y="3970274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3B7CDA2-B336-A74F-2E33-99C333EED426}"/>
                </a:ext>
              </a:extLst>
            </p:cNvPr>
            <p:cNvSpPr/>
            <p:nvPr/>
          </p:nvSpPr>
          <p:spPr>
            <a:xfrm>
              <a:off x="2209801" y="6167222"/>
              <a:ext cx="51733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C5354D-9EE6-4D4C-FDE5-0F59837622FA}"/>
                </a:ext>
              </a:extLst>
            </p:cNvPr>
            <p:cNvSpPr/>
            <p:nvPr/>
          </p:nvSpPr>
          <p:spPr>
            <a:xfrm>
              <a:off x="2714725" y="3956869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C6851E-7068-65F9-1869-D38223E9975B}"/>
                </a:ext>
              </a:extLst>
            </p:cNvPr>
            <p:cNvSpPr/>
            <p:nvPr/>
          </p:nvSpPr>
          <p:spPr>
            <a:xfrm>
              <a:off x="2227243" y="5797328"/>
              <a:ext cx="49989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BF17F61-C519-C9B7-D945-2F4D24F2694D}"/>
                </a:ext>
              </a:extLst>
            </p:cNvPr>
            <p:cNvSpPr/>
            <p:nvPr/>
          </p:nvSpPr>
          <p:spPr>
            <a:xfrm>
              <a:off x="2224624" y="5395120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BDEDD01-3090-C372-36FB-D27F032F578E}"/>
                </a:ext>
              </a:extLst>
            </p:cNvPr>
            <p:cNvSpPr/>
            <p:nvPr/>
          </p:nvSpPr>
          <p:spPr>
            <a:xfrm>
              <a:off x="2225439" y="4992912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306AF5F-71CF-4A96-FE73-55C2DD016CA3}"/>
                </a:ext>
              </a:extLst>
            </p:cNvPr>
            <p:cNvSpPr/>
            <p:nvPr/>
          </p:nvSpPr>
          <p:spPr>
            <a:xfrm>
              <a:off x="2228066" y="4591753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A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F14336-BD72-1070-B81F-73FC1CE72D12}"/>
                </a:ext>
              </a:extLst>
            </p:cNvPr>
            <p:cNvSpPr/>
            <p:nvPr/>
          </p:nvSpPr>
          <p:spPr>
            <a:xfrm>
              <a:off x="2225439" y="4190070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681A719-745F-551E-55B5-FC278A9765EB}"/>
                </a:ext>
              </a:extLst>
            </p:cNvPr>
            <p:cNvSpPr/>
            <p:nvPr/>
          </p:nvSpPr>
          <p:spPr>
            <a:xfrm>
              <a:off x="3605213" y="3968176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E95E068-9B64-5BAF-0450-1B9589A279D1}"/>
                </a:ext>
              </a:extLst>
            </p:cNvPr>
            <p:cNvSpPr/>
            <p:nvPr/>
          </p:nvSpPr>
          <p:spPr>
            <a:xfrm>
              <a:off x="3605214" y="6165124"/>
              <a:ext cx="51733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7493050-B898-AA5E-6DDF-EA731D309997}"/>
                </a:ext>
              </a:extLst>
            </p:cNvPr>
            <p:cNvSpPr/>
            <p:nvPr/>
          </p:nvSpPr>
          <p:spPr>
            <a:xfrm>
              <a:off x="4110138" y="3954771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44E5BA-D08C-1CE6-A660-EBEAAF1B9B6D}"/>
                </a:ext>
              </a:extLst>
            </p:cNvPr>
            <p:cNvSpPr/>
            <p:nvPr/>
          </p:nvSpPr>
          <p:spPr>
            <a:xfrm>
              <a:off x="3622656" y="5795230"/>
              <a:ext cx="499893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A9A72C2-1D06-4D0C-37CD-4776FF51D106}"/>
                </a:ext>
              </a:extLst>
            </p:cNvPr>
            <p:cNvSpPr/>
            <p:nvPr/>
          </p:nvSpPr>
          <p:spPr>
            <a:xfrm>
              <a:off x="3620037" y="5393022"/>
              <a:ext cx="499893" cy="40011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607509-0863-B9CA-E25A-5D8735BE889F}"/>
                </a:ext>
              </a:extLst>
            </p:cNvPr>
            <p:cNvSpPr/>
            <p:nvPr/>
          </p:nvSpPr>
          <p:spPr>
            <a:xfrm>
              <a:off x="5002499" y="3966078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F23667D-3883-26FB-3A86-9BADC4706BD7}"/>
                </a:ext>
              </a:extLst>
            </p:cNvPr>
            <p:cNvSpPr/>
            <p:nvPr/>
          </p:nvSpPr>
          <p:spPr>
            <a:xfrm>
              <a:off x="5002500" y="6163026"/>
              <a:ext cx="51733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188772C-9DB1-95A7-FFE3-F090B15CFA54}"/>
                </a:ext>
              </a:extLst>
            </p:cNvPr>
            <p:cNvSpPr/>
            <p:nvPr/>
          </p:nvSpPr>
          <p:spPr>
            <a:xfrm>
              <a:off x="5507424" y="3952673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846F3F-623C-AE3E-75F9-EBE1D50DCD54}"/>
                </a:ext>
              </a:extLst>
            </p:cNvPr>
            <p:cNvSpPr/>
            <p:nvPr/>
          </p:nvSpPr>
          <p:spPr>
            <a:xfrm>
              <a:off x="5019942" y="5793132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3DDE421-29EC-95C3-4879-1C58DBA79C09}"/>
                </a:ext>
              </a:extLst>
            </p:cNvPr>
            <p:cNvSpPr/>
            <p:nvPr/>
          </p:nvSpPr>
          <p:spPr>
            <a:xfrm>
              <a:off x="5025949" y="5390924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127C108-8379-2A8A-CE13-79A46049EA67}"/>
                </a:ext>
              </a:extLst>
            </p:cNvPr>
            <p:cNvSpPr/>
            <p:nvPr/>
          </p:nvSpPr>
          <p:spPr>
            <a:xfrm>
              <a:off x="5018138" y="4988716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A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1E19521-1857-3442-7D4B-8437C0A6D642}"/>
                </a:ext>
              </a:extLst>
            </p:cNvPr>
            <p:cNvSpPr/>
            <p:nvPr/>
          </p:nvSpPr>
          <p:spPr>
            <a:xfrm>
              <a:off x="5020765" y="4587557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B350EB3-DB97-802F-E682-E2318C8F9C46}"/>
                </a:ext>
              </a:extLst>
            </p:cNvPr>
            <p:cNvSpPr/>
            <p:nvPr/>
          </p:nvSpPr>
          <p:spPr>
            <a:xfrm>
              <a:off x="6398666" y="3963980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0AB228D-CFC1-330C-7846-2BBBCAC4910D}"/>
                </a:ext>
              </a:extLst>
            </p:cNvPr>
            <p:cNvSpPr/>
            <p:nvPr/>
          </p:nvSpPr>
          <p:spPr>
            <a:xfrm>
              <a:off x="6398667" y="6160928"/>
              <a:ext cx="51733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28125FA-AAF6-A7C2-0185-C803C674F328}"/>
                </a:ext>
              </a:extLst>
            </p:cNvPr>
            <p:cNvSpPr/>
            <p:nvPr/>
          </p:nvSpPr>
          <p:spPr>
            <a:xfrm>
              <a:off x="6903591" y="3950575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E4E6737-E5AD-B835-D1A8-3DAA578335FE}"/>
                </a:ext>
              </a:extLst>
            </p:cNvPr>
            <p:cNvSpPr/>
            <p:nvPr/>
          </p:nvSpPr>
          <p:spPr>
            <a:xfrm>
              <a:off x="6407483" y="5791034"/>
              <a:ext cx="499893" cy="40011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2197040-B8DA-FAAD-6691-57E39EACAAEE}"/>
                </a:ext>
              </a:extLst>
            </p:cNvPr>
            <p:cNvSpPr/>
            <p:nvPr/>
          </p:nvSpPr>
          <p:spPr>
            <a:xfrm>
              <a:off x="7817301" y="3985777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C06FBBE-E7C6-774C-35DB-0C9F761ECA81}"/>
                </a:ext>
              </a:extLst>
            </p:cNvPr>
            <p:cNvSpPr/>
            <p:nvPr/>
          </p:nvSpPr>
          <p:spPr>
            <a:xfrm>
              <a:off x="7817302" y="6182725"/>
              <a:ext cx="51733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92FDFB-83C1-A5CD-D139-CAF43F4D041F}"/>
                </a:ext>
              </a:extLst>
            </p:cNvPr>
            <p:cNvSpPr/>
            <p:nvPr/>
          </p:nvSpPr>
          <p:spPr>
            <a:xfrm>
              <a:off x="8322226" y="3972372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AD4C6A6-1DB0-3804-ABF1-201ED55FDD18}"/>
                </a:ext>
              </a:extLst>
            </p:cNvPr>
            <p:cNvSpPr/>
            <p:nvPr/>
          </p:nvSpPr>
          <p:spPr>
            <a:xfrm>
              <a:off x="7834744" y="5812831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B898C3F-8CAD-1D98-204E-20F6517589DA}"/>
                </a:ext>
              </a:extLst>
            </p:cNvPr>
            <p:cNvSpPr/>
            <p:nvPr/>
          </p:nvSpPr>
          <p:spPr>
            <a:xfrm>
              <a:off x="7832125" y="5410623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14E9186-CE14-25E3-30AE-78252DD3F68D}"/>
                </a:ext>
              </a:extLst>
            </p:cNvPr>
            <p:cNvSpPr/>
            <p:nvPr/>
          </p:nvSpPr>
          <p:spPr>
            <a:xfrm>
              <a:off x="7832940" y="5008415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A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3E3E5B5-79F1-DCAD-190C-2DB4354DD3C8}"/>
                </a:ext>
              </a:extLst>
            </p:cNvPr>
            <p:cNvSpPr/>
            <p:nvPr/>
          </p:nvSpPr>
          <p:spPr>
            <a:xfrm>
              <a:off x="7835567" y="4607256"/>
              <a:ext cx="499893" cy="400110"/>
            </a:xfrm>
            <a:prstGeom prst="rect">
              <a:avLst/>
            </a:prstGeom>
            <a:solidFill>
              <a:srgbClr val="66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7065D0-3F28-2164-B692-FEFAC3750527}"/>
                </a:ext>
              </a:extLst>
            </p:cNvPr>
            <p:cNvSpPr/>
            <p:nvPr/>
          </p:nvSpPr>
          <p:spPr>
            <a:xfrm>
              <a:off x="9235936" y="3985928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4C67637-D43C-55C3-D981-9337994761CC}"/>
                </a:ext>
              </a:extLst>
            </p:cNvPr>
            <p:cNvSpPr/>
            <p:nvPr/>
          </p:nvSpPr>
          <p:spPr>
            <a:xfrm>
              <a:off x="9235937" y="6182876"/>
              <a:ext cx="517335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E6CAAFE-7EA9-D64D-0CEF-2F12E4C6F088}"/>
                </a:ext>
              </a:extLst>
            </p:cNvPr>
            <p:cNvSpPr/>
            <p:nvPr/>
          </p:nvSpPr>
          <p:spPr>
            <a:xfrm>
              <a:off x="9740861" y="3972523"/>
              <a:ext cx="36614" cy="22405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2F194C4-3219-08D9-25BF-9408BD55B572}"/>
                </a:ext>
              </a:extLst>
            </p:cNvPr>
            <p:cNvSpPr/>
            <p:nvPr/>
          </p:nvSpPr>
          <p:spPr>
            <a:xfrm>
              <a:off x="9253379" y="5812982"/>
              <a:ext cx="499893" cy="40011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P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2339F89-3B73-654A-D435-AFF9024B4372}"/>
                </a:ext>
              </a:extLst>
            </p:cNvPr>
            <p:cNvCxnSpPr>
              <a:cxnSpLocks/>
            </p:cNvCxnSpPr>
            <p:nvPr/>
          </p:nvCxnSpPr>
          <p:spPr>
            <a:xfrm>
              <a:off x="2996660" y="5007366"/>
              <a:ext cx="3616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5A9F24C-0898-8A55-D1E4-12759A3F11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073" y="5001378"/>
              <a:ext cx="3616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67BE626-BEAC-2717-3520-B011C81DA4CF}"/>
                </a:ext>
              </a:extLst>
            </p:cNvPr>
            <p:cNvCxnSpPr>
              <a:cxnSpLocks/>
            </p:cNvCxnSpPr>
            <p:nvPr/>
          </p:nvCxnSpPr>
          <p:spPr>
            <a:xfrm>
              <a:off x="5806535" y="4987091"/>
              <a:ext cx="3616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C14D54C3-5F47-C612-34EA-D11F8B8E0217}"/>
                </a:ext>
              </a:extLst>
            </p:cNvPr>
            <p:cNvCxnSpPr>
              <a:cxnSpLocks/>
            </p:cNvCxnSpPr>
            <p:nvPr/>
          </p:nvCxnSpPr>
          <p:spPr>
            <a:xfrm>
              <a:off x="7244512" y="4986515"/>
              <a:ext cx="3616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5D48E51-C647-443F-5AB8-9CB82F8F4EED}"/>
                </a:ext>
              </a:extLst>
            </p:cNvPr>
            <p:cNvCxnSpPr>
              <a:cxnSpLocks/>
            </p:cNvCxnSpPr>
            <p:nvPr/>
          </p:nvCxnSpPr>
          <p:spPr>
            <a:xfrm>
              <a:off x="8635460" y="4986515"/>
              <a:ext cx="3616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9C18275-8B6D-FD16-48DD-B47FB916B702}"/>
              </a:ext>
            </a:extLst>
          </p:cNvPr>
          <p:cNvSpPr txBox="1"/>
          <p:nvPr/>
        </p:nvSpPr>
        <p:spPr>
          <a:xfrm>
            <a:off x="1865811" y="3256918"/>
            <a:ext cx="1526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</a:t>
            </a:r>
            <a:r>
              <a:rPr lang="en-US" altLang="ko-KR" sz="2000" dirty="0">
                <a:highlight>
                  <a:srgbClr val="66FFCC"/>
                </a:highlight>
              </a:rPr>
              <a:t>PPAP</a:t>
            </a:r>
            <a:r>
              <a:rPr lang="en-US" altLang="ko-KR" sz="2000" dirty="0"/>
              <a:t>APPAP</a:t>
            </a:r>
            <a:endParaRPr lang="ko-KR" altLang="en-US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E1108E-A7F6-1D94-1ED5-8B2ABF3450EC}"/>
              </a:ext>
            </a:extLst>
          </p:cNvPr>
          <p:cNvSpPr txBox="1"/>
          <p:nvPr/>
        </p:nvSpPr>
        <p:spPr>
          <a:xfrm>
            <a:off x="3455989" y="3256346"/>
            <a:ext cx="112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</a:t>
            </a:r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r>
              <a:rPr lang="en-US" altLang="ko-KR" sz="2000" dirty="0"/>
              <a:t>APPAP</a:t>
            </a:r>
            <a:endParaRPr lang="ko-KR" altLang="en-US" sz="2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4E1300-2CE4-1C29-5710-DDE839A61598}"/>
              </a:ext>
            </a:extLst>
          </p:cNvPr>
          <p:cNvSpPr txBox="1"/>
          <p:nvPr/>
        </p:nvSpPr>
        <p:spPr>
          <a:xfrm>
            <a:off x="4844554" y="3228945"/>
            <a:ext cx="112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66FFCC"/>
                </a:highlight>
              </a:rPr>
              <a:t>PPAP</a:t>
            </a:r>
            <a:r>
              <a:rPr lang="en-US" altLang="ko-KR" sz="2000" dirty="0"/>
              <a:t>PAP</a:t>
            </a:r>
            <a:endParaRPr lang="ko-KR" altLang="en-US" sz="2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96AA5B-A700-0C6E-15A9-F2993220563D}"/>
              </a:ext>
            </a:extLst>
          </p:cNvPr>
          <p:cNvSpPr txBox="1"/>
          <p:nvPr/>
        </p:nvSpPr>
        <p:spPr>
          <a:xfrm>
            <a:off x="6409263" y="3254240"/>
            <a:ext cx="80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r>
              <a:rPr lang="en-US" altLang="ko-KR" sz="2000" dirty="0"/>
              <a:t>PAP</a:t>
            </a:r>
            <a:endParaRPr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F1F617-6E63-C2EC-36FE-2F7382ED5BE2}"/>
              </a:ext>
            </a:extLst>
          </p:cNvPr>
          <p:cNvSpPr txBox="1"/>
          <p:nvPr/>
        </p:nvSpPr>
        <p:spPr>
          <a:xfrm>
            <a:off x="7840692" y="3228945"/>
            <a:ext cx="74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66FFCC"/>
                </a:highlight>
              </a:rPr>
              <a:t>PPAP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EE5413-E6AB-B033-08FD-7D96EB0FDC35}"/>
              </a:ext>
            </a:extLst>
          </p:cNvPr>
          <p:cNvSpPr txBox="1"/>
          <p:nvPr/>
        </p:nvSpPr>
        <p:spPr>
          <a:xfrm>
            <a:off x="9451592" y="3228945"/>
            <a:ext cx="393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490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A2292-F06F-8A7A-4C5F-7E4AD5C66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C65CD2-F823-2070-D687-CD25BC424BE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6E89BB5-497D-D092-9263-2A4F17C7D00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80C2ED6-BA58-D9BD-C3F3-38415E7FA79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18BFB9-CF1F-AAE7-3702-16042A1165B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4A5E63-6081-2A0F-85F4-7B83C0610AE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EA21D0-4901-1993-35A6-146C5A61736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6FBC1F-2E39-EF83-33CE-9BB3EDF2547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E12A2E-14A0-AAF8-05CF-DE8285CFEB6A}"/>
              </a:ext>
            </a:extLst>
          </p:cNvPr>
          <p:cNvSpPr txBox="1"/>
          <p:nvPr/>
        </p:nvSpPr>
        <p:spPr>
          <a:xfrm>
            <a:off x="1529083" y="5221750"/>
            <a:ext cx="9133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가장 처음으로 들어간 원소를 가장 처음으로 꺼낼 수 있는 자료구조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2467D5-3EB4-0FFA-6A6F-575A7508C425}"/>
              </a:ext>
            </a:extLst>
          </p:cNvPr>
          <p:cNvSpPr/>
          <p:nvPr/>
        </p:nvSpPr>
        <p:spPr>
          <a:xfrm rot="5400000" flipH="1">
            <a:off x="6071578" y="490783"/>
            <a:ext cx="48844" cy="5045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A7A24B-56D2-D244-0F48-B399921EF714}"/>
              </a:ext>
            </a:extLst>
          </p:cNvPr>
          <p:cNvSpPr/>
          <p:nvPr/>
        </p:nvSpPr>
        <p:spPr>
          <a:xfrm rot="5400000" flipH="1">
            <a:off x="6071578" y="1558359"/>
            <a:ext cx="48844" cy="50450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977AFC-1637-7B5B-C0FB-E409040B8F93}"/>
              </a:ext>
            </a:extLst>
          </p:cNvPr>
          <p:cNvSpPr/>
          <p:nvPr/>
        </p:nvSpPr>
        <p:spPr>
          <a:xfrm>
            <a:off x="5569525" y="3017486"/>
            <a:ext cx="931288" cy="10675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121059-E518-0765-077D-32214B9A34CD}"/>
              </a:ext>
            </a:extLst>
          </p:cNvPr>
          <p:cNvSpPr/>
          <p:nvPr/>
        </p:nvSpPr>
        <p:spPr>
          <a:xfrm>
            <a:off x="6500813" y="3013332"/>
            <a:ext cx="931288" cy="10675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-7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E87591-7D21-9B4F-E2FD-CEF43072D4D4}"/>
              </a:ext>
            </a:extLst>
          </p:cNvPr>
          <p:cNvSpPr/>
          <p:nvPr/>
        </p:nvSpPr>
        <p:spPr>
          <a:xfrm>
            <a:off x="4638237" y="3013332"/>
            <a:ext cx="931288" cy="10675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9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75879B-C6A7-3001-2868-CE4672B13CD5}"/>
              </a:ext>
            </a:extLst>
          </p:cNvPr>
          <p:cNvSpPr/>
          <p:nvPr/>
        </p:nvSpPr>
        <p:spPr>
          <a:xfrm>
            <a:off x="2099236" y="3013332"/>
            <a:ext cx="931288" cy="1067576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-1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1260EF-B29B-2DFC-E13D-B0168002EEAB}"/>
              </a:ext>
            </a:extLst>
          </p:cNvPr>
          <p:cNvSpPr/>
          <p:nvPr/>
        </p:nvSpPr>
        <p:spPr>
          <a:xfrm>
            <a:off x="9161476" y="3013332"/>
            <a:ext cx="931288" cy="1067576"/>
          </a:xfrm>
          <a:prstGeom prst="rect">
            <a:avLst/>
          </a:prstGeom>
          <a:solidFill>
            <a:srgbClr val="66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5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036D01-D6A9-5C5C-0DB8-068B64A5E51F}"/>
              </a:ext>
            </a:extLst>
          </p:cNvPr>
          <p:cNvCxnSpPr>
            <a:cxnSpLocks/>
          </p:cNvCxnSpPr>
          <p:nvPr/>
        </p:nvCxnSpPr>
        <p:spPr>
          <a:xfrm flipH="1">
            <a:off x="3459151" y="3539950"/>
            <a:ext cx="455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FFA8EA-4148-DD96-FCB4-5C3318DC9B95}"/>
              </a:ext>
            </a:extLst>
          </p:cNvPr>
          <p:cNvCxnSpPr>
            <a:cxnSpLocks/>
          </p:cNvCxnSpPr>
          <p:nvPr/>
        </p:nvCxnSpPr>
        <p:spPr>
          <a:xfrm flipH="1">
            <a:off x="8343900" y="3560412"/>
            <a:ext cx="455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0E7064-DC35-B68F-441A-C0CA8C8D80F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큐</a:t>
            </a:r>
          </a:p>
        </p:txBody>
      </p:sp>
    </p:spTree>
    <p:extLst>
      <p:ext uri="{BB962C8B-B14F-4D97-AF65-F5344CB8AC3E}">
        <p14:creationId xmlns:p14="http://schemas.microsoft.com/office/powerpoint/2010/main" val="209907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983627" y="435791"/>
            <a:ext cx="1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A1E11F-DDE2-AF49-0EC7-027EADFCF9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0061EE-CC54-61C8-3D77-D66E255AEC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3E8913-7E52-8FE3-AFF0-E333906083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CBDE98-C684-8DA8-E615-3DC65705DD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B7198E-C6E1-078D-DAED-7AF052F286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EC17E-3286-9D2E-9E7A-6670F0C8622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1943D8-8098-2BEC-ACA9-1B5D607A0B5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378164-296A-02D2-A00F-6B8779F70779}"/>
              </a:ext>
            </a:extLst>
          </p:cNvPr>
          <p:cNvSpPr txBox="1"/>
          <p:nvPr/>
        </p:nvSpPr>
        <p:spPr>
          <a:xfrm>
            <a:off x="2210021" y="1996078"/>
            <a:ext cx="362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배열</a:t>
            </a:r>
            <a:r>
              <a:rPr lang="en-US" altLang="ko-KR" sz="2400" b="1" dirty="0"/>
              <a:t> 		  Array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701-ACBC-604F-C13E-5E6F97F90B43}"/>
              </a:ext>
            </a:extLst>
          </p:cNvPr>
          <p:cNvSpPr txBox="1"/>
          <p:nvPr/>
        </p:nvSpPr>
        <p:spPr>
          <a:xfrm>
            <a:off x="2210021" y="2653202"/>
            <a:ext cx="362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스택 </a:t>
            </a:r>
            <a:r>
              <a:rPr lang="en-US" altLang="ko-KR" sz="2400" b="1" dirty="0"/>
              <a:t>		  Stack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8CCF6-DABF-4B13-D54F-9C988C9040B9}"/>
              </a:ext>
            </a:extLst>
          </p:cNvPr>
          <p:cNvSpPr txBox="1"/>
          <p:nvPr/>
        </p:nvSpPr>
        <p:spPr>
          <a:xfrm>
            <a:off x="2210021" y="3310326"/>
            <a:ext cx="362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큐 </a:t>
            </a:r>
            <a:r>
              <a:rPr lang="en-US" altLang="ko-KR" sz="2400" b="1" dirty="0"/>
              <a:t>		  Queue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737BF5-66D1-7494-9091-8123DD51AB97}"/>
              </a:ext>
            </a:extLst>
          </p:cNvPr>
          <p:cNvSpPr txBox="1"/>
          <p:nvPr/>
        </p:nvSpPr>
        <p:spPr>
          <a:xfrm>
            <a:off x="2210021" y="3929208"/>
            <a:ext cx="362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덱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		  Deque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7F17CA-0E73-DEA2-9912-40277773D6D1}"/>
              </a:ext>
            </a:extLst>
          </p:cNvPr>
          <p:cNvSpPr txBox="1"/>
          <p:nvPr/>
        </p:nvSpPr>
        <p:spPr>
          <a:xfrm>
            <a:off x="2210020" y="4577821"/>
            <a:ext cx="450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연결리스트   </a:t>
            </a:r>
            <a:r>
              <a:rPr lang="en-US" altLang="ko-KR" sz="2400" b="1" dirty="0"/>
              <a:t>	  Linked-List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2CF75-E202-37F1-1F7A-4460A6709152}"/>
              </a:ext>
            </a:extLst>
          </p:cNvPr>
          <p:cNvSpPr txBox="1"/>
          <p:nvPr/>
        </p:nvSpPr>
        <p:spPr>
          <a:xfrm>
            <a:off x="2210020" y="5234945"/>
            <a:ext cx="558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우선순위 큐   </a:t>
            </a:r>
            <a:r>
              <a:rPr lang="en-US" altLang="ko-KR" sz="2400" b="1" dirty="0"/>
              <a:t>	  Priority Queue</a:t>
            </a:r>
            <a:r>
              <a:rPr lang="ko-KR" altLang="en-US" sz="2400" b="1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27688-35BF-6A20-FB06-0F5765342FA0}"/>
              </a:ext>
            </a:extLst>
          </p:cNvPr>
          <p:cNvSpPr txBox="1"/>
          <p:nvPr/>
        </p:nvSpPr>
        <p:spPr>
          <a:xfrm>
            <a:off x="1161729" y="1996078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01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C851F-9C72-618E-D2A8-CAD9FA4758E9}"/>
              </a:ext>
            </a:extLst>
          </p:cNvPr>
          <p:cNvSpPr txBox="1"/>
          <p:nvPr/>
        </p:nvSpPr>
        <p:spPr>
          <a:xfrm>
            <a:off x="1161729" y="2643690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02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C53ED-1246-ACAF-DBF7-A450522D109A}"/>
              </a:ext>
            </a:extLst>
          </p:cNvPr>
          <p:cNvSpPr txBox="1"/>
          <p:nvPr/>
        </p:nvSpPr>
        <p:spPr>
          <a:xfrm>
            <a:off x="1161728" y="3291302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</a:t>
            </a:r>
            <a:endParaRPr lang="ko-KR" altLang="en-US" sz="2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C0F73C-DB7B-AC49-7FB8-22623395B4F2}"/>
              </a:ext>
            </a:extLst>
          </p:cNvPr>
          <p:cNvSpPr txBox="1"/>
          <p:nvPr/>
        </p:nvSpPr>
        <p:spPr>
          <a:xfrm>
            <a:off x="1161728" y="3934212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04</a:t>
            </a:r>
            <a:endParaRPr lang="ko-KR" altLang="en-US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0BF33-9F13-C3B5-A396-114FF45108F4}"/>
              </a:ext>
            </a:extLst>
          </p:cNvPr>
          <p:cNvSpPr txBox="1"/>
          <p:nvPr/>
        </p:nvSpPr>
        <p:spPr>
          <a:xfrm>
            <a:off x="1161728" y="4577122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05</a:t>
            </a:r>
            <a:endParaRPr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FB2662-410F-FB03-5B30-46A07152ACAA}"/>
              </a:ext>
            </a:extLst>
          </p:cNvPr>
          <p:cNvSpPr txBox="1"/>
          <p:nvPr/>
        </p:nvSpPr>
        <p:spPr>
          <a:xfrm>
            <a:off x="1161728" y="5234945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06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85B80-2258-661D-B48A-D6417F0C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2E53F-055D-5166-493E-63DCCA6A716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큐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5BF80AB-CAA2-30E8-078E-BFF6D388AD8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8ACE9D9-FEED-FF55-839D-60BF9A68B1F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7E956C8-C6C3-79EC-5B80-61256CB667A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6E04733-75C6-496F-8DF5-29543A744C4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6645A2E-C54C-9EC6-0DDD-6D902177BE8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BC86D7-F0FC-DD53-E108-B83915BABD8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F0E26A-7404-F445-89F1-063D0A267C9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BFAE0-AFA6-ABBA-9F7A-FC8F6EA2F949}"/>
                  </a:ext>
                </a:extLst>
              </p:cNvPr>
              <p:cNvSpPr txBox="1"/>
              <p:nvPr/>
            </p:nvSpPr>
            <p:spPr>
              <a:xfrm>
                <a:off x="875401" y="3045924"/>
                <a:ext cx="48511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앞에 있는 원소에 접근 가능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5BFAE0-AFA6-ABBA-9F7A-FC8F6EA2F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3045924"/>
                <a:ext cx="4851143" cy="400110"/>
              </a:xfrm>
              <a:prstGeom prst="rect">
                <a:avLst/>
              </a:prstGeom>
              <a:blipFill>
                <a:blip r:embed="rId2"/>
                <a:stretch>
                  <a:fillRect l="-1384" t="-12308" r="-252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45E48E1-4410-A11A-96AC-1AE4CCEB9679}"/>
              </a:ext>
            </a:extLst>
          </p:cNvPr>
          <p:cNvSpPr txBox="1"/>
          <p:nvPr/>
        </p:nvSpPr>
        <p:spPr>
          <a:xfrm>
            <a:off x="1010772" y="2062253"/>
            <a:ext cx="2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큐의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B96966-A91B-D879-EFD1-C54697A6D417}"/>
                  </a:ext>
                </a:extLst>
              </p:cNvPr>
              <p:cNvSpPr txBox="1"/>
              <p:nvPr/>
            </p:nvSpPr>
            <p:spPr>
              <a:xfrm>
                <a:off x="875402" y="3795995"/>
                <a:ext cx="8527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2.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새로운 원소를 가장 뒤에 삽입 가능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B96966-A91B-D879-EFD1-C54697A6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3795995"/>
                <a:ext cx="8527217" cy="400110"/>
              </a:xfrm>
              <a:prstGeom prst="rect">
                <a:avLst/>
              </a:prstGeom>
              <a:blipFill>
                <a:blip r:embed="rId3"/>
                <a:stretch>
                  <a:fillRect l="-787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55ED4-0B56-63A2-A8DC-1842A0AF8CAE}"/>
                  </a:ext>
                </a:extLst>
              </p:cNvPr>
              <p:cNvSpPr txBox="1"/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3.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앞에 있는 원소 삭제 가능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55ED4-0B56-63A2-A8DC-1842A0AF8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blipFill>
                <a:blip r:embed="rId4"/>
                <a:stretch>
                  <a:fillRect l="-634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B2A4D90-B3A7-3EC8-8167-3245B9BBAA08}"/>
              </a:ext>
            </a:extLst>
          </p:cNvPr>
          <p:cNvSpPr txBox="1"/>
          <p:nvPr/>
        </p:nvSpPr>
        <p:spPr>
          <a:xfrm>
            <a:off x="875402" y="5337834"/>
            <a:ext cx="105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가장 앞에 있는 원소를 제외한 다른 원소에 접근하는 것이 불가능</a:t>
            </a:r>
          </a:p>
        </p:txBody>
      </p:sp>
    </p:spTree>
    <p:extLst>
      <p:ext uri="{BB962C8B-B14F-4D97-AF65-F5344CB8AC3E}">
        <p14:creationId xmlns:p14="http://schemas.microsoft.com/office/powerpoint/2010/main" val="21691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CF3B9-35EC-2976-D0F6-6C500110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104B8C-8448-17E0-36F2-F9022E0B99C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1A2DAE-790B-EF9F-E59F-0E9F3A60E84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3FAEB69-FA7E-F4CF-40FF-EFC1DAA8D55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17A705-58CB-E563-EF28-8A415490DDD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641E64D-5109-78E4-EB6A-FF94A64DA55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643658-024A-698C-AF35-CC56BEB5198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FD8D2D-E442-958C-0008-1FF19F6441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FE6DD8B-A890-7F99-DD28-70A31E992A2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CD92B-9140-8FA4-4623-48B25462011F}"/>
                  </a:ext>
                </a:extLst>
              </p:cNvPr>
              <p:cNvSpPr txBox="1"/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큐의 가장 뒤에 원소를 삽입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CD92B-9140-8FA4-4623-48B25462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blipFill>
                <a:blip r:embed="rId2"/>
                <a:stretch>
                  <a:fillRect l="-2053" t="-15116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141117-9145-A577-8022-3D534572717C}"/>
              </a:ext>
            </a:extLst>
          </p:cNvPr>
          <p:cNvGrpSpPr/>
          <p:nvPr/>
        </p:nvGrpSpPr>
        <p:grpSpPr>
          <a:xfrm>
            <a:off x="3073389" y="2884523"/>
            <a:ext cx="6519313" cy="3148344"/>
            <a:chOff x="3573451" y="2746486"/>
            <a:chExt cx="6519313" cy="314834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4015481-8B5F-CA0A-EECE-73508905A5AB}"/>
                </a:ext>
              </a:extLst>
            </p:cNvPr>
            <p:cNvSpPr/>
            <p:nvPr/>
          </p:nvSpPr>
          <p:spPr>
            <a:xfrm rot="5400000" flipH="1">
              <a:off x="6071578" y="248359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1FAE461-9E31-65AE-65DF-4A169D3650D2}"/>
                </a:ext>
              </a:extLst>
            </p:cNvPr>
            <p:cNvSpPr/>
            <p:nvPr/>
          </p:nvSpPr>
          <p:spPr>
            <a:xfrm rot="5400000" flipH="1">
              <a:off x="6071578" y="1315935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AE1A1F0-28C2-53F9-96D4-F99B8EC1A1D7}"/>
                </a:ext>
              </a:extLst>
            </p:cNvPr>
            <p:cNvSpPr/>
            <p:nvPr/>
          </p:nvSpPr>
          <p:spPr>
            <a:xfrm>
              <a:off x="5569525" y="2775062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0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919777-B71A-6C1C-42E9-AD8F69769F63}"/>
                </a:ext>
              </a:extLst>
            </p:cNvPr>
            <p:cNvSpPr/>
            <p:nvPr/>
          </p:nvSpPr>
          <p:spPr>
            <a:xfrm>
              <a:off x="6500813" y="2770908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-7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4483F9-829B-D231-F76B-DA66F79D381D}"/>
                </a:ext>
              </a:extLst>
            </p:cNvPr>
            <p:cNvSpPr/>
            <p:nvPr/>
          </p:nvSpPr>
          <p:spPr>
            <a:xfrm>
              <a:off x="4638237" y="2770908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9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17F6FD-60C8-3AAE-71CA-8B03847D3A19}"/>
                </a:ext>
              </a:extLst>
            </p:cNvPr>
            <p:cNvSpPr/>
            <p:nvPr/>
          </p:nvSpPr>
          <p:spPr>
            <a:xfrm>
              <a:off x="9161476" y="2770908"/>
              <a:ext cx="931288" cy="1067576"/>
            </a:xfrm>
            <a:prstGeom prst="rect">
              <a:avLst/>
            </a:prstGeom>
            <a:solidFill>
              <a:srgbClr val="66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5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CCB11C6-317B-8583-4FC7-B9EBFCA70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3900" y="3317988"/>
              <a:ext cx="4556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77492C-79E4-6E26-1380-38106DE000E7}"/>
                </a:ext>
              </a:extLst>
            </p:cNvPr>
            <p:cNvSpPr/>
            <p:nvPr/>
          </p:nvSpPr>
          <p:spPr>
            <a:xfrm rot="5400000" flipH="1">
              <a:off x="6071578" y="2280283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DF7237-08CC-A563-5707-044B5AEAA846}"/>
                </a:ext>
              </a:extLst>
            </p:cNvPr>
            <p:cNvSpPr/>
            <p:nvPr/>
          </p:nvSpPr>
          <p:spPr>
            <a:xfrm rot="5400000" flipH="1">
              <a:off x="6071578" y="3347859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DE8899D-0935-B159-E1BD-471A754147C8}"/>
                </a:ext>
              </a:extLst>
            </p:cNvPr>
            <p:cNvSpPr/>
            <p:nvPr/>
          </p:nvSpPr>
          <p:spPr>
            <a:xfrm>
              <a:off x="5569525" y="4806986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0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7E964C-F30F-2602-72D0-3BD737452BEB}"/>
                </a:ext>
              </a:extLst>
            </p:cNvPr>
            <p:cNvSpPr/>
            <p:nvPr/>
          </p:nvSpPr>
          <p:spPr>
            <a:xfrm>
              <a:off x="6500813" y="4802832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-7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5F20ED-4D08-7597-478B-70D40B5F3C0A}"/>
                </a:ext>
              </a:extLst>
            </p:cNvPr>
            <p:cNvSpPr/>
            <p:nvPr/>
          </p:nvSpPr>
          <p:spPr>
            <a:xfrm>
              <a:off x="4638237" y="4802832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9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DDFB413-9469-4A7C-4156-5218046988E1}"/>
                </a:ext>
              </a:extLst>
            </p:cNvPr>
            <p:cNvSpPr/>
            <p:nvPr/>
          </p:nvSpPr>
          <p:spPr>
            <a:xfrm>
              <a:off x="7418398" y="4802832"/>
              <a:ext cx="931288" cy="1067576"/>
            </a:xfrm>
            <a:prstGeom prst="rect">
              <a:avLst/>
            </a:prstGeom>
            <a:solidFill>
              <a:srgbClr val="66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5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70A8DA8-037B-0641-446F-61B631F4189E}"/>
                </a:ext>
              </a:extLst>
            </p:cNvPr>
            <p:cNvCxnSpPr>
              <a:cxnSpLocks/>
            </p:cNvCxnSpPr>
            <p:nvPr/>
          </p:nvCxnSpPr>
          <p:spPr>
            <a:xfrm>
              <a:off x="6035169" y="4114800"/>
              <a:ext cx="0" cy="38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768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A8C28-5984-8519-928C-09127730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49B994-53C0-5169-A0A2-7FEBB13E14B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57E5216-F754-294E-D61D-A5614E8C33C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7AA583-316A-081D-9A89-8855FED7BD1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8E41ACE-1925-2623-08A0-DA685B7D015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43FCF5B-D2EA-FFAA-3D41-B8DCF5F1C54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3775E5-B0A7-EB2A-76B0-56A41082B22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BF0BDB-4B0C-245C-F41F-1243D5AE878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FA89C12-EBC7-658D-61F8-B91B730D311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90681A-7DFF-4B99-D745-D75AF6FACE54}"/>
                  </a:ext>
                </a:extLst>
              </p:cNvPr>
              <p:cNvSpPr txBox="1"/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큐의 가장 앞에 있는 원소를 삭제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90681A-7DFF-4B99-D745-D75AF6FAC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1955118"/>
                <a:ext cx="6239774" cy="523220"/>
              </a:xfrm>
              <a:prstGeom prst="rect">
                <a:avLst/>
              </a:prstGeom>
              <a:blipFill>
                <a:blip r:embed="rId2"/>
                <a:stretch>
                  <a:fillRect l="-2053" t="-15116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A1BA19-51B3-EB58-D0A1-EC798291F8D9}"/>
              </a:ext>
            </a:extLst>
          </p:cNvPr>
          <p:cNvGrpSpPr/>
          <p:nvPr/>
        </p:nvGrpSpPr>
        <p:grpSpPr>
          <a:xfrm>
            <a:off x="3573451" y="2984536"/>
            <a:ext cx="5045098" cy="3148344"/>
            <a:chOff x="3073389" y="2884523"/>
            <a:chExt cx="5045098" cy="314834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1BB8CF-5C2B-F2FE-3EF4-C07D97528713}"/>
                </a:ext>
              </a:extLst>
            </p:cNvPr>
            <p:cNvSpPr/>
            <p:nvPr/>
          </p:nvSpPr>
          <p:spPr>
            <a:xfrm rot="5400000" flipH="1">
              <a:off x="5571516" y="386396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EF5EC9-AE70-FD18-055F-44E3A14F3F91}"/>
                </a:ext>
              </a:extLst>
            </p:cNvPr>
            <p:cNvSpPr/>
            <p:nvPr/>
          </p:nvSpPr>
          <p:spPr>
            <a:xfrm rot="5400000" flipH="1">
              <a:off x="5571516" y="1453972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2F9118-F86E-DF7B-63C9-F1D1DEF61C3C}"/>
                </a:ext>
              </a:extLst>
            </p:cNvPr>
            <p:cNvSpPr/>
            <p:nvPr/>
          </p:nvSpPr>
          <p:spPr>
            <a:xfrm>
              <a:off x="5069463" y="2913099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0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DEA55C-C9F5-11B3-11C4-55D2EAD1C24B}"/>
                </a:ext>
              </a:extLst>
            </p:cNvPr>
            <p:cNvSpPr/>
            <p:nvPr/>
          </p:nvSpPr>
          <p:spPr>
            <a:xfrm>
              <a:off x="6000751" y="2908945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-7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84ED65A-CF5F-8080-584F-F6F7C700F9C8}"/>
                </a:ext>
              </a:extLst>
            </p:cNvPr>
            <p:cNvSpPr/>
            <p:nvPr/>
          </p:nvSpPr>
          <p:spPr>
            <a:xfrm>
              <a:off x="4138175" y="2908945"/>
              <a:ext cx="931288" cy="106757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9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BCD07DF-D6F9-72E4-51B2-9C892F8FD6CE}"/>
                </a:ext>
              </a:extLst>
            </p:cNvPr>
            <p:cNvSpPr/>
            <p:nvPr/>
          </p:nvSpPr>
          <p:spPr>
            <a:xfrm rot="5400000" flipH="1">
              <a:off x="5571516" y="2418320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E8F5C3-314A-76B4-523B-7DCDDA917C82}"/>
                </a:ext>
              </a:extLst>
            </p:cNvPr>
            <p:cNvSpPr/>
            <p:nvPr/>
          </p:nvSpPr>
          <p:spPr>
            <a:xfrm rot="5400000" flipH="1">
              <a:off x="5571516" y="3485896"/>
              <a:ext cx="48844" cy="50450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691D3C-6C7F-2EAA-AEA6-7671BFE2D53D}"/>
                </a:ext>
              </a:extLst>
            </p:cNvPr>
            <p:cNvSpPr/>
            <p:nvPr/>
          </p:nvSpPr>
          <p:spPr>
            <a:xfrm>
              <a:off x="5069463" y="4945023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0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417A062-9A5B-5AB5-395F-C34CDDD986D6}"/>
                </a:ext>
              </a:extLst>
            </p:cNvPr>
            <p:cNvSpPr/>
            <p:nvPr/>
          </p:nvSpPr>
          <p:spPr>
            <a:xfrm>
              <a:off x="6000751" y="4940869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-7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5B6BB8F-0F4C-449F-04D9-EA412B49B3C8}"/>
                </a:ext>
              </a:extLst>
            </p:cNvPr>
            <p:cNvCxnSpPr>
              <a:cxnSpLocks/>
            </p:cNvCxnSpPr>
            <p:nvPr/>
          </p:nvCxnSpPr>
          <p:spPr>
            <a:xfrm>
              <a:off x="5535107" y="4252837"/>
              <a:ext cx="0" cy="38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929BA1C-AF57-9151-637D-1D68FA8E2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489" y="3429000"/>
              <a:ext cx="4556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88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36055-0694-2FDB-9E0B-D756BBAC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5E435A-6628-FE2F-C638-CA04E13C440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B0E63F0-374E-39ED-0394-97F74ED273A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9A1C3F-CDDA-C1C9-70A7-240966A0F1B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0DEA3D-D45B-D10A-DD96-59225CE65C9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3BA8472-B498-5C09-1CFF-48F3D5A88E7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8B57AA-601C-FB55-317D-1351BB5EBAA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936EDD-A841-01E4-2920-040D3BAA426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24A91E9-9333-891D-EF8D-13B79BFB926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4AB09-369C-467B-76A3-1E2F5F509682}"/>
              </a:ext>
            </a:extLst>
          </p:cNvPr>
          <p:cNvSpPr txBox="1"/>
          <p:nvPr/>
        </p:nvSpPr>
        <p:spPr>
          <a:xfrm>
            <a:off x="1010772" y="2118824"/>
            <a:ext cx="1836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큐의 구현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83122D6-F7E1-DC4A-08D4-DCA284BC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997" y="1349630"/>
            <a:ext cx="4686300" cy="53467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D0FE4A9-770B-7E11-5E17-A2676C2C3FD1}"/>
              </a:ext>
            </a:extLst>
          </p:cNvPr>
          <p:cNvGrpSpPr/>
          <p:nvPr/>
        </p:nvGrpSpPr>
        <p:grpSpPr>
          <a:xfrm>
            <a:off x="418330" y="3211935"/>
            <a:ext cx="6519020" cy="2189259"/>
            <a:chOff x="508270" y="3171813"/>
            <a:chExt cx="6519020" cy="218925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859C63F-6248-40AD-D706-D9FDE4FEB2D1}"/>
                </a:ext>
              </a:extLst>
            </p:cNvPr>
            <p:cNvSpPr/>
            <p:nvPr/>
          </p:nvSpPr>
          <p:spPr>
            <a:xfrm rot="5400000" flipH="1">
              <a:off x="3744921" y="-64836"/>
              <a:ext cx="45719" cy="65190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49DDB0E-5ECE-B2D5-C900-8525DCCAC7F4}"/>
                </a:ext>
              </a:extLst>
            </p:cNvPr>
            <p:cNvSpPr/>
            <p:nvPr/>
          </p:nvSpPr>
          <p:spPr>
            <a:xfrm rot="5400000" flipH="1">
              <a:off x="3744146" y="1003512"/>
              <a:ext cx="47266" cy="65190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A497D18-7FC4-A547-5848-25D421EE5B2F}"/>
                </a:ext>
              </a:extLst>
            </p:cNvPr>
            <p:cNvSpPr/>
            <p:nvPr/>
          </p:nvSpPr>
          <p:spPr>
            <a:xfrm>
              <a:off x="1439560" y="3188837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1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5456CF3-BB44-90BD-C1B8-073F5671F4CC}"/>
                </a:ext>
              </a:extLst>
            </p:cNvPr>
            <p:cNvSpPr/>
            <p:nvPr/>
          </p:nvSpPr>
          <p:spPr>
            <a:xfrm>
              <a:off x="508272" y="3190814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0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7AE840-6355-784B-4A44-17B154099829}"/>
                </a:ext>
              </a:extLst>
            </p:cNvPr>
            <p:cNvSpPr/>
            <p:nvPr/>
          </p:nvSpPr>
          <p:spPr>
            <a:xfrm>
              <a:off x="5164712" y="3193626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5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81546FE-79A1-0A91-4F3C-C52692F4A9E8}"/>
                </a:ext>
              </a:extLst>
            </p:cNvPr>
            <p:cNvSpPr/>
            <p:nvPr/>
          </p:nvSpPr>
          <p:spPr>
            <a:xfrm>
              <a:off x="6096000" y="3188839"/>
              <a:ext cx="931288" cy="1067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6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0838DBD-406E-5E0A-9687-DD5004218D60}"/>
                </a:ext>
              </a:extLst>
            </p:cNvPr>
            <p:cNvSpPr/>
            <p:nvPr/>
          </p:nvSpPr>
          <p:spPr>
            <a:xfrm>
              <a:off x="2370848" y="3193111"/>
              <a:ext cx="931288" cy="1067576"/>
            </a:xfrm>
            <a:prstGeom prst="rect">
              <a:avLst/>
            </a:prstGeom>
            <a:noFill/>
            <a:ln w="38100">
              <a:solidFill>
                <a:srgbClr val="3131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2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B0140E-7AD1-8730-45CE-CD363078B1CF}"/>
                </a:ext>
              </a:extLst>
            </p:cNvPr>
            <p:cNvSpPr/>
            <p:nvPr/>
          </p:nvSpPr>
          <p:spPr>
            <a:xfrm>
              <a:off x="4233424" y="3193111"/>
              <a:ext cx="931288" cy="1067576"/>
            </a:xfrm>
            <a:prstGeom prst="rect">
              <a:avLst/>
            </a:prstGeom>
            <a:noFill/>
            <a:ln w="38100">
              <a:solidFill>
                <a:srgbClr val="3131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4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6CE8CD-E11E-B1A8-9AD8-FA3131E1B468}"/>
                </a:ext>
              </a:extLst>
            </p:cNvPr>
            <p:cNvSpPr/>
            <p:nvPr/>
          </p:nvSpPr>
          <p:spPr>
            <a:xfrm>
              <a:off x="3302136" y="3182275"/>
              <a:ext cx="931288" cy="1083832"/>
            </a:xfrm>
            <a:prstGeom prst="rect">
              <a:avLst/>
            </a:prstGeom>
            <a:noFill/>
            <a:ln w="38100">
              <a:solidFill>
                <a:srgbClr val="3131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olidFill>
                    <a:schemeClr val="tx1"/>
                  </a:solidFill>
                </a:rPr>
                <a:t>3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3CEBA04-9850-1FB9-7193-CA342F4BA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7648" y="4523447"/>
              <a:ext cx="0" cy="3445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6DB0BED-A5E3-C7B5-D5F7-2621F8A3F8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36" y="4523447"/>
              <a:ext cx="0" cy="3445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096E23-D1E7-B582-BED1-E1F020430DA6}"/>
                </a:ext>
              </a:extLst>
            </p:cNvPr>
            <p:cNvSpPr txBox="1"/>
            <p:nvPr/>
          </p:nvSpPr>
          <p:spPr>
            <a:xfrm>
              <a:off x="2430484" y="4899407"/>
              <a:ext cx="834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head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AA8AC5-406F-D268-98D7-10FA4384CA33}"/>
                </a:ext>
              </a:extLst>
            </p:cNvPr>
            <p:cNvSpPr txBox="1"/>
            <p:nvPr/>
          </p:nvSpPr>
          <p:spPr>
            <a:xfrm>
              <a:off x="4393820" y="4899407"/>
              <a:ext cx="60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tail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48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6406-0879-CBB2-B230-686C3A7D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15CD5ED-027F-37AE-F8D4-8836A7A36FE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964B34-DE49-1E52-37C5-874C197BD37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8007593-CD48-95C9-8F5E-562A9784339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0E0DE3-A044-6043-B06A-B3AF2A1D428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16D954B-7111-0B06-DBB6-EE771D06F78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0868E5-1C5B-6E4E-E534-B7426C6D257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2369AB4-2DDF-9F5E-E6AD-A34F34C38D5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874248-B6EB-55F5-F131-EA3334CD791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EDC55-3106-D909-B0B8-D34A5A7EE171}"/>
              </a:ext>
            </a:extLst>
          </p:cNvPr>
          <p:cNvSpPr txBox="1"/>
          <p:nvPr/>
        </p:nvSpPr>
        <p:spPr>
          <a:xfrm>
            <a:off x="1290844" y="1897655"/>
            <a:ext cx="359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원형 큐 </a:t>
            </a:r>
            <a:r>
              <a:rPr lang="en-US" altLang="ko-KR" sz="2800" dirty="0"/>
              <a:t>Circular Queue</a:t>
            </a:r>
            <a:r>
              <a:rPr lang="ko-KR" altLang="en-US" sz="2800" dirty="0"/>
              <a:t>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41D366-68B9-D9FA-7769-64EF06372C1E}"/>
              </a:ext>
            </a:extLst>
          </p:cNvPr>
          <p:cNvSpPr/>
          <p:nvPr/>
        </p:nvSpPr>
        <p:spPr>
          <a:xfrm>
            <a:off x="4775685" y="2027259"/>
            <a:ext cx="4320000" cy="43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D42A48-39EA-9952-C5DD-77E58053FF5B}"/>
              </a:ext>
            </a:extLst>
          </p:cNvPr>
          <p:cNvSpPr/>
          <p:nvPr/>
        </p:nvSpPr>
        <p:spPr>
          <a:xfrm>
            <a:off x="5855685" y="3107259"/>
            <a:ext cx="2160000" cy="21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58A5637A-FE0C-96B5-6897-EDB033C1DFC1}"/>
              </a:ext>
            </a:extLst>
          </p:cNvPr>
          <p:cNvCxnSpPr>
            <a:stCxn id="8" idx="0"/>
            <a:endCxn id="9" idx="0"/>
          </p:cNvCxnSpPr>
          <p:nvPr/>
        </p:nvCxnSpPr>
        <p:spPr>
          <a:xfrm>
            <a:off x="6935685" y="202725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34F6707-4970-62BA-0E61-33D2800065AE}"/>
              </a:ext>
            </a:extLst>
          </p:cNvPr>
          <p:cNvCxnSpPr>
            <a:stCxn id="8" idx="7"/>
            <a:endCxn id="9" idx="7"/>
          </p:cNvCxnSpPr>
          <p:nvPr/>
        </p:nvCxnSpPr>
        <p:spPr>
          <a:xfrm flipH="1">
            <a:off x="7699360" y="2659908"/>
            <a:ext cx="763676" cy="763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30A04C4-D791-1D6B-B501-48D4DB56AFCB}"/>
              </a:ext>
            </a:extLst>
          </p:cNvPr>
          <p:cNvCxnSpPr>
            <a:stCxn id="9" idx="6"/>
            <a:endCxn id="8" idx="6"/>
          </p:cNvCxnSpPr>
          <p:nvPr/>
        </p:nvCxnSpPr>
        <p:spPr>
          <a:xfrm>
            <a:off x="8015685" y="4187259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20560A5A-CDA8-BCA3-4F69-DE078D5FB5A8}"/>
              </a:ext>
            </a:extLst>
          </p:cNvPr>
          <p:cNvCxnSpPr>
            <a:cxnSpLocks/>
            <a:stCxn id="9" idx="5"/>
            <a:endCxn id="8" idx="5"/>
          </p:cNvCxnSpPr>
          <p:nvPr/>
        </p:nvCxnSpPr>
        <p:spPr>
          <a:xfrm>
            <a:off x="7699360" y="4950934"/>
            <a:ext cx="763676" cy="763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8C66E8F-BEEC-A6C4-0D75-65E0529A22E2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>
            <a:off x="6935685" y="5267259"/>
            <a:ext cx="0" cy="10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1694801A-06F9-C573-FB49-7856F42CDCBA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H="1">
            <a:off x="5408334" y="4950934"/>
            <a:ext cx="763676" cy="763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31E0589C-CBAC-0299-80B9-D92138BB18FC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flipH="1">
            <a:off x="4775685" y="4187259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EAEFFC3A-5160-FEA8-7489-BE6F5FFBE42A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5408334" y="2659908"/>
            <a:ext cx="763676" cy="763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4CB8A3-E484-B60A-363F-C0266D6B5D08}"/>
              </a:ext>
            </a:extLst>
          </p:cNvPr>
          <p:cNvSpPr txBox="1"/>
          <p:nvPr/>
        </p:nvSpPr>
        <p:spPr>
          <a:xfrm>
            <a:off x="6172010" y="2341642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EEF4C4-93C1-5B9A-99B6-84FF6506E325}"/>
              </a:ext>
            </a:extLst>
          </p:cNvPr>
          <p:cNvSpPr txBox="1"/>
          <p:nvPr/>
        </p:nvSpPr>
        <p:spPr>
          <a:xfrm>
            <a:off x="7364358" y="2341642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CE675D-027E-0743-BD50-73BF4464A40A}"/>
              </a:ext>
            </a:extLst>
          </p:cNvPr>
          <p:cNvSpPr txBox="1"/>
          <p:nvPr/>
        </p:nvSpPr>
        <p:spPr>
          <a:xfrm>
            <a:off x="8262948" y="3260800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</a:t>
            </a:r>
            <a:endParaRPr lang="ko-KR" altLang="en-US" sz="3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FB646D-5EC9-B834-42D1-8FA3F9097337}"/>
              </a:ext>
            </a:extLst>
          </p:cNvPr>
          <p:cNvSpPr txBox="1"/>
          <p:nvPr/>
        </p:nvSpPr>
        <p:spPr>
          <a:xfrm>
            <a:off x="8255781" y="4494341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034BF7-829B-434D-6DA3-5FD3D3826918}"/>
              </a:ext>
            </a:extLst>
          </p:cNvPr>
          <p:cNvSpPr txBox="1"/>
          <p:nvPr/>
        </p:nvSpPr>
        <p:spPr>
          <a:xfrm>
            <a:off x="7286622" y="5379770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endParaRPr lang="ko-KR" altLang="en-US" sz="3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3BAD41-8FFC-D79A-D063-272D42A77E02}"/>
              </a:ext>
            </a:extLst>
          </p:cNvPr>
          <p:cNvSpPr txBox="1"/>
          <p:nvPr/>
        </p:nvSpPr>
        <p:spPr>
          <a:xfrm>
            <a:off x="6172010" y="5392623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6</a:t>
            </a:r>
            <a:endParaRPr lang="ko-KR" altLang="en-US" sz="3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EF95A3-7AB2-75E8-E000-F8D664C8F473}"/>
              </a:ext>
            </a:extLst>
          </p:cNvPr>
          <p:cNvSpPr txBox="1"/>
          <p:nvPr/>
        </p:nvSpPr>
        <p:spPr>
          <a:xfrm>
            <a:off x="5314558" y="4494340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7</a:t>
            </a:r>
            <a:endParaRPr lang="ko-KR" altLang="en-US" sz="3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9C3EC1-9A4A-92B1-86A1-ED6B3D968BA3}"/>
              </a:ext>
            </a:extLst>
          </p:cNvPr>
          <p:cNvSpPr txBox="1"/>
          <p:nvPr/>
        </p:nvSpPr>
        <p:spPr>
          <a:xfrm>
            <a:off x="5314558" y="3259376"/>
            <a:ext cx="41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35588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373E5-5364-BE67-3249-070907127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923A75-0887-E11A-6950-7A5916E7C93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덱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5E13FC9-8AA8-6E0D-1F80-BF79CC4CF2C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BD8205C-3DB6-447C-D35D-FC0AB451CD0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954C54-00D3-D2D4-FBE0-CB871700D0F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1FBED1-8B7C-AE89-5786-3A00D69EB33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643589-5CB6-A05B-EDBD-4939E0B663B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0EB95D4-3159-F1E1-5E2B-FCE658372D2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4FA1C2-4BD9-9784-93BC-6A06B363E47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7904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0EB2-369A-15C1-F7BC-B728494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F3B8F-848C-E689-AFA7-E192920730F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덱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5AAFF4A-23CE-4B99-32E6-56D3FAAA7F0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3063FA2-D5BF-8AC1-99D8-EB60186E66F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146AF1E-61EB-2E82-5569-3BBA6FD8C5A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2BBDD8-B74C-B709-B65B-81062A99440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782E3D-6C84-7BEB-37F2-AAB2C512BD8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A683B5-D601-8430-3D11-44C0990A237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D60C8E-0FCC-0292-DDB2-737CD08A67F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44A48E-E4D1-0F0F-998C-CBEE92630346}"/>
                  </a:ext>
                </a:extLst>
              </p:cNvPr>
              <p:cNvSpPr txBox="1"/>
              <p:nvPr/>
            </p:nvSpPr>
            <p:spPr>
              <a:xfrm>
                <a:off x="875401" y="3045924"/>
                <a:ext cx="62273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앞과 뒤에 있는 원소에 접근 가능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44A48E-E4D1-0F0F-998C-CBEE92630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3045924"/>
                <a:ext cx="6227363" cy="400110"/>
              </a:xfrm>
              <a:prstGeom prst="rect">
                <a:avLst/>
              </a:prstGeom>
              <a:blipFill>
                <a:blip r:embed="rId2"/>
                <a:stretch>
                  <a:fillRect l="-1077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CDCD87-02A6-5575-9B6D-9EA5F5FC476A}"/>
              </a:ext>
            </a:extLst>
          </p:cNvPr>
          <p:cNvSpPr txBox="1"/>
          <p:nvPr/>
        </p:nvSpPr>
        <p:spPr>
          <a:xfrm>
            <a:off x="1010772" y="2062253"/>
            <a:ext cx="2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덱의</a:t>
            </a:r>
            <a:r>
              <a:rPr lang="ko-KR" altLang="en-US" sz="2800" dirty="0"/>
              <a:t>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8F71F-B3F4-1D97-AA1F-0A86DE8B5EE2}"/>
                  </a:ext>
                </a:extLst>
              </p:cNvPr>
              <p:cNvSpPr txBox="1"/>
              <p:nvPr/>
            </p:nvSpPr>
            <p:spPr>
              <a:xfrm>
                <a:off x="875402" y="3795995"/>
                <a:ext cx="8527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2.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새로운 원소를 가장 앞과 뒤에 삽입 가능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8F71F-B3F4-1D97-AA1F-0A86DE8B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3795995"/>
                <a:ext cx="8527217" cy="400110"/>
              </a:xfrm>
              <a:prstGeom prst="rect">
                <a:avLst/>
              </a:prstGeom>
              <a:blipFill>
                <a:blip r:embed="rId3"/>
                <a:stretch>
                  <a:fillRect l="-787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00AF2-D003-D624-5897-7E5C44FD9812}"/>
                  </a:ext>
                </a:extLst>
              </p:cNvPr>
              <p:cNvSpPr txBox="1"/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3.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앞과 뒤에 있는 원소 삭제 가능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00AF2-D003-D624-5897-7E5C44FD9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blipFill>
                <a:blip r:embed="rId4"/>
                <a:stretch>
                  <a:fillRect l="-634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63B302-024C-1CA9-F1D0-666594080A33}"/>
              </a:ext>
            </a:extLst>
          </p:cNvPr>
          <p:cNvSpPr txBox="1"/>
          <p:nvPr/>
        </p:nvSpPr>
        <p:spPr>
          <a:xfrm>
            <a:off x="875402" y="5337834"/>
            <a:ext cx="105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가장 앞과 뒤에 있는 원소를 제외한 다른 원소에 접근하는 것이 불가능</a:t>
            </a:r>
          </a:p>
        </p:txBody>
      </p:sp>
    </p:spTree>
    <p:extLst>
      <p:ext uri="{BB962C8B-B14F-4D97-AF65-F5344CB8AC3E}">
        <p14:creationId xmlns:p14="http://schemas.microsoft.com/office/powerpoint/2010/main" val="126411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AD5F-24A8-1874-CE6E-EE7B0A7F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AB8A58-B486-C46B-C7D9-13C123C5ABF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연결리스트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E9634A-4F2E-3208-FE07-ECD09E32B26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D1D4B73-C1C9-8EFD-7817-D3B021B2697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4162C77-3595-4483-87C8-F88D215B7FE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8E9C19-56B8-B173-F09C-50416995101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437A389-94B4-9DF3-59F2-CD93225BD58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6B07C6A-133F-52A9-4FD3-4A268060BED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7D923B-97A8-B332-BC03-D01C8C21EB4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173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7EFB3-0E40-D120-04CA-7F5DE2DC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B58A6-136B-EEE5-190E-8B8156A662B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연결리스트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E79F1E1-3F0C-05AF-8883-710B7C7FB81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B952C9A-60FD-761E-8C6A-F0E5DB1447E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24BBC1-1FE0-471A-88F1-D53DA3BF257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EC06A8C-D3C3-42E7-E299-9B0A6831363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15F85E3-5FC9-7FCF-550E-5A0E856973E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B24D1A-D0BC-41D7-9010-628FFF29DB6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A72D65-B644-9E1F-C72D-D643A4D3259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EC640C-7DBA-144E-F04C-9BF014872963}"/>
                  </a:ext>
                </a:extLst>
              </p:cNvPr>
              <p:cNvSpPr txBox="1"/>
              <p:nvPr/>
            </p:nvSpPr>
            <p:spPr>
              <a:xfrm>
                <a:off x="875401" y="3045924"/>
                <a:ext cx="62273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1. 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번째 원소에 접근 가능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EC640C-7DBA-144E-F04C-9BF014872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3045924"/>
                <a:ext cx="6227363" cy="400110"/>
              </a:xfrm>
              <a:prstGeom prst="rect">
                <a:avLst/>
              </a:prstGeom>
              <a:blipFill>
                <a:blip r:embed="rId2"/>
                <a:stretch>
                  <a:fillRect l="-1077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7FF6D18-6978-9B26-EEFF-637E4087AFBD}"/>
              </a:ext>
            </a:extLst>
          </p:cNvPr>
          <p:cNvSpPr txBox="1"/>
          <p:nvPr/>
        </p:nvSpPr>
        <p:spPr>
          <a:xfrm>
            <a:off x="1010772" y="2062253"/>
            <a:ext cx="346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연결리스트의 </a:t>
            </a:r>
            <a:r>
              <a:rPr lang="ko-KR" altLang="en-US" sz="2800" dirty="0"/>
              <a:t>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DBC11-898D-3AA6-6944-22FD9E3A9DD0}"/>
                  </a:ext>
                </a:extLst>
              </p:cNvPr>
              <p:cNvSpPr txBox="1"/>
              <p:nvPr/>
            </p:nvSpPr>
            <p:spPr>
              <a:xfrm>
                <a:off x="875401" y="3882409"/>
                <a:ext cx="8527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2.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새로운 원소를 임의의 위치에 삽입 가능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5DBC11-898D-3AA6-6944-22FD9E3A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3882409"/>
                <a:ext cx="8527217" cy="400110"/>
              </a:xfrm>
              <a:prstGeom prst="rect">
                <a:avLst/>
              </a:prstGeom>
              <a:blipFill>
                <a:blip r:embed="rId3"/>
                <a:stretch>
                  <a:fillRect l="-787" t="-1212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892D47-4864-97F1-D571-06EB8AC901A3}"/>
                  </a:ext>
                </a:extLst>
              </p:cNvPr>
              <p:cNvSpPr txBox="1"/>
              <p:nvPr/>
            </p:nvSpPr>
            <p:spPr>
              <a:xfrm>
                <a:off x="875401" y="4657657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3.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임의의 위치에 존재하는 원소 삭제 가능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892D47-4864-97F1-D571-06EB8AC90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4657657"/>
                <a:ext cx="10577689" cy="400110"/>
              </a:xfrm>
              <a:prstGeom prst="rect">
                <a:avLst/>
              </a:prstGeom>
              <a:blipFill>
                <a:blip r:embed="rId4"/>
                <a:stretch>
                  <a:fillRect l="-634" t="-1060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506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EDD5-B504-C834-4660-4B899F607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D67FE4-AE25-C0DA-C2D3-AC86317091D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우선순위 큐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73F8D8-0A0D-5943-03D5-26A83520904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47B106-EB74-8E5E-72E5-6014FB70435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60223F7-CE62-A59E-6A43-BB687541F0E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C32B8B-0605-00EF-0B3B-DC8F0752B06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CE6981-832F-5DF4-9506-B57D5288105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4ACC0B-45B4-9CEC-0DC9-22A7D1D0731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9AED2-90AA-0770-90A2-435E03EFD51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619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611E-2247-A52D-9E00-E219E647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AD088-6C7B-B34F-EBCD-A9ABBF9AA5F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16A684-72A6-2D7D-E2FD-9B9B27106BE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56C2104-2409-D95D-004F-3745EA53DB4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F7BDF29-23DB-1D29-51C7-60DDA0C31A8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FBC1B6-A734-C55C-1785-D41A48B722E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66F1015-4C94-EC0B-D7EC-67BFA2C02AC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87C120A-6646-6E6A-4680-8FBE482BCBC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84D1E63-C2D4-B672-CD7F-531CA514B92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9F0653-00FF-6BE0-C730-870AD7ABD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114610"/>
              </p:ext>
            </p:extLst>
          </p:nvPr>
        </p:nvGraphicFramePr>
        <p:xfrm>
          <a:off x="1983627" y="2586047"/>
          <a:ext cx="8280000" cy="144576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84C7AE-148A-3A48-BEB7-FB52B7C3A848}"/>
              </a:ext>
            </a:extLst>
          </p:cNvPr>
          <p:cNvSpPr txBox="1"/>
          <p:nvPr/>
        </p:nvSpPr>
        <p:spPr>
          <a:xfrm>
            <a:off x="2636838" y="4752519"/>
            <a:ext cx="697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메모리에 원소를 연속하게 나열한 자료구조</a:t>
            </a:r>
          </a:p>
        </p:txBody>
      </p:sp>
    </p:spTree>
    <p:extLst>
      <p:ext uri="{BB962C8B-B14F-4D97-AF65-F5344CB8AC3E}">
        <p14:creationId xmlns:p14="http://schemas.microsoft.com/office/powerpoint/2010/main" val="80237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853F3-2379-3745-02BA-5BF6AA5C2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F779B5-A895-57F3-90E1-041C606A2CE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우선순위 큐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FCD641-6FF6-8482-586C-095F0476C9E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DE9C1C-0FE0-98FD-502F-9B1D41BF93D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11CF23A-DDC2-A83F-D620-2B5B207F852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006014A-39B4-2FDA-0898-C0990451117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AC682C-87BE-5EAF-4C92-1F571787657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46FB6E-E156-221D-A653-E4159E52C7F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2B8F42-27FC-4EDD-1B35-4E8016EF2DF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1FD3AD-B6A9-F318-8D28-50CC43CCAA28}"/>
                  </a:ext>
                </a:extLst>
              </p:cNvPr>
              <p:cNvSpPr txBox="1"/>
              <p:nvPr/>
            </p:nvSpPr>
            <p:spPr>
              <a:xfrm>
                <a:off x="875401" y="2985178"/>
                <a:ext cx="62273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위에 있는 원소에 접근 가능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1FD3AD-B6A9-F318-8D28-50CC43CC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2985178"/>
                <a:ext cx="6227363" cy="400110"/>
              </a:xfrm>
              <a:prstGeom prst="rect">
                <a:avLst/>
              </a:prstGeom>
              <a:blipFill>
                <a:blip r:embed="rId2"/>
                <a:stretch>
                  <a:fillRect l="-1077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60F7639-D9A3-1AA4-BB72-585B25C4C2B0}"/>
              </a:ext>
            </a:extLst>
          </p:cNvPr>
          <p:cNvSpPr txBox="1"/>
          <p:nvPr/>
        </p:nvSpPr>
        <p:spPr>
          <a:xfrm>
            <a:off x="1010772" y="2062253"/>
            <a:ext cx="330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우선순위큐의</a:t>
            </a:r>
            <a:r>
              <a:rPr lang="ko-KR" altLang="en-US" sz="2800" dirty="0"/>
              <a:t> 성질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1F875-16F1-CE4A-561C-6B9271107754}"/>
                  </a:ext>
                </a:extLst>
              </p:cNvPr>
              <p:cNvSpPr txBox="1"/>
              <p:nvPr/>
            </p:nvSpPr>
            <p:spPr>
              <a:xfrm>
                <a:off x="875401" y="3689326"/>
                <a:ext cx="8527217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2.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새로운 원소 삽입 가능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1F875-16F1-CE4A-561C-6B9271107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1" y="3689326"/>
                <a:ext cx="8527217" cy="405945"/>
              </a:xfrm>
              <a:prstGeom prst="rect">
                <a:avLst/>
              </a:prstGeom>
              <a:blipFill>
                <a:blip r:embed="rId3"/>
                <a:stretch>
                  <a:fillRect l="-787" t="-10448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4D514-FD01-65B2-52B7-646FE3D6579B}"/>
                  </a:ext>
                </a:extLst>
              </p:cNvPr>
              <p:cNvSpPr txBox="1"/>
              <p:nvPr/>
            </p:nvSpPr>
            <p:spPr>
              <a:xfrm>
                <a:off x="875402" y="4353297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3.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가장 위에 있는 원소 삭제 가능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64D514-FD01-65B2-52B7-646FE3D6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4353297"/>
                <a:ext cx="10577689" cy="400110"/>
              </a:xfrm>
              <a:prstGeom prst="rect">
                <a:avLst/>
              </a:prstGeom>
              <a:blipFill>
                <a:blip r:embed="rId4"/>
                <a:stretch>
                  <a:fillRect l="-634" t="-1060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49DBE5-C9BC-5AAD-EF8D-126EDB2C4EC9}"/>
              </a:ext>
            </a:extLst>
          </p:cNvPr>
          <p:cNvSpPr txBox="1"/>
          <p:nvPr/>
        </p:nvSpPr>
        <p:spPr>
          <a:xfrm>
            <a:off x="875402" y="5073041"/>
            <a:ext cx="105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가장 위에 있는 원소를 제외한 다른 원소에 접근하는 것이 불가능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6B4C2-BBFB-8BE0-65D8-20B5C13473CF}"/>
              </a:ext>
            </a:extLst>
          </p:cNvPr>
          <p:cNvSpPr txBox="1"/>
          <p:nvPr/>
        </p:nvSpPr>
        <p:spPr>
          <a:xfrm>
            <a:off x="875401" y="5806740"/>
            <a:ext cx="105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 err="1"/>
              <a:t>우선순위큐에</a:t>
            </a:r>
            <a:r>
              <a:rPr lang="ko-KR" altLang="en-US" sz="2000" dirty="0"/>
              <a:t> 들어가는 원소는 반드시 대소 관계가 정의되어야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454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5145696" y="2901991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</a:rPr>
              <a:t>QnA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F5DE-63F0-26EF-ECD4-0980CE016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E72FE-8931-F790-06B8-C8B2FCCC053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A149EB-6D91-6B7D-6E28-5CFE0A70B24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DFA963D-F583-2CD2-954D-BB2D14F6091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CC049D-0524-C891-2CEB-FCD3221B94D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E466EC-7383-44A8-9053-70E47071A9F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967CC8-D1CE-B186-DB26-FE820559EF2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5B42D2-5B06-A517-9350-E93CDB0B669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0A2CD16-6652-9227-EDFD-914A85C78DC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357FC2-962C-6A8E-4454-65B29C88CBE0}"/>
                  </a:ext>
                </a:extLst>
              </p:cNvPr>
              <p:cNvSpPr txBox="1"/>
              <p:nvPr/>
            </p:nvSpPr>
            <p:spPr>
              <a:xfrm>
                <a:off x="875402" y="3045924"/>
                <a:ext cx="4469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1. 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원소에 접근 가능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357FC2-962C-6A8E-4454-65B29C88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3045924"/>
                <a:ext cx="4469468" cy="400110"/>
              </a:xfrm>
              <a:prstGeom prst="rect">
                <a:avLst/>
              </a:prstGeom>
              <a:blipFill>
                <a:blip r:embed="rId2"/>
                <a:stretch>
                  <a:fillRect l="-1501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CAD01AC-5C56-53D1-66DF-D9DE4F5ECFC2}"/>
              </a:ext>
            </a:extLst>
          </p:cNvPr>
          <p:cNvSpPr txBox="1"/>
          <p:nvPr/>
        </p:nvSpPr>
        <p:spPr>
          <a:xfrm>
            <a:off x="1010772" y="2062253"/>
            <a:ext cx="2665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배열의 성질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C9187-78D4-2679-1B6F-BEE960A359A5}"/>
              </a:ext>
            </a:extLst>
          </p:cNvPr>
          <p:cNvSpPr txBox="1"/>
          <p:nvPr/>
        </p:nvSpPr>
        <p:spPr>
          <a:xfrm>
            <a:off x="875402" y="3795995"/>
            <a:ext cx="8527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메모리의 연속한 구간을 이용해야 해서 할당에 제한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47688-8BE4-2B6B-999D-34A23CE63E46}"/>
                  </a:ext>
                </a:extLst>
              </p:cNvPr>
              <p:cNvSpPr txBox="1"/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3. </a:t>
                </a:r>
                <a:r>
                  <a:rPr lang="ko-KR" altLang="en-US" sz="2000" dirty="0"/>
                  <a:t>배열의 끝에 새로운 원소를 삽입하거나 기존 원소를 제거하는 것은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가능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47688-8BE4-2B6B-999D-34A23CE6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4546066"/>
                <a:ext cx="10577689" cy="400110"/>
              </a:xfrm>
              <a:prstGeom prst="rect">
                <a:avLst/>
              </a:prstGeom>
              <a:blipFill>
                <a:blip r:embed="rId3"/>
                <a:stretch>
                  <a:fillRect l="-634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9F324B-EAF0-3DF5-9C28-688034230F7E}"/>
                  </a:ext>
                </a:extLst>
              </p:cNvPr>
              <p:cNvSpPr txBox="1"/>
              <p:nvPr/>
            </p:nvSpPr>
            <p:spPr>
              <a:xfrm>
                <a:off x="875402" y="5337834"/>
                <a:ext cx="10577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4. </a:t>
                </a:r>
                <a:r>
                  <a:rPr lang="ko-KR" altLang="en-US" sz="2000" dirty="0"/>
                  <a:t>배열의 임의의 위치에 새로운 원소를 삽입하거나 기존 원소 제거하는 것은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가능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9F324B-EAF0-3DF5-9C28-68803423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02" y="5337834"/>
                <a:ext cx="10577689" cy="400110"/>
              </a:xfrm>
              <a:prstGeom prst="rect">
                <a:avLst/>
              </a:prstGeom>
              <a:blipFill>
                <a:blip r:embed="rId4"/>
                <a:stretch>
                  <a:fillRect l="-634"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1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2CC8-27AB-866E-F6DF-0061B505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60733-FF9B-CCD0-B516-2EC3DDF7F74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A1FF7E-D91D-264F-683B-5F40DB14640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CB6466-3757-08D1-0514-BF9A390FF7E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3DDA7CA-0E0E-8952-5361-8F5A78A416F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E205C9A-F1DA-E2C5-0E8F-46B1404B93B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B4E6D06-5EC3-B5FF-291B-FD829C4ABA0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3E4543-1299-7D4E-3AA8-D29D2375228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939107-CF93-368B-7C85-2F884CCBEB2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455DCD-E5BC-4605-E9D6-DAF99F4C7BBA}"/>
                  </a:ext>
                </a:extLst>
              </p:cNvPr>
              <p:cNvSpPr txBox="1"/>
              <p:nvPr/>
            </p:nvSpPr>
            <p:spPr>
              <a:xfrm>
                <a:off x="1010772" y="2062253"/>
                <a:ext cx="40692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배열의 원소를 변경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455DCD-E5BC-4605-E9D6-DAF99F4C7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2062253"/>
                <a:ext cx="4069228" cy="523220"/>
              </a:xfrm>
              <a:prstGeom prst="rect">
                <a:avLst/>
              </a:prstGeom>
              <a:blipFill>
                <a:blip r:embed="rId2"/>
                <a:stretch>
                  <a:fillRect l="-3148" t="-13953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2580C8-65C0-78E1-52F7-AFE473B2B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003124"/>
              </p:ext>
            </p:extLst>
          </p:nvPr>
        </p:nvGraphicFramePr>
        <p:xfrm>
          <a:off x="1741453" y="2891423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9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5A2315-7511-0F68-BD73-BE56A9125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10450"/>
              </p:ext>
            </p:extLst>
          </p:nvPr>
        </p:nvGraphicFramePr>
        <p:xfrm>
          <a:off x="1741453" y="4697132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2A5919-B358-0AC0-9E36-7DA505590CFB}"/>
              </a:ext>
            </a:extLst>
          </p:cNvPr>
          <p:cNvCxnSpPr/>
          <p:nvPr/>
        </p:nvCxnSpPr>
        <p:spPr>
          <a:xfrm>
            <a:off x="5881453" y="4240077"/>
            <a:ext cx="0" cy="313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4F10E-7C75-D736-EFE0-577EB164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AC19D-B885-90F0-84FE-C4EC6D8936E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39C97F-4267-4302-4248-24D2188860F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ECF39E-BD2E-6F6F-E0C7-747A1455D8E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3B8E32-ACF3-1871-E518-6E61D5BF561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25E0767-7F58-E7EA-8C92-2D5DBDBCB02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C89E2CB-2EFE-8A3A-F5B1-CA0A54071FF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20D496-311F-FB4A-8F99-45ADB04291B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2FB247-909A-11CC-083C-AD5B94CDBB0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8EB155-A53C-F4EF-7BF9-B01FBE26B6E4}"/>
                  </a:ext>
                </a:extLst>
              </p:cNvPr>
              <p:cNvSpPr txBox="1"/>
              <p:nvPr/>
            </p:nvSpPr>
            <p:spPr>
              <a:xfrm>
                <a:off x="1010771" y="2062253"/>
                <a:ext cx="47335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배열의 끝에 원소를 삽입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8EB155-A53C-F4EF-7BF9-B01FBE26B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062253"/>
                <a:ext cx="4733521" cy="523220"/>
              </a:xfrm>
              <a:prstGeom prst="rect">
                <a:avLst/>
              </a:prstGeom>
              <a:blipFill>
                <a:blip r:embed="rId2"/>
                <a:stretch>
                  <a:fillRect l="-2706" t="-13953" r="-2062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812400-8A99-1109-5366-7303C9FFA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76621"/>
              </p:ext>
            </p:extLst>
          </p:nvPr>
        </p:nvGraphicFramePr>
        <p:xfrm>
          <a:off x="1261164" y="2891423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9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A99C77-ADA2-613A-1A15-43AF381A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19488"/>
              </p:ext>
            </p:extLst>
          </p:nvPr>
        </p:nvGraphicFramePr>
        <p:xfrm>
          <a:off x="1261164" y="4697132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0B8C4A-AE08-ABC5-D85B-3EBC890F9E19}"/>
              </a:ext>
            </a:extLst>
          </p:cNvPr>
          <p:cNvCxnSpPr/>
          <p:nvPr/>
        </p:nvCxnSpPr>
        <p:spPr>
          <a:xfrm>
            <a:off x="5401164" y="4240077"/>
            <a:ext cx="0" cy="313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70CD20-DBFF-993F-DF38-9959A7C77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65516"/>
              </p:ext>
            </p:extLst>
          </p:nvPr>
        </p:nvGraphicFramePr>
        <p:xfrm>
          <a:off x="9541164" y="4697132"/>
          <a:ext cx="828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1318282675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35590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66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5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0E1E-DD10-0029-987E-DF711A1D3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43B9B-97BC-4A90-FADE-9228A6044A0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FC3B39-41BB-3CB7-C172-D8247A39B5D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4B5633A-817B-C9EA-FF6D-9AB8BA4D350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696C57F-E2C9-EDBF-0CCB-160166C9039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7C47107-8804-5196-908B-2E5108F1051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8EF337-EBEC-E542-0C50-2EA2EF44308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E660CE-67FF-24D3-516E-BE12226D36C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898F3F-C474-FC72-912C-AE1B91487A6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071265-2021-792B-99F6-25C2D5C7B37D}"/>
                  </a:ext>
                </a:extLst>
              </p:cNvPr>
              <p:cNvSpPr txBox="1"/>
              <p:nvPr/>
            </p:nvSpPr>
            <p:spPr>
              <a:xfrm>
                <a:off x="1010771" y="2062253"/>
                <a:ext cx="5557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배열의 끝에 있는 원소를 삭제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071265-2021-792B-99F6-25C2D5C7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062253"/>
                <a:ext cx="5557209" cy="523220"/>
              </a:xfrm>
              <a:prstGeom prst="rect">
                <a:avLst/>
              </a:prstGeom>
              <a:blipFill>
                <a:blip r:embed="rId2"/>
                <a:stretch>
                  <a:fillRect l="-2305" t="-13953" r="-1207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804E7F-3D79-7163-1396-23C3B44F5794}"/>
              </a:ext>
            </a:extLst>
          </p:cNvPr>
          <p:cNvGraphicFramePr>
            <a:graphicFrameLocks noGrp="1"/>
          </p:cNvGraphicFramePr>
          <p:nvPr/>
        </p:nvGraphicFramePr>
        <p:xfrm>
          <a:off x="1261164" y="2891423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9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EECCAA6-33C8-3965-CA58-AB6346B19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71668"/>
              </p:ext>
            </p:extLst>
          </p:nvPr>
        </p:nvGraphicFramePr>
        <p:xfrm>
          <a:off x="1261164" y="4697132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6B3808-C9AC-2089-28DC-A6424E4EE017}"/>
              </a:ext>
            </a:extLst>
          </p:cNvPr>
          <p:cNvCxnSpPr/>
          <p:nvPr/>
        </p:nvCxnSpPr>
        <p:spPr>
          <a:xfrm>
            <a:off x="5401164" y="4240077"/>
            <a:ext cx="0" cy="313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48EC1-29D9-9C93-9C67-769A7009D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5A5596-42E0-C4D5-8CD1-A86396C7F73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6F60B8-5773-A5AD-ADDE-B8202515324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5AD470E-FC16-0E56-6B71-E40388203A8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1086AF-6677-859E-4772-EB32E79496D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4B6167A-4082-1EEF-E60F-B2EB6625963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1BC516-7820-BAEF-BB47-766B6687A9A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65CAAE-2C66-BEBE-619B-7429AF2554F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292928-40AD-815A-D372-329380C17C5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A23F3-9421-5693-6581-BF75AC04D5A2}"/>
                  </a:ext>
                </a:extLst>
              </p:cNvPr>
              <p:cNvSpPr txBox="1"/>
              <p:nvPr/>
            </p:nvSpPr>
            <p:spPr>
              <a:xfrm>
                <a:off x="1010771" y="2062253"/>
                <a:ext cx="62397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배열의 임의의 위치에 원소를 삽입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3A23F3-9421-5693-6581-BF75AC04D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062253"/>
                <a:ext cx="6239774" cy="523220"/>
              </a:xfrm>
              <a:prstGeom prst="rect">
                <a:avLst/>
              </a:prstGeom>
              <a:blipFill>
                <a:blip r:embed="rId2"/>
                <a:stretch>
                  <a:fillRect l="-2053" t="-13953" r="-371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DB9747-D749-F929-E0CF-E9E58924623F}"/>
              </a:ext>
            </a:extLst>
          </p:cNvPr>
          <p:cNvGraphicFramePr>
            <a:graphicFrameLocks noGrp="1"/>
          </p:cNvGraphicFramePr>
          <p:nvPr/>
        </p:nvGraphicFramePr>
        <p:xfrm>
          <a:off x="1261164" y="2891423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9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231B1B1-4E13-FBDF-6CCE-C55513F6A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85730"/>
              </p:ext>
            </p:extLst>
          </p:nvPr>
        </p:nvGraphicFramePr>
        <p:xfrm>
          <a:off x="1261164" y="4697132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EE625E-2E23-D232-883D-7ACB1E8FE458}"/>
              </a:ext>
            </a:extLst>
          </p:cNvPr>
          <p:cNvCxnSpPr/>
          <p:nvPr/>
        </p:nvCxnSpPr>
        <p:spPr>
          <a:xfrm>
            <a:off x="5401164" y="4240077"/>
            <a:ext cx="0" cy="313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9BC498-C3AD-DA62-ED7B-97B80CE74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55203"/>
              </p:ext>
            </p:extLst>
          </p:nvPr>
        </p:nvGraphicFramePr>
        <p:xfrm>
          <a:off x="9541164" y="4697132"/>
          <a:ext cx="828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1318282675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835590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8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6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7EE0A-61F0-53DA-11D7-2839C73F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9576A-98DB-B0B5-D81E-6C9BB7CF88B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배열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9FEC16-881B-7097-2A20-456614837BC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7F805B-67FC-684C-534B-997BAD7D326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3282ECF-EDA3-4210-1634-B53965DB59E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D48ED0E-D743-79A3-3DDB-DAC85A9EF6D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13346B9-E2D2-6475-4EA8-007544896F1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B7FA9B-8415-985F-16A9-C7DDC38EED3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58E503-F59A-C2E2-BA2D-13DF5CBA247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C9D42A-66AE-942C-073B-CF5344ECE3D7}"/>
                  </a:ext>
                </a:extLst>
              </p:cNvPr>
              <p:cNvSpPr txBox="1"/>
              <p:nvPr/>
            </p:nvSpPr>
            <p:spPr>
              <a:xfrm>
                <a:off x="1010771" y="2062253"/>
                <a:ext cx="71546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/>
                  <a:t>배열의 임의의 위치에 있는 원소를 삭제 </a:t>
                </a:r>
                <a:r>
                  <a:rPr lang="en-US" altLang="ko-KR" sz="28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C9D42A-66AE-942C-073B-CF5344E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062253"/>
                <a:ext cx="7154637" cy="523220"/>
              </a:xfrm>
              <a:prstGeom prst="rect">
                <a:avLst/>
              </a:prstGeom>
              <a:blipFill>
                <a:blip r:embed="rId2"/>
                <a:stretch>
                  <a:fillRect l="-1790" t="-13953" r="-682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D1796C-323D-819F-3E77-3C1D07342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47234"/>
              </p:ext>
            </p:extLst>
          </p:nvPr>
        </p:nvGraphicFramePr>
        <p:xfrm>
          <a:off x="1261164" y="2891423"/>
          <a:ext cx="8280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289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D7E7C8-32B5-5C7B-D5CB-E0482BB11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64378"/>
              </p:ext>
            </p:extLst>
          </p:nvPr>
        </p:nvGraphicFramePr>
        <p:xfrm>
          <a:off x="1261164" y="4697132"/>
          <a:ext cx="7452000" cy="1210110"/>
        </p:xfrm>
        <a:graphic>
          <a:graphicData uri="http://schemas.openxmlformats.org/drawingml/2006/table">
            <a:tbl>
              <a:tblPr firstRow="1" bandRow="1"/>
              <a:tblGrid>
                <a:gridCol w="828000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</a:tblGrid>
              <a:tr h="285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F6F6F8-D5B8-3A03-7728-4C7378AF0CBE}"/>
              </a:ext>
            </a:extLst>
          </p:cNvPr>
          <p:cNvCxnSpPr/>
          <p:nvPr/>
        </p:nvCxnSpPr>
        <p:spPr>
          <a:xfrm>
            <a:off x="5401164" y="4240077"/>
            <a:ext cx="0" cy="3134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958</Words>
  <Application>Microsoft Office PowerPoint</Application>
  <PresentationFormat>와이드스크린</PresentationFormat>
  <Paragraphs>411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Pretendard</vt:lpstr>
      <vt:lpstr>Pretendard Black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Jonghwan Seo</cp:lastModifiedBy>
  <cp:revision>144</cp:revision>
  <dcterms:created xsi:type="dcterms:W3CDTF">2022-12-21T02:15:26Z</dcterms:created>
  <dcterms:modified xsi:type="dcterms:W3CDTF">2025-09-01T17:45:26Z</dcterms:modified>
</cp:coreProperties>
</file>