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089" autoAdjust="0"/>
    <p:restoredTop sz="94660"/>
  </p:normalViewPr>
  <p:slideViewPr>
    <p:cSldViewPr>
      <p:cViewPr varScale="1">
        <p:scale>
          <a:sx n="103" d="100"/>
          <a:sy n="103" d="100"/>
        </p:scale>
        <p:origin x="-4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>
            <a:off x="6820592" y="428628"/>
            <a:ext cx="2323440" cy="6000768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35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09446"/>
            <a:ext cx="7772400" cy="1470025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23248" y="3886200"/>
            <a:ext cx="5414978" cy="1042998"/>
          </a:xfrm>
        </p:spPr>
        <p:txBody>
          <a:bodyPr/>
          <a:lstStyle>
            <a:lvl1pPr marL="0" indent="0" algn="r">
              <a:buNone/>
              <a:defRPr sz="24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EA971-F3D9-4F3A-8E39-3856DFB9FDA6}" type="datetimeFigureOut">
              <a:rPr lang="ko-KR" altLang="en-US" smtClean="0"/>
              <a:pPr/>
              <a:t>2012-04-09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CD53-70AD-4F6A-9BCA-C897A1A045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EA971-F3D9-4F3A-8E39-3856DFB9FDA6}" type="datetimeFigureOut">
              <a:rPr lang="ko-KR" altLang="en-US" smtClean="0"/>
              <a:pPr/>
              <a:t>2012-04-09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CD53-70AD-4F6A-9BCA-C897A1A045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58082" y="274639"/>
            <a:ext cx="1328718" cy="5851525"/>
          </a:xfrm>
        </p:spPr>
        <p:txBody>
          <a:bodyPr vert="eaVert" anchor="b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28672"/>
            <a:ext cx="6900882" cy="519749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EA971-F3D9-4F3A-8E39-3856DFB9FDA6}" type="datetimeFigureOut">
              <a:rPr lang="ko-KR" altLang="en-US" smtClean="0"/>
              <a:pPr/>
              <a:t>2012-04-09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CD53-70AD-4F6A-9BCA-C897A1A045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EA971-F3D9-4F3A-8E39-3856DFB9FDA6}" type="datetimeFigureOut">
              <a:rPr lang="ko-KR" altLang="en-US" smtClean="0"/>
              <a:pPr/>
              <a:t>2012-04-09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CD53-70AD-4F6A-9BCA-C897A1A045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>
              <a:buNone/>
              <a:defRPr sz="1800" i="1">
                <a:solidFill>
                  <a:schemeClr val="tx1">
                    <a:tint val="8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tx1">
                    <a:tint val="85000"/>
                  </a:schemeClr>
                </a:solidFill>
              </a:defRPr>
            </a:lvl3pPr>
            <a:lvl4pPr marL="13716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4pPr>
            <a:lvl5pPr marL="18288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EA971-F3D9-4F3A-8E39-3856DFB9FDA6}" type="datetimeFigureOut">
              <a:rPr lang="ko-KR" altLang="en-US" smtClean="0"/>
              <a:pPr/>
              <a:t>2012-04-09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CD53-70AD-4F6A-9BCA-C897A1A045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EA971-F3D9-4F3A-8E39-3856DFB9FDA6}" type="datetimeFigureOut">
              <a:rPr lang="ko-KR" altLang="en-US" smtClean="0"/>
              <a:pPr/>
              <a:t>2012-04-09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CD53-70AD-4F6A-9BCA-C897A1A045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500702"/>
            <a:ext cx="4040188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5500702"/>
            <a:ext cx="4041775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EA971-F3D9-4F3A-8E39-3856DFB9FDA6}" type="datetimeFigureOut">
              <a:rPr lang="ko-KR" altLang="en-US" smtClean="0"/>
              <a:pPr/>
              <a:t>2012-04-09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CD53-70AD-4F6A-9BCA-C897A1A045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EA971-F3D9-4F3A-8E39-3856DFB9FDA6}" type="datetimeFigureOut">
              <a:rPr lang="ko-KR" altLang="en-US" smtClean="0"/>
              <a:pPr/>
              <a:t>2012-04-09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CD53-70AD-4F6A-9BCA-C897A1A045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EA971-F3D9-4F3A-8E39-3856DFB9FDA6}" type="datetimeFigureOut">
              <a:rPr lang="ko-KR" altLang="en-US" smtClean="0"/>
              <a:pPr/>
              <a:t>2012-04-09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CD53-70AD-4F6A-9BCA-C897A1A045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8219505" cy="59387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868" y="1590620"/>
            <a:ext cx="8218935" cy="4535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866111"/>
            <a:ext cx="8237260" cy="6877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EA971-F3D9-4F3A-8E39-3856DFB9FDA6}" type="datetimeFigureOut">
              <a:rPr lang="ko-KR" altLang="en-US" smtClean="0"/>
              <a:pPr/>
              <a:t>2012-04-09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CD53-70AD-4F6A-9BCA-C897A1A045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785926"/>
            <a:ext cx="3422654" cy="781052"/>
          </a:xfrm>
        </p:spPr>
        <p:txBody>
          <a:bodyPr anchor="b"/>
          <a:lstStyle>
            <a:lvl1pPr algn="r">
              <a:defRPr sz="24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8596" y="2566978"/>
            <a:ext cx="3422654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EA971-F3D9-4F3A-8E39-3856DFB9FDA6}" type="datetimeFigureOut">
              <a:rPr lang="ko-KR" altLang="en-US" smtClean="0"/>
              <a:pPr/>
              <a:t>2012-04-09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CD53-70AD-4F6A-9BCA-C897A1A045E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"/>
          </p:nvPr>
        </p:nvSpPr>
        <p:spPr>
          <a:xfrm>
            <a:off x="4000496" y="928670"/>
            <a:ext cx="4500594" cy="4500570"/>
          </a:xfrm>
          <a:prstGeom prst="roundRect">
            <a:avLst>
              <a:gd name="adj" fmla="val 8501"/>
            </a:avLst>
          </a:prstGeom>
          <a:noFill/>
          <a:ln w="165100" cap="rnd" cmpd="sng">
            <a:gradFill flip="none" rotWithShape="1">
              <a:gsLst>
                <a:gs pos="0">
                  <a:schemeClr val="accent2">
                    <a:tint val="20000"/>
                  </a:schemeClr>
                </a:gs>
                <a:gs pos="100000">
                  <a:schemeClr val="accent2">
                    <a:tint val="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balanced" dir="t"/>
          </a:scene3d>
          <a:sp3d extrusionH="76200" prstMaterial="matte">
            <a:bevelT h="38100"/>
            <a:bevelB h="38100"/>
            <a:extrusionClr>
              <a:schemeClr val="bg2">
                <a:shade val="75000"/>
              </a:schemeClr>
            </a:extrusionClr>
          </a:sp3d>
        </p:spPr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 flipH="1">
            <a:off x="-32" y="500042"/>
            <a:ext cx="2268129" cy="5929354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62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EA971-F3D9-4F3A-8E39-3856DFB9FDA6}" type="datetimeFigureOut">
              <a:rPr lang="ko-KR" altLang="en-US" smtClean="0"/>
              <a:pPr/>
              <a:t>2012-04-09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3CD53-70AD-4F6A-9BCA-C897A1A045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1" kern="1200" smtClean="0">
          <a:ln w="11430">
            <a:solidFill>
              <a:schemeClr val="tx2">
                <a:shade val="25000"/>
                <a:alpha val="75000"/>
              </a:schemeClr>
            </a:solidFill>
          </a:ln>
          <a:gradFill>
            <a:gsLst>
              <a:gs pos="0">
                <a:schemeClr val="tx2"/>
              </a:gs>
              <a:gs pos="50000">
                <a:schemeClr val="tx2"/>
              </a:gs>
              <a:gs pos="100000">
                <a:schemeClr val="tx2">
                  <a:shade val="90000"/>
                </a:schemeClr>
              </a:gs>
            </a:gsLst>
            <a:lin ang="5400000" scaled="0"/>
          </a:gradFill>
          <a:effectLst>
            <a:outerShdw blurRad="50800" dist="25400" dir="5460000" algn="tl" rotWithShape="0">
              <a:srgbClr val="000000">
                <a:alpha val="27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tx2"/>
        </a:buClr>
        <a:buSzPct val="70000"/>
        <a:buFont typeface="Wingdings"/>
        <a:buChar char="p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140000"/>
        <a:buFont typeface="Wingdings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4"/>
        </a:buClr>
        <a:buSzPct val="12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5"/>
        </a:buClr>
        <a:buSzPct val="110000"/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6"/>
        </a:buClr>
        <a:buSzPct val="9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latin typeface="굴림" pitchFamily="50" charset="-127"/>
                <a:ea typeface="굴림" pitchFamily="50" charset="-127"/>
              </a:rPr>
              <a:t>2</a:t>
            </a:r>
            <a:r>
              <a:rPr lang="ko-KR" altLang="en-US" sz="2400" b="1" smtClean="0">
                <a:latin typeface="굴림" pitchFamily="50" charset="-127"/>
                <a:ea typeface="굴림" pitchFamily="50" charset="-127"/>
              </a:rPr>
              <a:t>장 </a:t>
            </a:r>
            <a:r>
              <a:rPr lang="en-US" altLang="ko-KR" sz="2400" b="1" smtClean="0">
                <a:latin typeface="굴림" pitchFamily="50" charset="-127"/>
                <a:ea typeface="굴림" pitchFamily="50" charset="-127"/>
              </a:rPr>
              <a:t>jQuery </a:t>
            </a:r>
            <a:r>
              <a:rPr lang="ko-KR" altLang="en-US" sz="2400" b="1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400" b="1" smtClean="0">
                <a:latin typeface="굴림" pitchFamily="50" charset="-127"/>
                <a:ea typeface="굴림" pitchFamily="50" charset="-127"/>
              </a:rPr>
              <a:t>selector </a:t>
            </a:r>
            <a:endParaRPr lang="ko-KR" altLang="en-US" sz="24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1357298"/>
            <a:ext cx="857252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b="1" dirty="0" err="1" smtClean="0">
                <a:latin typeface="굴림" pitchFamily="50" charset="-127"/>
                <a:ea typeface="굴림" pitchFamily="50" charset="-127"/>
              </a:rPr>
              <a:t>jQuery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selector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는 여러 개 또는 한 개의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HTML </a:t>
            </a:r>
            <a:r>
              <a:rPr lang="ko-KR" altLang="en-US" b="1" dirty="0" err="1" smtClean="0">
                <a:latin typeface="굴림" pitchFamily="50" charset="-127"/>
                <a:ea typeface="굴림" pitchFamily="50" charset="-127"/>
              </a:rPr>
              <a:t>엘리먼트를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 선택하고 조작할 수 있게 한다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b="1" dirty="0" err="1" smtClean="0">
                <a:latin typeface="굴림" pitchFamily="50" charset="-127"/>
                <a:ea typeface="굴림" pitchFamily="50" charset="-127"/>
              </a:rPr>
              <a:t>엘리먼트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 이름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특성 이름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,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또는 </a:t>
            </a:r>
            <a:r>
              <a:rPr lang="en-US" altLang="ko-KR" b="1" dirty="0" err="1" smtClean="0">
                <a:latin typeface="굴림" pitchFamily="50" charset="-127"/>
                <a:ea typeface="굴림" pitchFamily="50" charset="-127"/>
              </a:rPr>
              <a:t>conent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로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HTML </a:t>
            </a:r>
            <a:r>
              <a:rPr lang="ko-KR" altLang="en-US" b="1" dirty="0" err="1" smtClean="0">
                <a:latin typeface="굴림" pitchFamily="50" charset="-127"/>
                <a:ea typeface="굴림" pitchFamily="50" charset="-127"/>
              </a:rPr>
              <a:t>엘리먼트를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 선택할 수 있다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endParaRPr lang="en-US" altLang="ko-KR" b="1" dirty="0"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 selector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는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DOM </a:t>
            </a:r>
            <a:r>
              <a:rPr lang="ko-KR" altLang="en-US" b="1" dirty="0" err="1" smtClean="0">
                <a:latin typeface="굴림" pitchFamily="50" charset="-127"/>
                <a:ea typeface="굴림" pitchFamily="50" charset="-127"/>
              </a:rPr>
              <a:t>엘리먼트를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 그룹단위 혹은 개별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node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로 조작할 수 있다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endParaRPr lang="en-US" altLang="ko-KR" b="1" dirty="0"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b="1" dirty="0" err="1" smtClean="0">
                <a:latin typeface="굴림" pitchFamily="50" charset="-127"/>
                <a:ea typeface="굴림" pitchFamily="50" charset="-127"/>
              </a:rPr>
              <a:t>jQuery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는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HTML </a:t>
            </a:r>
            <a:r>
              <a:rPr lang="ko-KR" altLang="en-US" b="1" dirty="0" err="1" smtClean="0">
                <a:latin typeface="굴림" pitchFamily="50" charset="-127"/>
                <a:ea typeface="굴림" pitchFamily="50" charset="-127"/>
              </a:rPr>
              <a:t>엘리먼트를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 선택할 때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CSS selector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를 이용한다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lvl="1"/>
            <a:r>
              <a:rPr lang="en-US" altLang="ko-KR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 - </a:t>
            </a:r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$("p")</a:t>
            </a:r>
            <a:r>
              <a:rPr lang="ko-KR" altLang="en-US" sz="1600" dirty="0" smtClean="0">
                <a:latin typeface="굴림" pitchFamily="50" charset="-127"/>
                <a:ea typeface="굴림" pitchFamily="50" charset="-127"/>
              </a:rPr>
              <a:t>는 모든 </a:t>
            </a:r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&lt;p&gt; </a:t>
            </a:r>
            <a:r>
              <a:rPr lang="ko-KR" altLang="en-US" sz="1600" dirty="0" err="1" smtClean="0">
                <a:latin typeface="굴림" pitchFamily="50" charset="-127"/>
                <a:ea typeface="굴림" pitchFamily="50" charset="-127"/>
              </a:rPr>
              <a:t>엘리먼트를</a:t>
            </a:r>
            <a:r>
              <a:rPr lang="ko-KR" altLang="en-US" sz="1600" dirty="0" smtClean="0">
                <a:latin typeface="굴림" pitchFamily="50" charset="-127"/>
                <a:ea typeface="굴림" pitchFamily="50" charset="-127"/>
              </a:rPr>
              <a:t> 선택한다</a:t>
            </a:r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lvl="1"/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  </a:t>
            </a:r>
          </a:p>
          <a:p>
            <a:pPr lvl="1"/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  - $("</a:t>
            </a:r>
            <a:r>
              <a:rPr lang="en-US" altLang="ko-KR" sz="1600" dirty="0" err="1" smtClean="0">
                <a:latin typeface="굴림" pitchFamily="50" charset="-127"/>
                <a:ea typeface="굴림" pitchFamily="50" charset="-127"/>
              </a:rPr>
              <a:t>p".intro</a:t>
            </a:r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1600" dirty="0" smtClean="0">
                <a:latin typeface="굴림" pitchFamily="50" charset="-127"/>
                <a:ea typeface="굴림" pitchFamily="50" charset="-127"/>
              </a:rPr>
              <a:t>는 </a:t>
            </a:r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class="intro"</a:t>
            </a:r>
            <a:r>
              <a:rPr lang="ko-KR" altLang="en-US" sz="1600" dirty="0" smtClean="0">
                <a:latin typeface="굴림" pitchFamily="50" charset="-127"/>
                <a:ea typeface="굴림" pitchFamily="50" charset="-127"/>
              </a:rPr>
              <a:t>인 모든 </a:t>
            </a:r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&lt;p&gt; </a:t>
            </a:r>
            <a:r>
              <a:rPr lang="ko-KR" altLang="en-US" sz="1600" dirty="0" smtClean="0">
                <a:latin typeface="굴림" pitchFamily="50" charset="-127"/>
                <a:ea typeface="굴림" pitchFamily="50" charset="-127"/>
              </a:rPr>
              <a:t>태그를 선택한다</a:t>
            </a:r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lvl="1"/>
            <a:endParaRPr lang="en-US" altLang="ko-KR" sz="1600" dirty="0">
              <a:latin typeface="굴림" pitchFamily="50" charset="-127"/>
              <a:ea typeface="굴림" pitchFamily="50" charset="-127"/>
            </a:endParaRPr>
          </a:p>
          <a:p>
            <a:pPr lvl="1"/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   -$("</a:t>
            </a:r>
            <a:r>
              <a:rPr lang="en-US" altLang="ko-KR" sz="1600" dirty="0" err="1" smtClean="0">
                <a:latin typeface="굴림" pitchFamily="50" charset="-127"/>
                <a:ea typeface="굴림" pitchFamily="50" charset="-127"/>
              </a:rPr>
              <a:t>p#demo</a:t>
            </a:r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1600" dirty="0" smtClean="0">
                <a:latin typeface="굴림" pitchFamily="50" charset="-127"/>
                <a:ea typeface="굴림" pitchFamily="50" charset="-127"/>
              </a:rPr>
              <a:t>는 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id="demo" </a:t>
            </a:r>
            <a:r>
              <a:rPr lang="ko-KR" altLang="en-US" sz="1600" dirty="0" smtClean="0">
                <a:latin typeface="굴림" pitchFamily="50" charset="-127"/>
                <a:ea typeface="굴림" pitchFamily="50" charset="-127"/>
              </a:rPr>
              <a:t>인 모든 </a:t>
            </a:r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&lt;p&gt; </a:t>
            </a:r>
            <a:r>
              <a:rPr lang="ko-KR" altLang="en-US" sz="1600" dirty="0" err="1" smtClean="0">
                <a:latin typeface="굴림" pitchFamily="50" charset="-127"/>
                <a:ea typeface="굴림" pitchFamily="50" charset="-127"/>
              </a:rPr>
              <a:t>엘리먼트를</a:t>
            </a:r>
            <a:r>
              <a:rPr lang="ko-KR" altLang="en-US" sz="1600" dirty="0" smtClean="0">
                <a:latin typeface="굴림" pitchFamily="50" charset="-127"/>
                <a:ea typeface="굴림" pitchFamily="50" charset="-127"/>
              </a:rPr>
              <a:t> 선택한다</a:t>
            </a:r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lvl="1"/>
            <a:endParaRPr lang="en-US" altLang="ko-KR" sz="1600" dirty="0" smtClean="0">
              <a:latin typeface="굴림" pitchFamily="50" charset="-127"/>
              <a:ea typeface="굴림" pitchFamily="50" charset="-127"/>
            </a:endParaRPr>
          </a:p>
          <a:p>
            <a:pPr lvl="1"/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 </a:t>
            </a:r>
            <a:endParaRPr lang="ko-KR" altLang="en-US" sz="16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5214950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jQuery CSS selector 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는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HTML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의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CSS 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속성을 바꿀 수 있다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  $("p").css("background-color","yellow") </a:t>
            </a:r>
          </a:p>
          <a:p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    --&gt;p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엘리먼트의 배경색을 노란색으로 바꾼다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ancestor descendant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9429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ancestor:(selector) :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기준이 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selector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descendant :(selector):ancestor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를 기준으로 하위 노드에 존재하는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를 찾기위한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selector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857628"/>
            <a:ext cx="96441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ancestor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를 기준으로 하위의 노드에 존재하는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중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descendant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와 일치하는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를 리턴한다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en-US" altLang="ko-KR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Array&lt;Element&gt;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11315700" cy="4838700"/>
            <a:chOff x="0" y="142852"/>
            <a:chExt cx="11315700" cy="483870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42852"/>
              <a:ext cx="11315700" cy="4838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" name="직사각형 2"/>
            <p:cNvSpPr/>
            <p:nvPr/>
          </p:nvSpPr>
          <p:spPr>
            <a:xfrm>
              <a:off x="285720" y="3429000"/>
              <a:ext cx="2428892" cy="50006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2357430"/>
            <a:ext cx="4286250" cy="30956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42852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>
                <a:latin typeface="굴림" pitchFamily="50" charset="-127"/>
                <a:ea typeface="굴림" pitchFamily="50" charset="-127"/>
              </a:rPr>
              <a:t>사용 예</a:t>
            </a:r>
            <a:endParaRPr lang="ko-KR" altLang="en-US" sz="24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720" y="928670"/>
            <a:ext cx="9786974" cy="418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$(this)  -&gt; 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현재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HTML 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엘리먼트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$("p")  -&gt;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모든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&lt;p&gt; 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엘리먼튼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$("p.intro")  --&gt; class="intro"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인 모든 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 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엘리먼트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$("p#intro")  --&gt; id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가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intro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인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 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엘리먼트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$(".intro")  --&gt; class="intro"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인 모든 엘리먼트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$("#intro")  --&gt;id="intro"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인 모든 엘리먼트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$("ul li:first")  --&gt;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첫 번째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ul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의 첫번째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li 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엘리먼트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$("div#intro .head") -&gt;id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가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"intro"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인 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div 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엘리먼트 안의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class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명이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head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인 모든 엘리먼트</a:t>
            </a:r>
            <a:endParaRPr lang="en-US" altLang="ko-KR" b="1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#id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str(String) : DOM 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들의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id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속성값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286124"/>
            <a:ext cx="964413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id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속성에 해당하는 단일의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를 리턴한다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 </a:t>
            </a:r>
            <a:endParaRPr lang="en-US" altLang="ko-KR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071678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85728"/>
            <a:ext cx="7124700" cy="33623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4000504"/>
            <a:ext cx="38862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#element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element:(string) :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검색하고자 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DOM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노드의 태그명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286124"/>
            <a:ext cx="964413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입력 받은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와 일치하는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DOM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노드의 태그명을 찾아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를 리턴한다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en-US" altLang="ko-KR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071678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Array&lt;Element&gt;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4429132"/>
            <a:ext cx="49149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그룹 4"/>
          <p:cNvGrpSpPr/>
          <p:nvPr/>
        </p:nvGrpSpPr>
        <p:grpSpPr>
          <a:xfrm>
            <a:off x="571472" y="285728"/>
            <a:ext cx="6562725" cy="3952875"/>
            <a:chOff x="571472" y="285728"/>
            <a:chExt cx="6562725" cy="395287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1472" y="285728"/>
              <a:ext cx="6562725" cy="3952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" name="직사각형 3"/>
            <p:cNvSpPr/>
            <p:nvPr/>
          </p:nvSpPr>
          <p:spPr>
            <a:xfrm>
              <a:off x="1071538" y="1428736"/>
              <a:ext cx="1000132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4143380"/>
            <a:ext cx="897255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그룹 4"/>
          <p:cNvGrpSpPr/>
          <p:nvPr/>
        </p:nvGrpSpPr>
        <p:grpSpPr>
          <a:xfrm>
            <a:off x="714348" y="214290"/>
            <a:ext cx="6305550" cy="4152900"/>
            <a:chOff x="714348" y="214290"/>
            <a:chExt cx="6305550" cy="41529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4348" y="214290"/>
              <a:ext cx="6305550" cy="415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" name="직사각형 3"/>
            <p:cNvSpPr/>
            <p:nvPr/>
          </p:nvSpPr>
          <p:spPr>
            <a:xfrm>
              <a:off x="1285852" y="1571612"/>
              <a:ext cx="1928826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.class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class:(String) :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검색하길 원하는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class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속성의 값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286124"/>
            <a:ext cx="964413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'.'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으로 시작하는 입력 값의 경우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, class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속성 값과 일치하는 모든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를 리턴한다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en-US" altLang="ko-KR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071678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Array&lt;Element&gt;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85728"/>
            <a:ext cx="6419850" cy="3943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857224" y="1428736"/>
            <a:ext cx="1357322" cy="21431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4524375"/>
            <a:ext cx="3609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연꽃 당초 무늬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5000"/>
                <a:hueMod val="100000"/>
                <a:satMod val="100000"/>
              </a:schemeClr>
            </a:gs>
          </a:gsLst>
          <a:path path="circle">
            <a:fillToRect t="45000" r="100000" b="45000"/>
          </a:path>
        </a:gradFill>
        <a:blipFill>
          <a:blip xmlns:r="http://schemas.openxmlformats.org/officeDocument/2006/relationships" r:embed="rId1">
            <a:duotone>
              <a:srgbClr val="000000">
                <a:alpha val="27450"/>
              </a:srgbClr>
              <a:schemeClr val="phClr">
                <a:tint val="7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Scrollwork</Template>
  <TotalTime>58</TotalTime>
  <Words>372</Words>
  <Application>Microsoft Office PowerPoint</Application>
  <PresentationFormat>화면 슬라이드 쇼(4:3)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연꽃 당초 무늬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Company>All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End User</dc:creator>
  <cp:lastModifiedBy>USER</cp:lastModifiedBy>
  <cp:revision>29</cp:revision>
  <dcterms:created xsi:type="dcterms:W3CDTF">2012-04-04T15:12:30Z</dcterms:created>
  <dcterms:modified xsi:type="dcterms:W3CDTF">2012-04-09T09:55:30Z</dcterms:modified>
</cp:coreProperties>
</file>