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63" r:id="rId4"/>
    <p:sldId id="264" r:id="rId5"/>
  </p:sldIdLst>
  <p:sldSz type="screen4x3" cy="6858000" cx="9144000"/>
  <p:notesSz cx="6858000" cy="994727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398" autoAdjust="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281E0D1-9B0B-4D65-A873-8E5ABDC5184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0CA3748-55F1-499E-B7DB-E7FE407A190A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5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0AC95F1-6070-4268-9245-6FF4B428214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7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5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A3B0FDA-91F9-49AD-8DF8-829701F0F47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4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E7833FEB-A754-4D26-BDCF-3002D1F24D31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5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9F219B42-9F7E-47F6-B56C-F0ECEA47CD10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1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AF79186A-4C5B-4632-BC01-46880E77A164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AndTwoObj">
  <p:cSld name="标题，一项大型内容和两项小型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9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0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1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1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4FF82702-7288-4B23-88E5-8274612BE0BD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1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2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2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52B7739F-4743-417B-9B13-9026A7697658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41B981E9-383A-4B8B-8AEF-56FA9082FEA8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6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2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B616A834-C171-41DB-BF6E-6521A629FAA6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5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6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3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9EE0050F-45AF-4A7E-984C-C086F841DB0C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0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0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05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0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0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370A57EC-F97F-41A6-853D-B51751782567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0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4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F5ED41B8-D15D-4077-A573-7DA9B6E69BD4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1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170BE61D-1C20-4E9C-A065-AF16D4DE7DD3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0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3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38AFF5E8-92B4-4CAE-8A25-9CBC557A0625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7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altLang="en-US" lang="zh-CN" noProof="0" smtClean="0"/>
          </a:p>
        </p:txBody>
      </p:sp>
      <p:sp>
        <p:nvSpPr>
          <p:cNvPr id="104864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9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Guijin Wang, Tsinghua University </a:t>
            </a:r>
            <a:r>
              <a:rPr altLang="en-US" lang="zh-CN"/>
              <a:t>第二章 简单模板匹配和模式的数值特征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6BD9D0FA-D8AF-458C-AEFB-29E22D57DC08}" type="slidenum">
              <a:rPr altLang="zh-CN" lang="en-US"/>
            </a:fld>
            <a:endParaRPr altLang="zh-CN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</p:bgPr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Arc 7"/>
          <p:cNvSpPr/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</p:spPr>
        <p:txBody>
          <a:bodyPr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altLang="en-US" sz="1400" kumimoji="1" 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48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 smtClean="0"/>
              <a:t>单击此处编辑母版标题样式</a:t>
            </a:r>
          </a:p>
        </p:txBody>
      </p:sp>
      <p:sp>
        <p:nvSpPr>
          <p:cNvPr id="1048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altLang="zh-CN" sz="1400" kumimoji="1" lang="en-US">
                <a:ea typeface="宋体" panose="02010600030101010101" pitchFamily="2" charset="-122"/>
              </a:rPr>
              <a:t>Guijin Wang, Tsinghua University </a:t>
            </a:r>
            <a:r>
              <a:rPr altLang="en-US" sz="1400" kumimoji="1" lang="zh-CN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60547C-CFF0-4196-A2E1-378AAB9016F1}" type="slidenum">
              <a:rPr altLang="zh-CN" sz="1400" kumimoji="1" 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</a:fld>
            <a:endParaRPr altLang="zh-CN" sz="1400" kumimoji="1" lang="en-US">
              <a:ea typeface="宋体" panose="02010600030101010101" pitchFamily="2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/>
  <p:hf dt="0" ftr="1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b="1" sz="4000" kumimoji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b="1" sz="3200" kumimoji="1">
          <a:solidFill>
            <a:srgbClr val="277727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b="1" sz="2800" kumimoji="1">
          <a:solidFill>
            <a:srgbClr val="277727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b="1" sz="2400" kumimoji="1">
          <a:solidFill>
            <a:srgbClr val="277727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b="1" sz="2000" kumimoji="1">
          <a:solidFill>
            <a:srgbClr val="277727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rgbClr val="FF9900"/>
        </a:buClr>
        <a:buChar char="–"/>
        <a:defRPr b="1" sz="2000" kumimoji="1">
          <a:solidFill>
            <a:srgbClr val="277727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rgbClr val="FF9900"/>
        </a:buClr>
        <a:buChar char="–"/>
        <a:defRPr b="1" sz="2000" kumimoji="1">
          <a:solidFill>
            <a:srgbClr val="277727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rgbClr val="FF9900"/>
        </a:buClr>
        <a:buChar char="–"/>
        <a:defRPr b="1" sz="2000" kumimoji="1">
          <a:solidFill>
            <a:srgbClr val="277727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rgbClr val="FF9900"/>
        </a:buClr>
        <a:buChar char="–"/>
        <a:defRPr b="1" sz="2000" kumimoji="1">
          <a:solidFill>
            <a:srgbClr val="277727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rgbClr val="FF9900"/>
        </a:buClr>
        <a:buChar char="–"/>
        <a:defRPr b="1" sz="2000" kumimoji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title"/>
          </p:nvPr>
        </p:nvSpPr>
        <p:spPr>
          <a:xfrm>
            <a:off x="180628" y="620688"/>
            <a:ext cx="8782744" cy="1143000"/>
          </a:xfrm>
        </p:spPr>
        <p:txBody>
          <a:bodyPr/>
          <a:p>
            <a:r>
              <a:rPr altLang="en-US" dirty="0" sz="3600" lang="zh-CN"/>
              <a:t>模式识别</a:t>
            </a:r>
            <a:r>
              <a:rPr altLang="en-US" dirty="0" sz="3600" lang="zh-CN" smtClean="0"/>
              <a:t>作业</a:t>
            </a:r>
            <a:r>
              <a:rPr altLang="zh-CN" dirty="0" sz="3600" lang="en-US" smtClean="0"/>
              <a:t>2</a:t>
            </a:r>
            <a:r>
              <a:rPr altLang="en-US" dirty="0" sz="3600" lang="zh-CN" smtClean="0"/>
              <a:t>：</a:t>
            </a:r>
            <a:r>
              <a:rPr altLang="en-US" dirty="0" sz="3600" lang="zh-CN"/>
              <a:t>数字字符识别</a:t>
            </a:r>
            <a:r>
              <a:rPr altLang="zh-CN" dirty="0" sz="3600" lang="en-US"/>
              <a:t>—</a:t>
            </a:r>
            <a:r>
              <a:rPr altLang="en-US" dirty="0" sz="3600" lang="zh-CN"/>
              <a:t>特征设计</a:t>
            </a:r>
            <a:endParaRPr altLang="en-US" dirty="0" sz="4400" lang="zh-CN"/>
          </a:p>
        </p:txBody>
      </p:sp>
      <p:sp>
        <p:nvSpPr>
          <p:cNvPr id="104858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dirty="0" sz="2400" lang="zh-CN"/>
              <a:t>问题背景：在</a:t>
            </a:r>
            <a:r>
              <a:rPr altLang="en-US" dirty="0" sz="2400" lang="zh-CN" smtClean="0"/>
              <a:t>第</a:t>
            </a:r>
            <a:r>
              <a:rPr altLang="en-US" dirty="0" sz="2400" lang="zh-CN" smtClean="0"/>
              <a:t>一</a:t>
            </a:r>
            <a:r>
              <a:rPr altLang="en-US" dirty="0" sz="2400" lang="zh-CN" smtClean="0"/>
              <a:t>次</a:t>
            </a:r>
            <a:r>
              <a:rPr altLang="en-US" dirty="0" sz="2400" lang="zh-CN"/>
              <a:t>作业的基础上，尝试设计不同的特征并用于模板匹配，比较不同特征情况下对模板匹配性能的影响</a:t>
            </a:r>
            <a:endParaRPr altLang="zh-CN" dirty="0" sz="2400" lang="en-US"/>
          </a:p>
          <a:p>
            <a:pPr lvl="0"/>
            <a:endParaRPr altLang="zh-CN" dirty="0" sz="2400" lang="en-US"/>
          </a:p>
          <a:p>
            <a:pPr lvl="0"/>
            <a:r>
              <a:rPr altLang="en-US" dirty="0" sz="2400" lang="zh-CN"/>
              <a:t>提供数据：同</a:t>
            </a:r>
            <a:r>
              <a:rPr altLang="en-US" dirty="0" sz="2400" lang="zh-CN" smtClean="0"/>
              <a:t>第</a:t>
            </a:r>
            <a:r>
              <a:rPr altLang="en-US" dirty="0" sz="2400" lang="zh-CN" smtClean="0"/>
              <a:t>一</a:t>
            </a:r>
            <a:r>
              <a:rPr altLang="en-US" dirty="0" sz="2400" lang="zh-CN" smtClean="0"/>
              <a:t>次</a:t>
            </a:r>
            <a:r>
              <a:rPr altLang="en-US" dirty="0" sz="2400" lang="zh-CN"/>
              <a:t>作业</a:t>
            </a:r>
            <a:endParaRPr altLang="zh-CN" dirty="0" sz="2400" lang="en-US"/>
          </a:p>
          <a:p>
            <a:endParaRPr altLang="en-US" dirty="0" lang="zh-CN"/>
          </a:p>
        </p:txBody>
      </p:sp>
      <p:sp>
        <p:nvSpPr>
          <p:cNvPr id="104858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altLang="zh-CN" dirty="0" sz="1400" lang="en-US" err="1" smtClean="0"/>
              <a:t>Guijin</a:t>
            </a:r>
            <a:r>
              <a:rPr altLang="zh-CN" dirty="0" sz="1400" lang="en-US" smtClean="0"/>
              <a:t> Wang, Tsinghua University</a:t>
            </a:r>
            <a:endParaRPr altLang="en-US" dirty="0" sz="1400" lang="zh-CN"/>
          </a:p>
        </p:txBody>
      </p:sp>
      <p:sp>
        <p:nvSpPr>
          <p:cNvPr id="104858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41B981E9-383A-4B8B-8AEF-56FA9082FEA8}" type="slidenum">
              <a:rPr altLang="zh-CN" sz="1400" lang="en-US" smtClean="0"/>
              <a:t>1</a:t>
            </a:fld>
            <a:endParaRPr altLang="zh-CN" dirty="0" sz="1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3600" lang="zh-CN"/>
              <a:t>数字字符识别</a:t>
            </a:r>
            <a:r>
              <a:rPr altLang="zh-CN" dirty="0" sz="3600" lang="en-US"/>
              <a:t>—</a:t>
            </a:r>
            <a:r>
              <a:rPr altLang="en-US" dirty="0" sz="3600" lang="zh-CN"/>
              <a:t>特征设计</a:t>
            </a:r>
            <a:endParaRPr altLang="en-US" dirty="0" sz="4400" lang="zh-CN"/>
          </a:p>
        </p:txBody>
      </p:sp>
      <p:sp>
        <p:nvSpPr>
          <p:cNvPr id="1048590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p>
            <a:r>
              <a:rPr altLang="en-US" dirty="0" sz="2800" lang="zh-CN"/>
              <a:t>问题分析：</a:t>
            </a:r>
            <a:endParaRPr altLang="zh-CN" dirty="0" sz="2800" lang="en-US"/>
          </a:p>
          <a:p>
            <a:pPr lvl="1"/>
            <a:r>
              <a:rPr altLang="en-US" dirty="0" sz="2200" lang="zh-CN"/>
              <a:t>可以利用一些局部统计信息作为特征。</a:t>
            </a:r>
            <a:endParaRPr altLang="zh-CN" dirty="0" sz="2200" lang="en-US"/>
          </a:p>
          <a:p>
            <a:pPr lvl="1"/>
            <a:r>
              <a:rPr altLang="en-US" dirty="0" sz="2200" lang="zh-CN"/>
              <a:t>如：分块计算特征</a:t>
            </a:r>
            <a:r>
              <a:rPr altLang="zh-CN" dirty="0" sz="2200" lang="en-US"/>
              <a:t>(</a:t>
            </a:r>
            <a:r>
              <a:rPr altLang="en-US" dirty="0" sz="2200" lang="zh-CN"/>
              <a:t>每块逐行或逐列统计黑像素点的个数，重心等</a:t>
            </a:r>
            <a:r>
              <a:rPr altLang="zh-CN" dirty="0" sz="2200" lang="en-US"/>
              <a:t>)</a:t>
            </a:r>
            <a:r>
              <a:rPr altLang="en-US" dirty="0" sz="2200" lang="zh-CN"/>
              <a:t>，最后将各块特征合并在一起用于匹配</a:t>
            </a:r>
            <a:endParaRPr altLang="zh-CN" dirty="0" sz="2200" lang="en-US"/>
          </a:p>
          <a:p>
            <a:endParaRPr altLang="en-US" dirty="0" lang="zh-CN"/>
          </a:p>
        </p:txBody>
      </p:sp>
      <p:sp>
        <p:nvSpPr>
          <p:cNvPr id="104859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altLang="zh-CN" dirty="0" sz="1400" lang="en-US" err="1" smtClean="0"/>
              <a:t>Guijin</a:t>
            </a:r>
            <a:r>
              <a:rPr altLang="zh-CN" dirty="0" sz="1400" lang="en-US" smtClean="0"/>
              <a:t> Wang, Tsinghua University</a:t>
            </a:r>
            <a:endParaRPr altLang="en-US" dirty="0" sz="1400" lang="zh-CN"/>
          </a:p>
        </p:txBody>
      </p:sp>
      <p:sp>
        <p:nvSpPr>
          <p:cNvPr id="10485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41B981E9-383A-4B8B-8AEF-56FA9082FEA8}" type="slidenum">
              <a:rPr altLang="zh-CN" sz="1400" lang="en-US" smtClean="0"/>
              <a:t>2</a:t>
            </a:fld>
            <a:endParaRPr altLang="zh-CN" dirty="0" sz="1400" lang="en-US"/>
          </a:p>
        </p:txBody>
      </p:sp>
      <p:pic>
        <p:nvPicPr>
          <p:cNvPr id="2097152" name="Picture 2" descr="D:\模式识别作业\给小软\train\2.bmp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71538" y="4496142"/>
            <a:ext cx="690563" cy="666750"/>
          </a:xfrm>
          <a:prstGeom prst="rect"/>
          <a:noFill/>
        </p:spPr>
      </p:pic>
      <p:graphicFrame>
        <p:nvGraphicFramePr>
          <p:cNvPr id="4194304" name="表格 6"/>
          <p:cNvGraphicFramePr>
            <a:graphicFrameLocks noGrp="1"/>
          </p:cNvGraphicFramePr>
          <p:nvPr/>
        </p:nvGraphicFramePr>
        <p:xfrm>
          <a:off x="1071539" y="4496142"/>
          <a:ext cx="684000" cy="65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/>
                <a:gridCol w="342000"/>
              </a:tblGrid>
              <a:tr h="218400">
                <a:tc>
                  <a:txBody>
                    <a:bodyPr/>
                    <a:p>
                      <a:endParaRPr dirty="0" sz="500" lang="en-US"/>
                    </a:p>
                  </a:txBody>
                </a:tc>
                <a:tc>
                  <a:txBody>
                    <a:bodyPr/>
                    <a:p>
                      <a:endParaRPr dirty="0" sz="500" lang="en-US"/>
                    </a:p>
                  </a:txBody>
                </a:tc>
              </a:tr>
              <a:tr h="218400">
                <a:tc>
                  <a:txBody>
                    <a:bodyPr/>
                    <a:p>
                      <a:endParaRPr dirty="0" sz="500" lang="en-US"/>
                    </a:p>
                  </a:txBody>
                </a:tc>
                <a:tc>
                  <a:txBody>
                    <a:bodyPr/>
                    <a:p>
                      <a:endParaRPr dirty="0" sz="500" lang="en-US"/>
                    </a:p>
                  </a:txBody>
                </a:tc>
              </a:tr>
              <a:tr h="218400">
                <a:tc>
                  <a:txBody>
                    <a:bodyPr/>
                    <a:p>
                      <a:endParaRPr sz="500" lang="en-US"/>
                    </a:p>
                  </a:txBody>
                </a:tc>
                <a:tc>
                  <a:txBody>
                    <a:bodyPr/>
                    <a:p>
                      <a:endParaRPr dirty="0" sz="500" lang="en-US"/>
                    </a:p>
                  </a:txBody>
                </a:tc>
              </a:tr>
            </a:tbl>
          </a:graphicData>
        </a:graphic>
      </p:graphicFrame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571736" y="4091322"/>
            <a:ext cx="453390" cy="28003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3" name="右箭头 8"/>
          <p:cNvSpPr/>
          <p:nvPr/>
        </p:nvSpPr>
        <p:spPr>
          <a:xfrm>
            <a:off x="2000232" y="4710456"/>
            <a:ext cx="285752" cy="214314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pic>
        <p:nvPicPr>
          <p:cNvPr id="2097154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571736" y="5382447"/>
            <a:ext cx="452438" cy="28051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4071934" y="5138132"/>
            <a:ext cx="601980" cy="739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1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4071934" y="3877008"/>
            <a:ext cx="624840" cy="6934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4" name="TextBox 20"/>
          <p:cNvSpPr txBox="1"/>
          <p:nvPr/>
        </p:nvSpPr>
        <p:spPr>
          <a:xfrm>
            <a:off x="2571736" y="4435241"/>
            <a:ext cx="42862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/>
              <a:t>…</a:t>
            </a:r>
            <a:endParaRPr dirty="0" lang="en-US"/>
          </a:p>
        </p:txBody>
      </p:sp>
      <p:sp>
        <p:nvSpPr>
          <p:cNvPr id="1048595" name="TextBox 21"/>
          <p:cNvSpPr txBox="1"/>
          <p:nvPr/>
        </p:nvSpPr>
        <p:spPr>
          <a:xfrm>
            <a:off x="4143372" y="4448512"/>
            <a:ext cx="42862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/>
              <a:t>…</a:t>
            </a:r>
            <a:endParaRPr dirty="0" lang="en-US"/>
          </a:p>
        </p:txBody>
      </p:sp>
      <p:sp>
        <p:nvSpPr>
          <p:cNvPr id="1048596" name="右箭头 14"/>
          <p:cNvSpPr/>
          <p:nvPr/>
        </p:nvSpPr>
        <p:spPr>
          <a:xfrm>
            <a:off x="3500430" y="4734264"/>
            <a:ext cx="285752" cy="214314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7" name="右箭头 15"/>
          <p:cNvSpPr/>
          <p:nvPr/>
        </p:nvSpPr>
        <p:spPr>
          <a:xfrm>
            <a:off x="5214942" y="4734264"/>
            <a:ext cx="285752" cy="214314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pic>
        <p:nvPicPr>
          <p:cNvPr id="2097157" name="Picture 1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5643570" y="4486807"/>
            <a:ext cx="3023235" cy="60464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8" name="TextBox 19"/>
          <p:cNvSpPr txBox="1"/>
          <p:nvPr/>
        </p:nvSpPr>
        <p:spPr>
          <a:xfrm>
            <a:off x="1857356" y="4448512"/>
            <a:ext cx="500066" cy="27699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200" lang="zh-CN" smtClean="0"/>
              <a:t>分块</a:t>
            </a:r>
            <a:endParaRPr dirty="0" sz="1200" lang="en-US"/>
          </a:p>
        </p:txBody>
      </p:sp>
      <p:sp>
        <p:nvSpPr>
          <p:cNvPr id="1048599" name="TextBox 24"/>
          <p:cNvSpPr txBox="1"/>
          <p:nvPr/>
        </p:nvSpPr>
        <p:spPr>
          <a:xfrm>
            <a:off x="3357554" y="4272599"/>
            <a:ext cx="500066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200" lang="zh-CN" smtClean="0"/>
              <a:t>局部特征</a:t>
            </a:r>
            <a:endParaRPr dirty="0" sz="1200" lang="en-US"/>
          </a:p>
        </p:txBody>
      </p:sp>
      <p:sp>
        <p:nvSpPr>
          <p:cNvPr id="1048600" name="TextBox 25"/>
          <p:cNvSpPr txBox="1"/>
          <p:nvPr/>
        </p:nvSpPr>
        <p:spPr>
          <a:xfrm>
            <a:off x="5072066" y="4272599"/>
            <a:ext cx="500066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200" lang="zh-CN" smtClean="0"/>
              <a:t>特征合并</a:t>
            </a:r>
            <a:endParaRPr dirty="0" sz="1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式识别课程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400" i="0" kumimoji="1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400" i="0" kumimoji="1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2012 Sony Project</dc:title>
  <dc:creator>Liucx</dc:creator>
  <cp:lastModifiedBy>visionlab</cp:lastModifiedBy>
  <dcterms:created xsi:type="dcterms:W3CDTF">2012-03-05T19:29:17Z</dcterms:created>
  <dcterms:modified xsi:type="dcterms:W3CDTF">2018-03-23T02:40:27Z</dcterms:modified>
</cp:coreProperties>
</file>