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67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C46B-2B86-4D7F-9A06-14A34D63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78A64-398D-49C3-9260-A054F98C1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D07D-2A3F-4202-8707-246D701F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C6CB-7A88-4BE8-B741-895DFBE7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EBBD-A9C6-4D48-B510-9988699A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4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8C82-DB1D-482E-896F-E10993D8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C2A00-BF89-41EF-82A7-8B53A8D2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CE0D-2877-47FC-8BC0-08215908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66EA-8609-4D31-AEC8-BF467C8C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8C7F-3D99-4982-8BEE-EB9E7E41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12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FBFC1-B49E-44C6-A84B-AB9BE61FC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3FD0B-1109-4D1C-8B4F-576ED9C0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F8C0-137C-4D3C-9431-4EF94D0C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22A0-B6D9-40D8-8F62-BCE425FB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B234D-2CB8-4FE1-9291-2C9501D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3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9EBB-A1CE-47B1-AD08-4F1E43DD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82C0-EF77-4400-9494-54EF215C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EDC6-20F2-41B9-B2CD-55EB5258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E6F1-BEC8-4109-AB84-ACB16F0F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23D2-E2CD-4DE6-B75E-C476631D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FCFF-EAE8-43E6-A9A2-F7698D4B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93280-E449-4158-AD8E-247A31EA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610DF-77CA-4DDB-81ED-B842180F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B519-9F83-4801-8796-CA73DBA9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9A5B9-C372-4FCD-9B90-93D07C6B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3249-DC49-4568-B679-A1A064C7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9736-9863-4CD7-B76D-B1537DFB3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6A48-E243-468F-8417-5E551646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E743-1C4B-448B-9226-5EE62172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5B0-F22D-44DE-9B25-E8A4DE79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1421E-C8C7-44C0-9D41-34D2B98D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61B7-84BA-49D9-BDA6-8C68562E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8D3F-8615-422C-B27A-1C9D307AD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57A4-D4F5-4DEF-A730-0D5187C9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B008-8D90-46B5-8A2C-619C92906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5712D-65CA-4C3C-9353-D353E7950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D1C57-CDDE-4934-80AA-3BFC707B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DA825-4F42-4F7F-BF05-4891CDD3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9C5-AF39-4892-B632-5EAB683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CB12-FF18-4519-AE1A-53AE471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CF67B-7C96-4552-961D-222E03C1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87051-E204-475E-B7CE-17910A07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7EAB9-442E-40E1-A417-C44F0F5A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7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C2583-4016-411C-8D29-E0478B7C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C6DC-5A02-4920-BDED-6F85934F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1CC57-59FF-4A94-8016-8E691EE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5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D4CF-F312-4092-A2E6-851FA8EB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EA80-BCE2-48CD-8141-39E2AD91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ACEE0-E605-4B36-969F-1AB94CD6D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AB94B-0BF5-4DCE-A8E3-9434663E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5FC5C-3A9D-49C2-BE31-D8C1B90C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2708-D99D-4540-8B3C-86C2A49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0B5D-9E35-49CD-86F7-C77A3915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3F87D-A787-48B3-BAA6-63CAB608A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8629D-4DF7-407F-89EA-7BD35DA9D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0A4B-0674-4873-BF39-37835978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08ED-759C-4159-B74E-CC5C8196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B284-BEE9-4066-BA90-9AA03DC2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6384A-EB0B-49BF-842A-2031D3A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679A-7259-42B0-B3B1-6963751C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027C-535C-411A-8532-3207CB4C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86F5-E9D7-407D-8100-25F76A393A46}" type="datetimeFigureOut">
              <a:rPr lang="en-GB" smtClean="0"/>
              <a:t>02-11-2020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58C0-5E79-4729-BA2E-05E45032C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4931-6BE0-444C-A7C9-FE31EE46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5EC6-C538-47D7-8020-7FD9C58E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02D9-18D8-4961-915D-3162B276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Intellectual property rights and firm performance in Europe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838200" y="2498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41832" y="57539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</p:spTree>
    <p:extLst>
      <p:ext uri="{BB962C8B-B14F-4D97-AF65-F5344CB8AC3E}">
        <p14:creationId xmlns:p14="http://schemas.microsoft.com/office/powerpoint/2010/main" val="117001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Analysis: Model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ACD6F35-A2B2-4B53-8D58-DB714347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5" y="975042"/>
            <a:ext cx="8209618" cy="54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28742F4-E524-4BC3-9156-1C8850110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9662" r="5766" b="20865"/>
          <a:stretch/>
        </p:blipFill>
        <p:spPr>
          <a:xfrm>
            <a:off x="4489838" y="1215759"/>
            <a:ext cx="7762613" cy="51010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Analysis: Model 2 – Size Comparison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EFB25D4-08E2-46B5-A0EC-7B9E8FF00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8" y="850039"/>
            <a:ext cx="4388751" cy="5325191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7A6BC1C8-5454-4F16-98EE-3E2ED89E7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828" y="5851445"/>
            <a:ext cx="3263226" cy="4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0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Analysis: Model 2 – ISC Comparison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47B9F5B-73AB-46F4-BE7C-46C339B4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849600"/>
            <a:ext cx="4574865" cy="534094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465711F-0C32-40A7-8B3C-424A29757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" t="20749" r="4328" b="22692"/>
          <a:stretch/>
        </p:blipFill>
        <p:spPr>
          <a:xfrm>
            <a:off x="4812681" y="1357926"/>
            <a:ext cx="7453440" cy="4633892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72AFE07D-6481-4181-83A5-CD5259DF2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5" y="5526480"/>
            <a:ext cx="3263226" cy="4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8A810DA-306E-44E5-975C-058C5D58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0" y="1797804"/>
            <a:ext cx="11665673" cy="24761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8ABFBC-52B2-47E2-B6D7-9E2EF845DB8D}"/>
              </a:ext>
            </a:extLst>
          </p:cNvPr>
          <p:cNvSpPr/>
          <p:nvPr/>
        </p:nvSpPr>
        <p:spPr>
          <a:xfrm>
            <a:off x="2939627" y="1797804"/>
            <a:ext cx="1246293" cy="2476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E43CD-AC64-4264-8E88-431DB8B49628}"/>
              </a:ext>
            </a:extLst>
          </p:cNvPr>
          <p:cNvSpPr/>
          <p:nvPr/>
        </p:nvSpPr>
        <p:spPr>
          <a:xfrm>
            <a:off x="4243494" y="1797804"/>
            <a:ext cx="403013" cy="2476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4F877E-E6A6-4FEF-9C2F-838BC593C294}"/>
              </a:ext>
            </a:extLst>
          </p:cNvPr>
          <p:cNvSpPr/>
          <p:nvPr/>
        </p:nvSpPr>
        <p:spPr>
          <a:xfrm>
            <a:off x="10814764" y="1796399"/>
            <a:ext cx="815049" cy="247755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29890-6B6B-42EE-8BFE-8668401FD34D}"/>
              </a:ext>
            </a:extLst>
          </p:cNvPr>
          <p:cNvSpPr/>
          <p:nvPr/>
        </p:nvSpPr>
        <p:spPr>
          <a:xfrm>
            <a:off x="4704081" y="1802657"/>
            <a:ext cx="6053109" cy="246985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A8C91C-4159-45D6-945A-D3AEC3CC7C33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Exploration – IP Rights Strategy vs Size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48AED-1C71-4277-AEB5-3DF9C5BA9456}"/>
              </a:ext>
            </a:extLst>
          </p:cNvPr>
          <p:cNvSpPr txBox="1"/>
          <p:nvPr/>
        </p:nvSpPr>
        <p:spPr>
          <a:xfrm flipH="1">
            <a:off x="221203" y="1027698"/>
            <a:ext cx="197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A945B-F885-4DAB-8002-4EC36AB3F7A4}"/>
              </a:ext>
            </a:extLst>
          </p:cNvPr>
          <p:cNvGrpSpPr/>
          <p:nvPr/>
        </p:nvGrpSpPr>
        <p:grpSpPr>
          <a:xfrm>
            <a:off x="4303170" y="5322969"/>
            <a:ext cx="3437334" cy="496678"/>
            <a:chOff x="4031206" y="5182350"/>
            <a:chExt cx="3437334" cy="496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894EB7-4283-4173-9369-3E42EB04C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67" t="44707" r="-1996" b="51427"/>
            <a:stretch/>
          </p:blipFill>
          <p:spPr>
            <a:xfrm>
              <a:off x="4031206" y="5182350"/>
              <a:ext cx="1433637" cy="3955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AE0F77-12F9-4AEC-9687-F2C3A7527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67" t="47965" r="252" b="48169"/>
            <a:stretch/>
          </p:blipFill>
          <p:spPr>
            <a:xfrm>
              <a:off x="5228193" y="5224210"/>
              <a:ext cx="1203925" cy="3955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7EE00E-2539-4E4D-9670-78FC08141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68" t="51650" r="-1872" b="44631"/>
            <a:stretch/>
          </p:blipFill>
          <p:spPr>
            <a:xfrm>
              <a:off x="6047671" y="5298529"/>
              <a:ext cx="1420869" cy="380499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EA87FB-F35B-4CBF-983D-01EB17ABB42C}"/>
              </a:ext>
            </a:extLst>
          </p:cNvPr>
          <p:cNvSpPr txBox="1"/>
          <p:nvPr/>
        </p:nvSpPr>
        <p:spPr>
          <a:xfrm flipH="1">
            <a:off x="4178535" y="1027698"/>
            <a:ext cx="197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62C72-A840-4D10-AAAC-CF20CD39AF8C}"/>
              </a:ext>
            </a:extLst>
          </p:cNvPr>
          <p:cNvSpPr txBox="1"/>
          <p:nvPr/>
        </p:nvSpPr>
        <p:spPr>
          <a:xfrm flipH="1">
            <a:off x="8136480" y="1027698"/>
            <a:ext cx="2569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companies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E18887-18CD-4C03-8AF3-A0C408863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537200"/>
            <a:ext cx="3898035" cy="39022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3E39C7-AB12-48CD-8362-3A84FB19C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00" y="1537200"/>
            <a:ext cx="3898035" cy="39022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5303F6-246D-4BE8-BC22-F5F23845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00" y="1537200"/>
            <a:ext cx="3898035" cy="390224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90BFAD-370F-482F-BA70-60CA7047ED15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Exploration – IP Rights Strategy vs ISC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95B89E35-3BCD-4C78-8D54-49A23DDE810E}"/>
              </a:ext>
            </a:extLst>
          </p:cNvPr>
          <p:cNvSpPr txBox="1">
            <a:spLocks/>
          </p:cNvSpPr>
          <p:nvPr/>
        </p:nvSpPr>
        <p:spPr>
          <a:xfrm>
            <a:off x="100584" y="523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 Commission: Innovation Scoreboard 2020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1FC8318-95D8-40C3-9846-715E5497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1551136"/>
            <a:ext cx="5015653" cy="501565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3669CB-A9CC-47DA-8ED1-52D6C4C08738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0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Exploration – IP Right Strategy vs ISC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5D40FD-A4A1-4C0D-A8B7-C6B6200C0AA5}"/>
              </a:ext>
            </a:extLst>
          </p:cNvPr>
          <p:cNvSpPr txBox="1"/>
          <p:nvPr/>
        </p:nvSpPr>
        <p:spPr>
          <a:xfrm flipH="1">
            <a:off x="221203" y="1027698"/>
            <a:ext cx="197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C23D8-209A-42C6-9A50-CBAB1D1CCB1C}"/>
              </a:ext>
            </a:extLst>
          </p:cNvPr>
          <p:cNvGrpSpPr/>
          <p:nvPr/>
        </p:nvGrpSpPr>
        <p:grpSpPr>
          <a:xfrm>
            <a:off x="4303170" y="5322969"/>
            <a:ext cx="3437334" cy="496678"/>
            <a:chOff x="4031206" y="5182350"/>
            <a:chExt cx="3437334" cy="49667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3AD9EC-158A-47D1-93DA-A7304A89C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67" t="44707" r="-1996" b="51427"/>
            <a:stretch/>
          </p:blipFill>
          <p:spPr>
            <a:xfrm>
              <a:off x="4031206" y="5182350"/>
              <a:ext cx="1433637" cy="3955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C157C1-F1EF-4359-A04C-CE9DE83F2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67" t="47965" r="252" b="48169"/>
            <a:stretch/>
          </p:blipFill>
          <p:spPr>
            <a:xfrm>
              <a:off x="5228193" y="5224210"/>
              <a:ext cx="1203925" cy="3955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4B6F09-AFEB-4CE3-AA50-69E5EE5E0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68" t="51650" r="-1872" b="44631"/>
            <a:stretch/>
          </p:blipFill>
          <p:spPr>
            <a:xfrm>
              <a:off x="6047671" y="5298529"/>
              <a:ext cx="1420869" cy="38049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BB19B7-1B7E-40FD-9707-65302B4E3D12}"/>
              </a:ext>
            </a:extLst>
          </p:cNvPr>
          <p:cNvSpPr txBox="1"/>
          <p:nvPr/>
        </p:nvSpPr>
        <p:spPr>
          <a:xfrm flipH="1">
            <a:off x="4178534" y="1027698"/>
            <a:ext cx="2525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Modest + Moderate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70D2F-1251-4B46-8460-2C0B7A04330E}"/>
              </a:ext>
            </a:extLst>
          </p:cNvPr>
          <p:cNvSpPr txBox="1"/>
          <p:nvPr/>
        </p:nvSpPr>
        <p:spPr>
          <a:xfrm flipH="1">
            <a:off x="8136480" y="1027698"/>
            <a:ext cx="2569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+ Leading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B71DC2-4236-4C03-B417-66DA56167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9" y="1536907"/>
            <a:ext cx="3898035" cy="39022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C6C61B-8832-47FE-9B38-0E4C34F17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82" y="1537200"/>
            <a:ext cx="3898035" cy="39022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B3B3BE-4507-4615-AA0D-83E57385F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44" y="1536907"/>
            <a:ext cx="3898035" cy="390224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6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Analysis: Model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3CB8361D-E5FC-410C-B182-C3415ED7B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" y="2324979"/>
            <a:ext cx="8986866" cy="4020958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DE2BB339-01ED-4D76-900F-E06FDFF65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3" y="796021"/>
            <a:ext cx="8628203" cy="15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4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Analysis: Model 1 – Size Comparison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C5CB482-F410-43DB-84D2-867E6E4A2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93" y="961697"/>
            <a:ext cx="5440680" cy="544068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5678EED-D6AD-4BB6-90EB-FEEC94E60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" y="1229836"/>
            <a:ext cx="5379550" cy="4528674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426A0ED8-6CF0-497A-9BC8-D3CE3ED53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64" y="6197929"/>
            <a:ext cx="3089662" cy="4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7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Analysis: Model 1 – ISC Comparison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08936D85-F8A4-4358-AD56-CFE24921F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0" y="1231200"/>
            <a:ext cx="5703661" cy="4581997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CCFF68A9-3BDB-4D75-85FA-D3A92247A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44" y="961200"/>
            <a:ext cx="5440680" cy="544068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426A0ED8-6CF0-497A-9BC8-D3CE3ED53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64" y="6197929"/>
            <a:ext cx="3089662" cy="4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4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34F5C2-4276-4617-A058-9D572ED817A1}"/>
              </a:ext>
            </a:extLst>
          </p:cNvPr>
          <p:cNvSpPr txBox="1">
            <a:spLocks/>
          </p:cNvSpPr>
          <p:nvPr/>
        </p:nvSpPr>
        <p:spPr>
          <a:xfrm>
            <a:off x="100584" y="-292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Analysis: Model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13DE-233D-4EEB-B408-2AE65460B48E}"/>
              </a:ext>
            </a:extLst>
          </p:cNvPr>
          <p:cNvSpPr txBox="1">
            <a:spLocks/>
          </p:cNvSpPr>
          <p:nvPr/>
        </p:nvSpPr>
        <p:spPr>
          <a:xfrm>
            <a:off x="9902952" y="6566789"/>
            <a:ext cx="2526115" cy="421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Muzio Grilli, CEU Unit 03.11.2020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523F77-25E6-417D-9D2B-C7BE477CB7F7}"/>
              </a:ext>
            </a:extLst>
          </p:cNvPr>
          <p:cNvCxnSpPr/>
          <p:nvPr/>
        </p:nvCxnSpPr>
        <p:spPr>
          <a:xfrm>
            <a:off x="0" y="68275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2FE8EB-1A35-445B-B99A-B85157FD1504}"/>
              </a:ext>
            </a:extLst>
          </p:cNvPr>
          <p:cNvCxnSpPr/>
          <p:nvPr/>
        </p:nvCxnSpPr>
        <p:spPr>
          <a:xfrm>
            <a:off x="0" y="6666992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B93CB31D-79C0-4119-9048-D91D39EC9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5" y="1158043"/>
            <a:ext cx="11872989" cy="4541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3F89FC-4F9F-4319-9343-F273894E04FE}"/>
              </a:ext>
            </a:extLst>
          </p:cNvPr>
          <p:cNvSpPr/>
          <p:nvPr/>
        </p:nvSpPr>
        <p:spPr>
          <a:xfrm>
            <a:off x="325120" y="1158043"/>
            <a:ext cx="10884747" cy="391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36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174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Intellectual property rights and firm performance in Europe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Muzio Grilli</dc:creator>
  <cp:lastModifiedBy>Muzio Grilli</cp:lastModifiedBy>
  <cp:revision>24</cp:revision>
  <dcterms:created xsi:type="dcterms:W3CDTF">2020-10-26T22:26:40Z</dcterms:created>
  <dcterms:modified xsi:type="dcterms:W3CDTF">2020-11-02T16:48:45Z</dcterms:modified>
</cp:coreProperties>
</file>