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6" r:id="rId12"/>
    <p:sldId id="269" r:id="rId13"/>
    <p:sldId id="270" r:id="rId14"/>
    <p:sldId id="264" r:id="rId15"/>
  </p:sldIdLst>
  <p:sldSz cx="9001125" cy="48974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588"/>
      </p:cViewPr>
      <p:guideLst>
        <p:guide orient="horz" pos="1543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085" y="1521382"/>
            <a:ext cx="7650956" cy="10497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69" y="2775217"/>
            <a:ext cx="6300788" cy="12515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25816" y="196127"/>
            <a:ext cx="2025253" cy="417869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0057" y="196127"/>
            <a:ext cx="5925741" cy="417869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027" y="3147060"/>
            <a:ext cx="7650956" cy="972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1027" y="2075744"/>
            <a:ext cx="7650956" cy="10713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0057" y="1142738"/>
            <a:ext cx="3975497" cy="3232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5573" y="1142738"/>
            <a:ext cx="3975497" cy="3232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0056" y="1096257"/>
            <a:ext cx="3977060" cy="4568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0056" y="1553122"/>
            <a:ext cx="3977060" cy="2821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72448" y="1096257"/>
            <a:ext cx="3978622" cy="4568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572448" y="1553122"/>
            <a:ext cx="3978622" cy="2821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0058" y="194990"/>
            <a:ext cx="2961308" cy="8298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9191" y="194992"/>
            <a:ext cx="5031879" cy="41798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0058" y="1024835"/>
            <a:ext cx="2961308" cy="33499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4285" y="3428208"/>
            <a:ext cx="5400675" cy="4047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64285" y="437595"/>
            <a:ext cx="5400675" cy="2938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64285" y="3832927"/>
            <a:ext cx="5400675" cy="574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057" y="196127"/>
            <a:ext cx="8101013" cy="81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0057" y="1142738"/>
            <a:ext cx="8101013" cy="323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0057" y="4539202"/>
            <a:ext cx="2100263" cy="260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75385" y="4539202"/>
            <a:ext cx="2850356" cy="260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0807" y="4539202"/>
            <a:ext cx="2100263" cy="260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0058" y="287760"/>
            <a:ext cx="8101013" cy="4320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600" dirty="0" smtClean="0"/>
              <a:t>In der folgenden Aufgabe geben Sie alle Antworten mit der linken und der rechten Strg-Taste.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304" y="647799"/>
            <a:ext cx="456050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31997" y="3960168"/>
            <a:ext cx="8101013" cy="648071"/>
          </a:xfrm>
          <a:prstGeom prst="rect">
            <a:avLst/>
          </a:prstGeom>
        </p:spPr>
        <p:txBody>
          <a:bodyPr vert="horz" lIns="88451" tIns="44226" rIns="88451" bIns="44226" rtlCol="0">
            <a:noAutofit/>
          </a:bodyPr>
          <a:lstStyle/>
          <a:p>
            <a:pPr marL="331694" marR="0" lvl="0" indent="-331694" algn="l" defTabSz="884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Bitte legen Sie Ihren linken und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rechten Zeigefinger auf diese Tasten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31694" indent="-331694" algn="ctr" defTabSz="884514">
              <a:spcBef>
                <a:spcPct val="20000"/>
              </a:spcBef>
              <a:defRPr/>
            </a:pPr>
            <a:r>
              <a:rPr lang="de-DE" sz="1600" dirty="0" smtClean="0">
                <a:latin typeface="Lucida Sans" pitchFamily="34" charset="0"/>
              </a:rPr>
              <a:t>&lt;Weiter mit Leertaste&gt;</a:t>
            </a:r>
          </a:p>
          <a:p>
            <a:pPr marL="331694" marR="0" lvl="0" indent="-331694" algn="l" defTabSz="884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Symbole suchen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In diesem Versuchsteil bearbeiten Sie insgesamt </a:t>
            </a:r>
            <a:r>
              <a:rPr lang="de-DE" sz="1600" dirty="0" smtClean="0">
                <a:latin typeface="Lucida Sans" pitchFamily="34" charset="0"/>
              </a:rPr>
              <a:t>2 </a:t>
            </a:r>
            <a:r>
              <a:rPr lang="de-DE" sz="1600" dirty="0" smtClean="0">
                <a:latin typeface="Lucida Sans" pitchFamily="34" charset="0"/>
              </a:rPr>
              <a:t>Blöcke einer Aufgabe, in der Sie dargebotene Reize durch Tastendruck klassifizieren.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Im folgenden Block wird in jedem Durchgang eine Zahl dargeboten.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einem lachenden Gesicht (       </a:t>
            </a:r>
            <a:r>
              <a:rPr lang="de-DE" sz="1600" dirty="0" smtClean="0">
                <a:latin typeface="Lucida Sans" pitchFamily="34" charset="0"/>
              </a:rPr>
              <a:t>    ) drücken </a:t>
            </a:r>
            <a:r>
              <a:rPr lang="de-DE" sz="1600" dirty="0" smtClean="0">
                <a:latin typeface="Lucida Sans" pitchFamily="34" charset="0"/>
              </a:rPr>
              <a:t>Sie die rechte Taste</a:t>
            </a:r>
            <a:r>
              <a:rPr lang="de-DE" sz="1600" dirty="0" smtClean="0">
                <a:latin typeface="Lucida Sans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</a:t>
            </a:r>
            <a:r>
              <a:rPr lang="de-DE" sz="1600" dirty="0" smtClean="0">
                <a:latin typeface="Lucida Sans" pitchFamily="34" charset="0"/>
              </a:rPr>
              <a:t>allen anderen </a:t>
            </a:r>
            <a:r>
              <a:rPr lang="de-DE" sz="1600" dirty="0" smtClean="0">
                <a:latin typeface="Lucida Sans" pitchFamily="34" charset="0"/>
              </a:rPr>
              <a:t>Gesichtern (                     ) drücken </a:t>
            </a:r>
            <a:r>
              <a:rPr lang="de-DE" sz="1600" dirty="0" smtClean="0">
                <a:latin typeface="Lucida Sans" pitchFamily="34" charset="0"/>
              </a:rPr>
              <a:t>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</a:t>
            </a:r>
            <a:r>
              <a:rPr lang="de-DE" sz="1600" dirty="0" smtClean="0">
                <a:latin typeface="Lucida Sans" pitchFamily="34" charset="0"/>
              </a:rPr>
              <a:t>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&lt;Weiter mit Leertaste&gt;</a:t>
            </a: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  <p:pic>
        <p:nvPicPr>
          <p:cNvPr id="3" name="Picture 2" descr="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6444" y="2435835"/>
            <a:ext cx="562053" cy="562053"/>
          </a:xfrm>
          <a:prstGeom prst="rect">
            <a:avLst/>
          </a:prstGeom>
        </p:spPr>
      </p:pic>
      <p:pic>
        <p:nvPicPr>
          <p:cNvPr id="5" name="Picture 4" descr="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8514" y="3024783"/>
            <a:ext cx="562053" cy="562053"/>
          </a:xfrm>
          <a:prstGeom prst="rect">
            <a:avLst/>
          </a:prstGeom>
        </p:spPr>
      </p:pic>
      <p:pic>
        <p:nvPicPr>
          <p:cNvPr id="6" name="Picture 5" descr="3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578" y="3024783"/>
            <a:ext cx="562053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</a:t>
            </a:r>
            <a:r>
              <a:rPr lang="de-DE" sz="3200" dirty="0" smtClean="0">
                <a:latin typeface="Lucida Sans" pitchFamily="34" charset="0"/>
              </a:rPr>
              <a:t>2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Die Aufgabe bleibt die gleiche. Zur Erinnerung: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einer 3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Zahlen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&lt;Weiter mit Leertaste&gt;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</a:t>
            </a:r>
            <a:r>
              <a:rPr lang="de-DE" sz="3200" dirty="0" smtClean="0">
                <a:latin typeface="Lucida Sans" pitchFamily="34" charset="0"/>
              </a:rPr>
              <a:t>2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Die Aufgabe bleibt die gleiche. Zur Erinnerung: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</a:t>
            </a:r>
            <a:r>
              <a:rPr lang="de-DE" sz="1600" dirty="0" smtClean="0">
                <a:latin typeface="Lucida Sans" pitchFamily="34" charset="0"/>
              </a:rPr>
              <a:t>einem A </a:t>
            </a:r>
            <a:r>
              <a:rPr lang="de-DE" sz="1600" dirty="0" smtClean="0">
                <a:latin typeface="Lucida Sans" pitchFamily="34" charset="0"/>
              </a:rPr>
              <a:t>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</a:t>
            </a:r>
            <a:r>
              <a:rPr lang="de-DE" sz="1600" dirty="0" smtClean="0">
                <a:latin typeface="Lucida Sans" pitchFamily="34" charset="0"/>
              </a:rPr>
              <a:t>Buchstaben drücken </a:t>
            </a:r>
            <a:r>
              <a:rPr lang="de-DE" sz="1600" dirty="0" smtClean="0">
                <a:latin typeface="Lucida Sans" pitchFamily="34" charset="0"/>
              </a:rPr>
              <a:t>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&lt;Weiter mit Leertaste&gt;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</a:t>
            </a:r>
            <a:r>
              <a:rPr lang="de-DE" sz="3200" dirty="0" smtClean="0">
                <a:latin typeface="Lucida Sans" pitchFamily="34" charset="0"/>
              </a:rPr>
              <a:t>2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Die Aufgabe bleibt die gleiche. Zur Erinnerung: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einem lachenden Gesicht (           ) drücken Sie die rechte Taste.</a:t>
            </a:r>
          </a:p>
          <a:p>
            <a:pPr lvl="1"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Gesichtern (                     ) drücken Sie die linke Taste.</a:t>
            </a:r>
          </a:p>
          <a:p>
            <a:pPr lvl="1"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&lt;Weiter mit Leertaste&gt;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  <p:pic>
        <p:nvPicPr>
          <p:cNvPr id="3" name="Picture 2" descr="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6444" y="1602841"/>
            <a:ext cx="562053" cy="562053"/>
          </a:xfrm>
          <a:prstGeom prst="rect">
            <a:avLst/>
          </a:prstGeom>
        </p:spPr>
      </p:pic>
      <p:pic>
        <p:nvPicPr>
          <p:cNvPr id="4" name="Picture 3" descr="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8514" y="2191789"/>
            <a:ext cx="562053" cy="562053"/>
          </a:xfrm>
          <a:prstGeom prst="rect">
            <a:avLst/>
          </a:prstGeom>
        </p:spPr>
      </p:pic>
      <p:pic>
        <p:nvPicPr>
          <p:cNvPr id="5" name="Picture 4" descr="3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578" y="2191789"/>
            <a:ext cx="562053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431776"/>
            <a:ext cx="8101013" cy="410445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de-DE" sz="1600" b="1" dirty="0" smtClean="0">
              <a:latin typeface="Lucida Sans" pitchFamily="34" charset="0"/>
            </a:endParaRPr>
          </a:p>
          <a:p>
            <a:pPr algn="ctr">
              <a:buNone/>
            </a:pPr>
            <a:endParaRPr lang="de-DE" sz="1600" b="1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4000" b="1" dirty="0" smtClean="0">
                <a:solidFill>
                  <a:srgbClr val="00B050"/>
                </a:solidFill>
                <a:latin typeface="Lucida Sans" pitchFamily="34" charset="0"/>
              </a:rPr>
              <a:t>Vielen Dank!</a:t>
            </a:r>
            <a:r>
              <a:rPr lang="de-DE" sz="4000" b="1" dirty="0" smtClean="0">
                <a:solidFill>
                  <a:srgbClr val="0070C0"/>
                </a:solidFill>
                <a:latin typeface="Lucida Sans" pitchFamily="34" charset="0"/>
              </a:rPr>
              <a:t> </a:t>
            </a:r>
          </a:p>
          <a:p>
            <a:pPr algn="ctr">
              <a:buNone/>
            </a:pPr>
            <a:endParaRPr lang="de-DE" sz="1600" b="1" dirty="0" smtClean="0">
              <a:latin typeface="Lucida Sans" pitchFamily="34" charset="0"/>
            </a:endParaRPr>
          </a:p>
          <a:p>
            <a:pPr algn="ctr">
              <a:buNone/>
            </a:pPr>
            <a:endParaRPr lang="de-DE" sz="1600" b="1" dirty="0" smtClean="0">
              <a:latin typeface="Lucida Sans" pitchFamily="34" charset="0"/>
            </a:endParaRP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Dieser Versuchsteil ist abgeschlossen. </a:t>
            </a: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 </a:t>
            </a: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1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In diesem Versuchsteil bearbeiten Sie insgesamt 6 Blöcke einer Aufgabe, in der Sie dargebotene Reize durch Tastendruck klassifizieren.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Im folgenden Block wird in jedem Durchgang eine Zahl dargeboten.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einer 3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Zahlen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2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Die Aufgabe bleibt die gleiche. Zur Erinnerung: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einer 3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Zahlen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3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Im folgenden Block werden </a:t>
            </a:r>
            <a:r>
              <a:rPr lang="de-DE" sz="1600" b="1" dirty="0" smtClean="0">
                <a:latin typeface="Lucida Sans" pitchFamily="34" charset="0"/>
              </a:rPr>
              <a:t>Buchstaben</a:t>
            </a:r>
            <a:r>
              <a:rPr lang="de-DE" sz="1600" dirty="0" smtClean="0">
                <a:latin typeface="Lucida Sans" pitchFamily="34" charset="0"/>
              </a:rPr>
              <a:t> dargeboten: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einem A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Buchstaben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4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Die Aufgabe bleibt die gleiche. Zur Erinnerung: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einem A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Buchstaben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5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Im folgenden Block werden </a:t>
            </a:r>
            <a:r>
              <a:rPr lang="de-DE" sz="1600" b="1" dirty="0" smtClean="0">
                <a:latin typeface="Lucida Sans" pitchFamily="34" charset="0"/>
              </a:rPr>
              <a:t>Gesichter (Smileys) </a:t>
            </a:r>
            <a:r>
              <a:rPr lang="de-DE" sz="1600" dirty="0" smtClean="0">
                <a:latin typeface="Lucida Sans" pitchFamily="34" charset="0"/>
              </a:rPr>
              <a:t>dargeboten: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einem lachenden Gesicht (       ) drücken Sie die rechte Taste.</a:t>
            </a:r>
          </a:p>
          <a:p>
            <a:pPr lvl="1"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Gesichtern (           )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5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Die Aufgabe bleibt die gleiche. Zur Erinnerung: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einem lachenden Gesicht (       ) drücken Sie die rechte Taste.</a:t>
            </a:r>
          </a:p>
          <a:p>
            <a:pPr lvl="1"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Gesichtern (           )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Zahlen suchen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In diesem Versuchsteil bearbeiten Sie insgesamt </a:t>
            </a:r>
            <a:r>
              <a:rPr lang="de-DE" sz="1600" dirty="0" smtClean="0">
                <a:latin typeface="Lucida Sans" pitchFamily="34" charset="0"/>
              </a:rPr>
              <a:t>2 </a:t>
            </a:r>
            <a:r>
              <a:rPr lang="de-DE" sz="1600" dirty="0" smtClean="0">
                <a:latin typeface="Lucida Sans" pitchFamily="34" charset="0"/>
              </a:rPr>
              <a:t>Blöcke einer Aufgabe, in der Sie dargebotene Reize durch Tastendruck klassifizieren.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Im folgenden Block wird in jedem Durchgang eine Zahl dargeboten.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einer 3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Zahlen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</a:t>
            </a:r>
            <a:r>
              <a:rPr lang="de-DE" sz="1600" dirty="0" smtClean="0">
                <a:latin typeface="Lucida Sans" pitchFamily="34" charset="0"/>
              </a:rPr>
              <a:t>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&lt;Weiter mit Leertaste&gt;</a:t>
            </a: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Buchstaben suchen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In diesem Versuchsteil bearbeiten Sie insgesamt </a:t>
            </a:r>
            <a:r>
              <a:rPr lang="de-DE" sz="1600" dirty="0" smtClean="0">
                <a:latin typeface="Lucida Sans" pitchFamily="34" charset="0"/>
              </a:rPr>
              <a:t>2 </a:t>
            </a:r>
            <a:r>
              <a:rPr lang="de-DE" sz="1600" dirty="0" smtClean="0">
                <a:latin typeface="Lucida Sans" pitchFamily="34" charset="0"/>
              </a:rPr>
              <a:t>Blöcke einer Aufgabe, in der Sie dargebotene Reize durch Tastendruck klassifizieren.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Im folgenden Block wird in jedem Durchgang eine Zahl dargeboten.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</a:t>
            </a:r>
            <a:r>
              <a:rPr lang="de-DE" sz="1600" dirty="0" smtClean="0">
                <a:latin typeface="Lucida Sans" pitchFamily="34" charset="0"/>
              </a:rPr>
              <a:t>einem A </a:t>
            </a:r>
            <a:r>
              <a:rPr lang="de-DE" sz="1600" dirty="0" smtClean="0">
                <a:latin typeface="Lucida Sans" pitchFamily="34" charset="0"/>
              </a:rPr>
              <a:t>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Bei allen anderen </a:t>
            </a:r>
            <a:r>
              <a:rPr lang="de-DE" sz="1600" dirty="0" smtClean="0">
                <a:latin typeface="Lucida Sans" pitchFamily="34" charset="0"/>
              </a:rPr>
              <a:t>Buchtsaben drücken </a:t>
            </a:r>
            <a:r>
              <a:rPr lang="de-DE" sz="1600" dirty="0" smtClean="0">
                <a:latin typeface="Lucida Sans" pitchFamily="34" charset="0"/>
              </a:rPr>
              <a:t>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</a:t>
            </a:r>
            <a:r>
              <a:rPr lang="de-DE" sz="1600" dirty="0" smtClean="0">
                <a:latin typeface="Lucida Sans" pitchFamily="34" charset="0"/>
              </a:rPr>
              <a:t>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&lt;Weiter mit Leertaste&gt;</a:t>
            </a: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Custom</PresentationFormat>
  <Paragraphs>190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Larissa-Design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Florian Schmitz</dc:creator>
  <cp:lastModifiedBy>bio</cp:lastModifiedBy>
  <cp:revision>16</cp:revision>
  <dcterms:created xsi:type="dcterms:W3CDTF">2014-07-13T10:04:22Z</dcterms:created>
  <dcterms:modified xsi:type="dcterms:W3CDTF">2014-07-29T12:06:47Z</dcterms:modified>
</cp:coreProperties>
</file>