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76" r:id="rId10"/>
    <p:sldId id="286" r:id="rId11"/>
    <p:sldId id="287" r:id="rId12"/>
    <p:sldId id="288" r:id="rId13"/>
    <p:sldId id="289" r:id="rId14"/>
    <p:sldId id="290" r:id="rId15"/>
    <p:sldId id="291" r:id="rId16"/>
  </p:sldIdLst>
  <p:sldSz cx="9001125" cy="48974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588"/>
      </p:cViewPr>
      <p:guideLst>
        <p:guide orient="horz" pos="1543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085" y="1521382"/>
            <a:ext cx="7650956" cy="1049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69" y="2775217"/>
            <a:ext cx="6300788" cy="1251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25816" y="196127"/>
            <a:ext cx="2025253" cy="417869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0057" y="196127"/>
            <a:ext cx="5925741" cy="417869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027" y="3147060"/>
            <a:ext cx="7650956" cy="972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1027" y="2075744"/>
            <a:ext cx="7650956" cy="10713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0057" y="1142738"/>
            <a:ext cx="3975497" cy="3232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573" y="1142738"/>
            <a:ext cx="3975497" cy="3232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0056" y="1096257"/>
            <a:ext cx="3977060" cy="456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0056" y="1553122"/>
            <a:ext cx="3977060" cy="2821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448" y="1096257"/>
            <a:ext cx="3978622" cy="456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72448" y="1553122"/>
            <a:ext cx="3978622" cy="2821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058" y="194990"/>
            <a:ext cx="2961308" cy="829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9191" y="194992"/>
            <a:ext cx="5031879" cy="41798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0058" y="1024835"/>
            <a:ext cx="2961308" cy="3349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4285" y="3428208"/>
            <a:ext cx="5400675" cy="40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4285" y="437595"/>
            <a:ext cx="5400675" cy="2938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4285" y="3832927"/>
            <a:ext cx="5400675" cy="574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57" y="196127"/>
            <a:ext cx="8101013" cy="81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0057" y="1142738"/>
            <a:ext cx="8101013" cy="323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0057" y="4539202"/>
            <a:ext cx="2100263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C7D-D777-4BCB-8472-A3B013343CC7}" type="datetimeFigureOut">
              <a:rPr lang="de-DE" smtClean="0"/>
              <a:pPr/>
              <a:t>29.07.2014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75385" y="4539202"/>
            <a:ext cx="2850356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0807" y="4539202"/>
            <a:ext cx="2100263" cy="260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B8A4-9F80-457C-A307-85E5F841BE7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0058" y="287760"/>
            <a:ext cx="8101013" cy="4320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1600" dirty="0" smtClean="0"/>
              <a:t>In der folgenden Aufgabe geben Sie alle Antworten mit der linken und der rechten Strg-Taste.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304" y="647799"/>
            <a:ext cx="45605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31997" y="3960168"/>
            <a:ext cx="8101013" cy="648071"/>
          </a:xfrm>
          <a:prstGeom prst="rect">
            <a:avLst/>
          </a:prstGeom>
        </p:spPr>
        <p:txBody>
          <a:bodyPr vert="horz" lIns="88451" tIns="44226" rIns="88451" bIns="44226" rtlCol="0">
            <a:noAutofit/>
          </a:bodyPr>
          <a:lstStyle/>
          <a:p>
            <a:pPr marL="331694" marR="0" lvl="0" indent="-331694" algn="ctr" defTabSz="884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Bitte legen Sie Ihren linken und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rechten Zeigefinger auf diese Tasten.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dirty="0" smtClean="0">
                <a:latin typeface="Lucida Sans" pitchFamily="34" charset="0"/>
              </a:rPr>
              <a:t>Zahlen vergleichen</a:t>
            </a:r>
            <a:endParaRPr lang="de-DE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400" dirty="0" smtClean="0">
                <a:latin typeface="Lucida Sans" pitchFamily="34" charset="0"/>
              </a:rPr>
              <a:t>2 </a:t>
            </a:r>
            <a:r>
              <a:rPr lang="de-DE" sz="1400" dirty="0" smtClean="0">
                <a:latin typeface="Lucida Sans" pitchFamily="34" charset="0"/>
              </a:rPr>
              <a:t>Blöcke einer Vergleichsaufgabe: 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jedem Durchgang werden drei </a:t>
            </a:r>
            <a:r>
              <a:rPr lang="de-DE" sz="1400" dirty="0" smtClean="0">
                <a:latin typeface="Lucida Sans" pitchFamily="34" charset="0"/>
              </a:rPr>
              <a:t>Zahlen links </a:t>
            </a:r>
            <a:r>
              <a:rPr lang="de-DE" sz="1400" dirty="0" smtClean="0">
                <a:latin typeface="Lucida Sans" pitchFamily="34" charset="0"/>
              </a:rPr>
              <a:t>von der Mitte und drei </a:t>
            </a:r>
            <a:r>
              <a:rPr lang="de-DE" sz="1400" dirty="0" smtClean="0">
                <a:latin typeface="Lucida Sans" pitchFamily="34" charset="0"/>
              </a:rPr>
              <a:t>Zahlen rechts </a:t>
            </a:r>
            <a:r>
              <a:rPr lang="de-DE" sz="1400" dirty="0" smtClean="0">
                <a:latin typeface="Lucida Sans" pitchFamily="34" charset="0"/>
              </a:rPr>
              <a:t>von der Mitte gezeigt. Ihre Aufgabe besteht darin, anzugeben, ob die drei </a:t>
            </a:r>
            <a:r>
              <a:rPr lang="de-DE" sz="1400" dirty="0" smtClean="0">
                <a:latin typeface="Lucida Sans" pitchFamily="34" charset="0"/>
              </a:rPr>
              <a:t>Zahlen </a:t>
            </a:r>
            <a:r>
              <a:rPr lang="de-DE" sz="1400" dirty="0" smtClean="0">
                <a:latin typeface="Lucida Sans" pitchFamily="34" charset="0"/>
              </a:rPr>
              <a:t>links und die drei </a:t>
            </a:r>
            <a:r>
              <a:rPr lang="de-DE" sz="1400" dirty="0" smtClean="0">
                <a:latin typeface="Lucida Sans" pitchFamily="34" charset="0"/>
              </a:rPr>
              <a:t>Zahlen rechts </a:t>
            </a:r>
            <a:r>
              <a:rPr lang="de-DE" sz="1400" dirty="0" smtClean="0">
                <a:latin typeface="Lucida Sans" pitchFamily="34" charset="0"/>
              </a:rPr>
              <a:t>identisch sind.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klassifizieren Sie die </a:t>
            </a:r>
            <a:r>
              <a:rPr lang="de-DE" sz="1400" dirty="0" smtClean="0">
                <a:latin typeface="Lucida Sans" pitchFamily="34" charset="0"/>
              </a:rPr>
              <a:t>Zahlen nur </a:t>
            </a:r>
            <a:r>
              <a:rPr lang="de-DE" sz="1400" dirty="0" smtClean="0">
                <a:latin typeface="Lucida Sans" pitchFamily="34" charset="0"/>
              </a:rPr>
              <a:t>dann als identisch, wenn alle drei </a:t>
            </a:r>
            <a:r>
              <a:rPr lang="de-DE" sz="1400" dirty="0" smtClean="0">
                <a:latin typeface="Lucida Sans" pitchFamily="34" charset="0"/>
              </a:rPr>
              <a:t>Zahlen übereinstimmen</a:t>
            </a:r>
            <a:r>
              <a:rPr lang="de-DE" sz="1400" dirty="0" smtClean="0">
                <a:latin typeface="Lucida Sans" pitchFamily="34" charset="0"/>
              </a:rPr>
              <a:t>. </a:t>
            </a: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Zahlen links und rechts </a:t>
            </a:r>
            <a:r>
              <a:rPr lang="de-DE" sz="1400" b="1" dirty="0" smtClean="0">
                <a:latin typeface="Lucida Sans" pitchFamily="34" charset="0"/>
              </a:rPr>
              <a:t>identisch</a:t>
            </a:r>
            <a:r>
              <a:rPr lang="de-DE" sz="1400" dirty="0" smtClean="0">
                <a:latin typeface="Lucida Sans" pitchFamily="34" charset="0"/>
              </a:rPr>
              <a:t> sind, </a:t>
            </a:r>
            <a:r>
              <a:rPr lang="de-DE" sz="1400" dirty="0" smtClean="0">
                <a:latin typeface="Lucida Sans" pitchFamily="34" charset="0"/>
              </a:rPr>
              <a:t>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rechte </a:t>
            </a:r>
            <a:r>
              <a:rPr lang="de-DE" sz="1400" b="1" dirty="0" smtClean="0">
                <a:latin typeface="Lucida Sans" pitchFamily="34" charset="0"/>
              </a:rPr>
              <a:t>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Zahlen links und rechts </a:t>
            </a:r>
            <a:r>
              <a:rPr lang="de-DE" sz="1400" b="1" i="1" dirty="0" smtClean="0">
                <a:latin typeface="Lucida Sans" pitchFamily="34" charset="0"/>
              </a:rPr>
              <a:t>nicht</a:t>
            </a:r>
            <a:r>
              <a:rPr lang="de-DE" sz="1400" b="1" dirty="0" smtClean="0">
                <a:latin typeface="Lucida Sans" pitchFamily="34" charset="0"/>
              </a:rPr>
              <a:t> identisch </a:t>
            </a:r>
            <a:r>
              <a:rPr lang="de-DE" sz="1400" dirty="0" smtClean="0">
                <a:latin typeface="Lucida Sans" pitchFamily="34" charset="0"/>
              </a:rPr>
              <a:t>sind, 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linke 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400" dirty="0" smtClean="0">
                <a:latin typeface="Lucida Sans" pitchFamily="34" charset="0"/>
              </a:rPr>
              <a:t>&lt;Weiter mit Leertaste&gt;</a:t>
            </a:r>
            <a:endParaRPr lang="de-DE" sz="14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dirty="0" smtClean="0">
                <a:latin typeface="Lucida Sans" pitchFamily="34" charset="0"/>
              </a:rPr>
              <a:t>Buchstaben vergleichen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400" dirty="0" smtClean="0">
                <a:latin typeface="Lucida Sans" pitchFamily="34" charset="0"/>
              </a:rPr>
              <a:t>2 </a:t>
            </a:r>
            <a:r>
              <a:rPr lang="de-DE" sz="1400" dirty="0" smtClean="0">
                <a:latin typeface="Lucida Sans" pitchFamily="34" charset="0"/>
              </a:rPr>
              <a:t>Blöcke einer Vergleichsaufgabe: 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jedem Durchgang werden drei </a:t>
            </a:r>
            <a:r>
              <a:rPr lang="de-DE" sz="1400" dirty="0" smtClean="0">
                <a:latin typeface="Lucida Sans" pitchFamily="34" charset="0"/>
              </a:rPr>
              <a:t>Buchstaben links </a:t>
            </a:r>
            <a:r>
              <a:rPr lang="de-DE" sz="1400" dirty="0" smtClean="0">
                <a:latin typeface="Lucida Sans" pitchFamily="34" charset="0"/>
              </a:rPr>
              <a:t>von der Mitte und drei </a:t>
            </a:r>
            <a:r>
              <a:rPr lang="de-DE" sz="1400" dirty="0" smtClean="0">
                <a:latin typeface="Lucida Sans" pitchFamily="34" charset="0"/>
              </a:rPr>
              <a:t>Buchstaben rechts </a:t>
            </a:r>
            <a:r>
              <a:rPr lang="de-DE" sz="1400" dirty="0" smtClean="0">
                <a:latin typeface="Lucida Sans" pitchFamily="34" charset="0"/>
              </a:rPr>
              <a:t>von der Mitte gezeigt. Ihre Aufgabe besteht darin, anzugeben, ob die drei </a:t>
            </a:r>
            <a:r>
              <a:rPr lang="de-DE" sz="1400" dirty="0" smtClean="0">
                <a:latin typeface="Lucida Sans" pitchFamily="34" charset="0"/>
              </a:rPr>
              <a:t>Buchstaben links </a:t>
            </a:r>
            <a:r>
              <a:rPr lang="de-DE" sz="1400" dirty="0" smtClean="0">
                <a:latin typeface="Lucida Sans" pitchFamily="34" charset="0"/>
              </a:rPr>
              <a:t>und die drei </a:t>
            </a:r>
            <a:r>
              <a:rPr lang="de-DE" sz="1400" dirty="0" smtClean="0">
                <a:latin typeface="Lucida Sans" pitchFamily="34" charset="0"/>
              </a:rPr>
              <a:t>Buchstaben </a:t>
            </a:r>
            <a:r>
              <a:rPr lang="de-DE" sz="1400" dirty="0" smtClean="0">
                <a:latin typeface="Lucida Sans" pitchFamily="34" charset="0"/>
              </a:rPr>
              <a:t>rechts </a:t>
            </a:r>
            <a:r>
              <a:rPr lang="de-DE" sz="1400" dirty="0" smtClean="0">
                <a:latin typeface="Lucida Sans" pitchFamily="34" charset="0"/>
              </a:rPr>
              <a:t>identisch sind.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klassifizieren Sie die </a:t>
            </a:r>
            <a:r>
              <a:rPr lang="de-DE" sz="1400" dirty="0" smtClean="0">
                <a:latin typeface="Lucida Sans" pitchFamily="34" charset="0"/>
              </a:rPr>
              <a:t>Buchstaben </a:t>
            </a:r>
            <a:r>
              <a:rPr lang="de-DE" sz="1400" dirty="0" smtClean="0">
                <a:latin typeface="Lucida Sans" pitchFamily="34" charset="0"/>
              </a:rPr>
              <a:t>nur </a:t>
            </a:r>
            <a:r>
              <a:rPr lang="de-DE" sz="1400" dirty="0" smtClean="0">
                <a:latin typeface="Lucida Sans" pitchFamily="34" charset="0"/>
              </a:rPr>
              <a:t>dann als identisch, wenn alle drei </a:t>
            </a:r>
            <a:r>
              <a:rPr lang="de-DE" sz="1400" dirty="0" smtClean="0">
                <a:latin typeface="Lucida Sans" pitchFamily="34" charset="0"/>
              </a:rPr>
              <a:t>Buchstaben </a:t>
            </a:r>
            <a:r>
              <a:rPr lang="de-DE" sz="1400" dirty="0" smtClean="0">
                <a:latin typeface="Lucida Sans" pitchFamily="34" charset="0"/>
              </a:rPr>
              <a:t>übereinstimmen</a:t>
            </a:r>
            <a:r>
              <a:rPr lang="de-DE" sz="1400" dirty="0" smtClean="0">
                <a:latin typeface="Lucida Sans" pitchFamily="34" charset="0"/>
              </a:rPr>
              <a:t>. </a:t>
            </a: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Buchstaben </a:t>
            </a:r>
            <a:r>
              <a:rPr lang="de-DE" sz="1400" dirty="0" smtClean="0">
                <a:latin typeface="Lucida Sans" pitchFamily="34" charset="0"/>
              </a:rPr>
              <a:t>links </a:t>
            </a:r>
            <a:r>
              <a:rPr lang="de-DE" sz="1400" dirty="0" smtClean="0">
                <a:latin typeface="Lucida Sans" pitchFamily="34" charset="0"/>
              </a:rPr>
              <a:t>und rechts </a:t>
            </a:r>
            <a:r>
              <a:rPr lang="de-DE" sz="1400" b="1" dirty="0" smtClean="0">
                <a:latin typeface="Lucida Sans" pitchFamily="34" charset="0"/>
              </a:rPr>
              <a:t>identisch</a:t>
            </a:r>
            <a:r>
              <a:rPr lang="de-DE" sz="1400" dirty="0" smtClean="0">
                <a:latin typeface="Lucida Sans" pitchFamily="34" charset="0"/>
              </a:rPr>
              <a:t> sind, </a:t>
            </a:r>
            <a:r>
              <a:rPr lang="de-DE" sz="1400" dirty="0" smtClean="0">
                <a:latin typeface="Lucida Sans" pitchFamily="34" charset="0"/>
              </a:rPr>
              <a:t>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rechte </a:t>
            </a:r>
            <a:r>
              <a:rPr lang="de-DE" sz="1400" b="1" dirty="0" smtClean="0">
                <a:latin typeface="Lucida Sans" pitchFamily="34" charset="0"/>
              </a:rPr>
              <a:t>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Buchstaben </a:t>
            </a:r>
            <a:r>
              <a:rPr lang="de-DE" sz="1400" dirty="0" smtClean="0">
                <a:latin typeface="Lucida Sans" pitchFamily="34" charset="0"/>
              </a:rPr>
              <a:t>links </a:t>
            </a:r>
            <a:r>
              <a:rPr lang="de-DE" sz="1400" dirty="0" smtClean="0">
                <a:latin typeface="Lucida Sans" pitchFamily="34" charset="0"/>
              </a:rPr>
              <a:t>und rechts </a:t>
            </a:r>
            <a:r>
              <a:rPr lang="de-DE" sz="1400" b="1" i="1" dirty="0" smtClean="0">
                <a:latin typeface="Lucida Sans" pitchFamily="34" charset="0"/>
              </a:rPr>
              <a:t>nicht</a:t>
            </a:r>
            <a:r>
              <a:rPr lang="de-DE" sz="1400" b="1" dirty="0" smtClean="0">
                <a:latin typeface="Lucida Sans" pitchFamily="34" charset="0"/>
              </a:rPr>
              <a:t> identisch </a:t>
            </a:r>
            <a:r>
              <a:rPr lang="de-DE" sz="1400" dirty="0" smtClean="0">
                <a:latin typeface="Lucida Sans" pitchFamily="34" charset="0"/>
              </a:rPr>
              <a:t>sind, 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linke 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</a:t>
            </a:r>
            <a:r>
              <a:rPr lang="de-DE" sz="1400" dirty="0" smtClean="0">
                <a:latin typeface="Lucida Sans" pitchFamily="34" charset="0"/>
              </a:rPr>
              <a:t>arbeiten Sie so schnell und so akkurat wie möglich!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400" dirty="0" smtClean="0">
                <a:latin typeface="Lucida Sans" pitchFamily="34" charset="0"/>
              </a:rPr>
              <a:t>&lt;Weiter mit Leertaste&gt;</a:t>
            </a:r>
            <a:endParaRPr lang="de-DE" sz="14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dirty="0" smtClean="0">
                <a:latin typeface="Lucida Sans" pitchFamily="34" charset="0"/>
              </a:rPr>
              <a:t>Symbole vergleichen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diesem Versuchsteil bearbeiten Sie insgesamt </a:t>
            </a:r>
            <a:r>
              <a:rPr lang="de-DE" sz="1400" dirty="0" smtClean="0">
                <a:latin typeface="Lucida Sans" pitchFamily="34" charset="0"/>
              </a:rPr>
              <a:t>2 </a:t>
            </a:r>
            <a:r>
              <a:rPr lang="de-DE" sz="1400" dirty="0" smtClean="0">
                <a:latin typeface="Lucida Sans" pitchFamily="34" charset="0"/>
              </a:rPr>
              <a:t>Blöcke einer Vergleichsaufgabe: 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In jedem Durchgang werden drei </a:t>
            </a:r>
            <a:r>
              <a:rPr lang="de-DE" sz="1400" dirty="0" smtClean="0">
                <a:latin typeface="Lucida Sans" pitchFamily="34" charset="0"/>
              </a:rPr>
              <a:t>Symbole links </a:t>
            </a:r>
            <a:r>
              <a:rPr lang="de-DE" sz="1400" dirty="0" smtClean="0">
                <a:latin typeface="Lucida Sans" pitchFamily="34" charset="0"/>
              </a:rPr>
              <a:t>von der Mitte und drei </a:t>
            </a:r>
            <a:r>
              <a:rPr lang="de-DE" sz="1400" dirty="0" smtClean="0">
                <a:latin typeface="Lucida Sans" pitchFamily="34" charset="0"/>
              </a:rPr>
              <a:t>Symbole rechts </a:t>
            </a:r>
            <a:r>
              <a:rPr lang="de-DE" sz="1400" dirty="0" smtClean="0">
                <a:latin typeface="Lucida Sans" pitchFamily="34" charset="0"/>
              </a:rPr>
              <a:t>von der Mitte gezeigt. Ihre Aufgabe besteht darin, anzugeben, ob die drei </a:t>
            </a:r>
            <a:r>
              <a:rPr lang="de-DE" sz="1400" dirty="0" smtClean="0">
                <a:latin typeface="Lucida Sans" pitchFamily="34" charset="0"/>
              </a:rPr>
              <a:t>Symbole links </a:t>
            </a:r>
            <a:r>
              <a:rPr lang="de-DE" sz="1400" dirty="0" smtClean="0">
                <a:latin typeface="Lucida Sans" pitchFamily="34" charset="0"/>
              </a:rPr>
              <a:t>und die drei </a:t>
            </a:r>
            <a:r>
              <a:rPr lang="de-DE" sz="1400" dirty="0" smtClean="0">
                <a:latin typeface="Lucida Sans" pitchFamily="34" charset="0"/>
              </a:rPr>
              <a:t>Symbole </a:t>
            </a:r>
            <a:r>
              <a:rPr lang="de-DE" sz="1400" dirty="0" smtClean="0">
                <a:latin typeface="Lucida Sans" pitchFamily="34" charset="0"/>
              </a:rPr>
              <a:t>rechts </a:t>
            </a:r>
            <a:r>
              <a:rPr lang="de-DE" sz="1400" dirty="0" smtClean="0">
                <a:latin typeface="Lucida Sans" pitchFamily="34" charset="0"/>
              </a:rPr>
              <a:t>identisch sind.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klassifizieren Sie die </a:t>
            </a:r>
            <a:r>
              <a:rPr lang="de-DE" sz="1400" dirty="0" smtClean="0">
                <a:latin typeface="Lucida Sans" pitchFamily="34" charset="0"/>
              </a:rPr>
              <a:t>Symbole </a:t>
            </a:r>
            <a:r>
              <a:rPr lang="de-DE" sz="1400" dirty="0" smtClean="0">
                <a:latin typeface="Lucida Sans" pitchFamily="34" charset="0"/>
              </a:rPr>
              <a:t>nur </a:t>
            </a:r>
            <a:r>
              <a:rPr lang="de-DE" sz="1400" dirty="0" smtClean="0">
                <a:latin typeface="Lucida Sans" pitchFamily="34" charset="0"/>
              </a:rPr>
              <a:t>dann als identisch, wenn alle drei </a:t>
            </a:r>
            <a:r>
              <a:rPr lang="de-DE" sz="1400" dirty="0" smtClean="0">
                <a:latin typeface="Lucida Sans" pitchFamily="34" charset="0"/>
              </a:rPr>
              <a:t>Symbole </a:t>
            </a:r>
            <a:r>
              <a:rPr lang="de-DE" sz="1400" dirty="0" smtClean="0">
                <a:latin typeface="Lucida Sans" pitchFamily="34" charset="0"/>
              </a:rPr>
              <a:t>übereinstimmen</a:t>
            </a:r>
            <a:r>
              <a:rPr lang="de-DE" sz="1400" dirty="0" smtClean="0">
                <a:latin typeface="Lucida Sans" pitchFamily="34" charset="0"/>
              </a:rPr>
              <a:t>. </a:t>
            </a: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Symbole </a:t>
            </a:r>
            <a:r>
              <a:rPr lang="de-DE" sz="1400" dirty="0" smtClean="0">
                <a:latin typeface="Lucida Sans" pitchFamily="34" charset="0"/>
              </a:rPr>
              <a:t>links </a:t>
            </a:r>
            <a:r>
              <a:rPr lang="de-DE" sz="1400" dirty="0" smtClean="0">
                <a:latin typeface="Lucida Sans" pitchFamily="34" charset="0"/>
              </a:rPr>
              <a:t>und rechts </a:t>
            </a:r>
            <a:r>
              <a:rPr lang="de-DE" sz="1400" b="1" dirty="0" smtClean="0">
                <a:latin typeface="Lucida Sans" pitchFamily="34" charset="0"/>
              </a:rPr>
              <a:t>identisch</a:t>
            </a:r>
            <a:r>
              <a:rPr lang="de-DE" sz="1400" dirty="0" smtClean="0">
                <a:latin typeface="Lucida Sans" pitchFamily="34" charset="0"/>
              </a:rPr>
              <a:t> sind, </a:t>
            </a:r>
            <a:r>
              <a:rPr lang="de-DE" sz="1400" dirty="0" smtClean="0">
                <a:latin typeface="Lucida Sans" pitchFamily="34" charset="0"/>
              </a:rPr>
              <a:t>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rechte </a:t>
            </a:r>
            <a:r>
              <a:rPr lang="de-DE" sz="1400" b="1" dirty="0" smtClean="0">
                <a:latin typeface="Lucida Sans" pitchFamily="34" charset="0"/>
              </a:rPr>
              <a:t>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Wenn </a:t>
            </a:r>
            <a:r>
              <a:rPr lang="de-DE" sz="1400" dirty="0" smtClean="0">
                <a:latin typeface="Lucida Sans" pitchFamily="34" charset="0"/>
              </a:rPr>
              <a:t>die Symbole </a:t>
            </a:r>
            <a:r>
              <a:rPr lang="de-DE" sz="1400" dirty="0" smtClean="0">
                <a:latin typeface="Lucida Sans" pitchFamily="34" charset="0"/>
              </a:rPr>
              <a:t>links </a:t>
            </a:r>
            <a:r>
              <a:rPr lang="de-DE" sz="1400" dirty="0" smtClean="0">
                <a:latin typeface="Lucida Sans" pitchFamily="34" charset="0"/>
              </a:rPr>
              <a:t>und rechts </a:t>
            </a:r>
            <a:r>
              <a:rPr lang="de-DE" sz="1400" b="1" i="1" dirty="0" smtClean="0">
                <a:latin typeface="Lucida Sans" pitchFamily="34" charset="0"/>
              </a:rPr>
              <a:t>nicht</a:t>
            </a:r>
            <a:r>
              <a:rPr lang="de-DE" sz="1400" b="1" dirty="0" smtClean="0">
                <a:latin typeface="Lucida Sans" pitchFamily="34" charset="0"/>
              </a:rPr>
              <a:t> identisch </a:t>
            </a:r>
            <a:r>
              <a:rPr lang="de-DE" sz="1400" dirty="0" smtClean="0">
                <a:latin typeface="Lucida Sans" pitchFamily="34" charset="0"/>
              </a:rPr>
              <a:t>sind, drücken </a:t>
            </a:r>
            <a:r>
              <a:rPr lang="de-DE" sz="1400" dirty="0" smtClean="0">
                <a:latin typeface="Lucida Sans" pitchFamily="34" charset="0"/>
              </a:rPr>
              <a:t>Sie die </a:t>
            </a:r>
            <a:r>
              <a:rPr lang="de-DE" sz="1400" b="1" dirty="0" smtClean="0">
                <a:latin typeface="Lucida Sans" pitchFamily="34" charset="0"/>
              </a:rPr>
              <a:t>linke Taste</a:t>
            </a:r>
            <a:r>
              <a:rPr lang="de-DE" sz="14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4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None/>
            </a:pPr>
            <a:endParaRPr lang="de-DE" sz="14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400" dirty="0" smtClean="0">
                <a:latin typeface="Lucida Sans" pitchFamily="34" charset="0"/>
              </a:rPr>
              <a:t>&lt;Weiter mit Leertaste&gt;</a:t>
            </a:r>
            <a:endParaRPr lang="de-DE" sz="14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Die </a:t>
            </a:r>
            <a:r>
              <a:rPr lang="de-DE" sz="1600" dirty="0" smtClean="0">
                <a:latin typeface="Lucida Sans" pitchFamily="34" charset="0"/>
              </a:rPr>
              <a:t>Aufgabe </a:t>
            </a:r>
            <a:r>
              <a:rPr lang="de-DE" sz="1600" dirty="0" smtClean="0">
                <a:latin typeface="Lucida Sans" pitchFamily="34" charset="0"/>
              </a:rPr>
              <a:t>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Zahlen </a:t>
            </a:r>
            <a:r>
              <a:rPr lang="de-DE" sz="1600" dirty="0" smtClean="0">
                <a:latin typeface="Lucida Sans" pitchFamily="34" charset="0"/>
              </a:rPr>
              <a:t>dargeboten.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dirty="0" smtClean="0">
                <a:latin typeface="Lucida Sans" pitchFamily="34" charset="0"/>
              </a:rPr>
              <a:t>identisch</a:t>
            </a:r>
            <a:r>
              <a:rPr lang="de-DE" sz="1600" dirty="0" smtClean="0">
                <a:latin typeface="Lucida Sans" pitchFamily="34" charset="0"/>
              </a:rPr>
              <a:t> sind</a:t>
            </a:r>
            <a:r>
              <a:rPr lang="de-DE" sz="1600" dirty="0" smtClean="0">
                <a:latin typeface="Lucida Sans" pitchFamily="34" charset="0"/>
              </a:rPr>
              <a:t>, </a:t>
            </a:r>
            <a:r>
              <a:rPr lang="de-DE" sz="1600" dirty="0" smtClean="0">
                <a:latin typeface="Lucida Sans" pitchFamily="34" charset="0"/>
              </a:rPr>
              <a:t>drücken Sie die </a:t>
            </a:r>
            <a:r>
              <a:rPr lang="de-DE" sz="1600" b="1" dirty="0" smtClean="0">
                <a:latin typeface="Lucida Sans" pitchFamily="34" charset="0"/>
              </a:rPr>
              <a:t>rechte </a:t>
            </a:r>
            <a:r>
              <a:rPr lang="de-DE" sz="1600" b="1" dirty="0" smtClean="0">
                <a:latin typeface="Lucida Sans" pitchFamily="34" charset="0"/>
              </a:rPr>
              <a:t>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i="1" dirty="0" smtClean="0">
                <a:latin typeface="Lucida Sans" pitchFamily="34" charset="0"/>
              </a:rPr>
              <a:t>nicht</a:t>
            </a:r>
            <a:r>
              <a:rPr lang="de-DE" sz="1600" b="1" dirty="0" smtClean="0">
                <a:latin typeface="Lucida Sans" pitchFamily="34" charset="0"/>
              </a:rPr>
              <a:t> identisch</a:t>
            </a:r>
            <a:r>
              <a:rPr lang="de-DE" sz="1600" dirty="0" smtClean="0">
                <a:latin typeface="Lucida Sans" pitchFamily="34" charset="0"/>
              </a:rPr>
              <a:t> sind, </a:t>
            </a:r>
            <a:r>
              <a:rPr lang="de-DE" sz="1600" dirty="0" smtClean="0">
                <a:latin typeface="Lucida Sans" pitchFamily="34" charset="0"/>
              </a:rPr>
              <a:t>drücken </a:t>
            </a:r>
            <a:r>
              <a:rPr lang="de-DE" sz="1600" dirty="0" smtClean="0">
                <a:latin typeface="Lucida Sans" pitchFamily="34" charset="0"/>
              </a:rPr>
              <a:t>Sie die </a:t>
            </a:r>
            <a:r>
              <a:rPr lang="de-DE" sz="1600" b="1" dirty="0" smtClean="0">
                <a:latin typeface="Lucida Sans" pitchFamily="34" charset="0"/>
              </a:rPr>
              <a:t>linke 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&lt;Weiter mit Leertaste&gt;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Die </a:t>
            </a:r>
            <a:r>
              <a:rPr lang="de-DE" sz="1600" dirty="0" smtClean="0">
                <a:latin typeface="Lucida Sans" pitchFamily="34" charset="0"/>
              </a:rPr>
              <a:t>Aufgabe </a:t>
            </a:r>
            <a:r>
              <a:rPr lang="de-DE" sz="1600" dirty="0" smtClean="0">
                <a:latin typeface="Lucida Sans" pitchFamily="34" charset="0"/>
              </a:rPr>
              <a:t>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Buchstaben </a:t>
            </a:r>
            <a:r>
              <a:rPr lang="de-DE" sz="1600" dirty="0" smtClean="0">
                <a:latin typeface="Lucida Sans" pitchFamily="34" charset="0"/>
              </a:rPr>
              <a:t>dargeboten.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dirty="0" smtClean="0">
                <a:latin typeface="Lucida Sans" pitchFamily="34" charset="0"/>
              </a:rPr>
              <a:t>identisch</a:t>
            </a:r>
            <a:r>
              <a:rPr lang="de-DE" sz="1600" dirty="0" smtClean="0">
                <a:latin typeface="Lucida Sans" pitchFamily="34" charset="0"/>
              </a:rPr>
              <a:t> sind</a:t>
            </a:r>
            <a:r>
              <a:rPr lang="de-DE" sz="1600" dirty="0" smtClean="0">
                <a:latin typeface="Lucida Sans" pitchFamily="34" charset="0"/>
              </a:rPr>
              <a:t>, </a:t>
            </a:r>
            <a:r>
              <a:rPr lang="de-DE" sz="1600" dirty="0" smtClean="0">
                <a:latin typeface="Lucida Sans" pitchFamily="34" charset="0"/>
              </a:rPr>
              <a:t>drücken Sie die </a:t>
            </a:r>
            <a:r>
              <a:rPr lang="de-DE" sz="1600" b="1" dirty="0" smtClean="0">
                <a:latin typeface="Lucida Sans" pitchFamily="34" charset="0"/>
              </a:rPr>
              <a:t>rechte </a:t>
            </a:r>
            <a:r>
              <a:rPr lang="de-DE" sz="1600" b="1" dirty="0" smtClean="0">
                <a:latin typeface="Lucida Sans" pitchFamily="34" charset="0"/>
              </a:rPr>
              <a:t>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i="1" dirty="0" smtClean="0">
                <a:latin typeface="Lucida Sans" pitchFamily="34" charset="0"/>
              </a:rPr>
              <a:t>nicht</a:t>
            </a:r>
            <a:r>
              <a:rPr lang="de-DE" sz="1600" b="1" dirty="0" smtClean="0">
                <a:latin typeface="Lucida Sans" pitchFamily="34" charset="0"/>
              </a:rPr>
              <a:t> identisch</a:t>
            </a:r>
            <a:r>
              <a:rPr lang="de-DE" sz="1600" dirty="0" smtClean="0">
                <a:latin typeface="Lucida Sans" pitchFamily="34" charset="0"/>
              </a:rPr>
              <a:t> sind, </a:t>
            </a:r>
            <a:r>
              <a:rPr lang="de-DE" sz="1600" dirty="0" smtClean="0">
                <a:latin typeface="Lucida Sans" pitchFamily="34" charset="0"/>
              </a:rPr>
              <a:t>drücken </a:t>
            </a:r>
            <a:r>
              <a:rPr lang="de-DE" sz="1600" dirty="0" smtClean="0">
                <a:latin typeface="Lucida Sans" pitchFamily="34" charset="0"/>
              </a:rPr>
              <a:t>Sie die </a:t>
            </a:r>
            <a:r>
              <a:rPr lang="de-DE" sz="1600" b="1" dirty="0" smtClean="0">
                <a:latin typeface="Lucida Sans" pitchFamily="34" charset="0"/>
              </a:rPr>
              <a:t>linke 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800" dirty="0" smtClean="0">
                <a:latin typeface="Lucida Sans" pitchFamily="34" charset="0"/>
              </a:rPr>
              <a:t>&lt;Weiter mit Leertaste&gt;</a:t>
            </a:r>
          </a:p>
          <a:p>
            <a:pPr algn="r">
              <a:buNone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</a:t>
            </a:r>
            <a:r>
              <a:rPr lang="de-DE" sz="3200" dirty="0" smtClean="0">
                <a:latin typeface="Lucida Sans" pitchFamily="34" charset="0"/>
              </a:rPr>
              <a:t>2</a:t>
            </a: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Die </a:t>
            </a:r>
            <a:r>
              <a:rPr lang="de-DE" sz="1600" dirty="0" smtClean="0">
                <a:latin typeface="Lucida Sans" pitchFamily="34" charset="0"/>
              </a:rPr>
              <a:t>Aufgabe </a:t>
            </a:r>
            <a:r>
              <a:rPr lang="de-DE" sz="1600" dirty="0" smtClean="0">
                <a:latin typeface="Lucida Sans" pitchFamily="34" charset="0"/>
              </a:rPr>
              <a:t>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Symbole </a:t>
            </a:r>
            <a:r>
              <a:rPr lang="de-DE" sz="1600" dirty="0" smtClean="0">
                <a:latin typeface="Lucida Sans" pitchFamily="34" charset="0"/>
              </a:rPr>
              <a:t>dargeboten.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dirty="0" smtClean="0">
                <a:latin typeface="Lucida Sans" pitchFamily="34" charset="0"/>
              </a:rPr>
              <a:t>identisch</a:t>
            </a:r>
            <a:r>
              <a:rPr lang="de-DE" sz="1600" dirty="0" smtClean="0">
                <a:latin typeface="Lucida Sans" pitchFamily="34" charset="0"/>
              </a:rPr>
              <a:t> sind</a:t>
            </a:r>
            <a:r>
              <a:rPr lang="de-DE" sz="1600" dirty="0" smtClean="0">
                <a:latin typeface="Lucida Sans" pitchFamily="34" charset="0"/>
              </a:rPr>
              <a:t>, </a:t>
            </a:r>
            <a:r>
              <a:rPr lang="de-DE" sz="1600" dirty="0" smtClean="0">
                <a:latin typeface="Lucida Sans" pitchFamily="34" charset="0"/>
              </a:rPr>
              <a:t>drücken Sie die </a:t>
            </a:r>
            <a:r>
              <a:rPr lang="de-DE" sz="1600" b="1" dirty="0" smtClean="0">
                <a:latin typeface="Lucida Sans" pitchFamily="34" charset="0"/>
              </a:rPr>
              <a:t>rechte </a:t>
            </a:r>
            <a:r>
              <a:rPr lang="de-DE" sz="1600" b="1" dirty="0" smtClean="0">
                <a:latin typeface="Lucida Sans" pitchFamily="34" charset="0"/>
              </a:rPr>
              <a:t>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Wenn </a:t>
            </a:r>
            <a:r>
              <a:rPr lang="de-DE" sz="1600" dirty="0" smtClean="0">
                <a:latin typeface="Lucida Sans" pitchFamily="34" charset="0"/>
              </a:rPr>
              <a:t>die Zeichen links und rechts </a:t>
            </a:r>
            <a:r>
              <a:rPr lang="de-DE" sz="1600" b="1" i="1" dirty="0" smtClean="0">
                <a:latin typeface="Lucida Sans" pitchFamily="34" charset="0"/>
              </a:rPr>
              <a:t>nicht</a:t>
            </a:r>
            <a:r>
              <a:rPr lang="de-DE" sz="1600" b="1" dirty="0" smtClean="0">
                <a:latin typeface="Lucida Sans" pitchFamily="34" charset="0"/>
              </a:rPr>
              <a:t> identisch</a:t>
            </a:r>
            <a:r>
              <a:rPr lang="de-DE" sz="1600" dirty="0" smtClean="0">
                <a:latin typeface="Lucida Sans" pitchFamily="34" charset="0"/>
              </a:rPr>
              <a:t> sind, </a:t>
            </a:r>
            <a:r>
              <a:rPr lang="de-DE" sz="1600" dirty="0" smtClean="0">
                <a:latin typeface="Lucida Sans" pitchFamily="34" charset="0"/>
              </a:rPr>
              <a:t>drücken </a:t>
            </a:r>
            <a:r>
              <a:rPr lang="de-DE" sz="1600" dirty="0" smtClean="0">
                <a:latin typeface="Lucida Sans" pitchFamily="34" charset="0"/>
              </a:rPr>
              <a:t>Sie die </a:t>
            </a:r>
            <a:r>
              <a:rPr lang="de-DE" sz="1600" b="1" dirty="0" smtClean="0">
                <a:latin typeface="Lucida Sans" pitchFamily="34" charset="0"/>
              </a:rPr>
              <a:t>linke Taste</a:t>
            </a:r>
            <a:r>
              <a:rPr lang="de-DE" sz="1600" dirty="0" smtClean="0">
                <a:latin typeface="Lucida Sans" pitchFamily="34" charset="0"/>
              </a:rPr>
              <a:t>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None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800" dirty="0" smtClean="0">
                <a:latin typeface="Lucida Sans" pitchFamily="34" charset="0"/>
              </a:rPr>
              <a:t>&lt;Weiter mit Leertaste&gt;</a:t>
            </a: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de-DE" sz="3200" dirty="0" smtClean="0">
              <a:latin typeface="Lucida Sans" pitchFamily="34" charset="0"/>
            </a:endParaRP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diesem Versuchsteil bearbeiten Sie insgesamt 6 Blöcke einer Vergleichsaufgabe: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In jedem Durchgang werden </a:t>
            </a:r>
            <a:r>
              <a:rPr lang="de-DE" sz="1600" smtClean="0">
                <a:latin typeface="Lucida Sans" pitchFamily="34" charset="0"/>
              </a:rPr>
              <a:t>drei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links von der Mitte und </a:t>
            </a:r>
            <a:r>
              <a:rPr lang="de-DE" sz="1600" smtClean="0">
                <a:latin typeface="Lucida Sans" pitchFamily="34" charset="0"/>
              </a:rPr>
              <a:t>drei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rechts von der Mitte gezeigt. Ihre Aufgabe besteht darin, anzugeben, ob die </a:t>
            </a:r>
            <a:r>
              <a:rPr lang="de-DE" sz="1600" smtClean="0">
                <a:latin typeface="Lucida Sans" pitchFamily="34" charset="0"/>
              </a:rPr>
              <a:t>drei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links und die </a:t>
            </a:r>
            <a:r>
              <a:rPr lang="de-DE" sz="1600" smtClean="0">
                <a:latin typeface="Lucida Sans" pitchFamily="34" charset="0"/>
              </a:rPr>
              <a:t>drei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rechts identisch sind.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klassifizieren Sie </a:t>
            </a:r>
            <a:r>
              <a:rPr lang="de-DE" sz="1600" smtClean="0">
                <a:latin typeface="Lucida Sans" pitchFamily="34" charset="0"/>
              </a:rPr>
              <a:t>die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nur dann als identisch, wenn alle </a:t>
            </a:r>
            <a:r>
              <a:rPr lang="de-DE" sz="1600" smtClean="0">
                <a:latin typeface="Lucida Sans" pitchFamily="34" charset="0"/>
              </a:rPr>
              <a:t>drei </a:t>
            </a:r>
            <a:r>
              <a:rPr lang="de-DE" sz="1600" smtClean="0">
                <a:latin typeface="Lucida Sans" pitchFamily="34" charset="0"/>
              </a:rPr>
              <a:t>Reize </a:t>
            </a:r>
            <a:r>
              <a:rPr lang="de-DE" sz="1600" dirty="0" smtClean="0">
                <a:latin typeface="Lucida Sans" pitchFamily="34" charset="0"/>
              </a:rPr>
              <a:t>übereinstimmen.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1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werden in jedem Durchgang jeweils drei </a:t>
            </a:r>
            <a:r>
              <a:rPr lang="de-DE" sz="1600" b="1" dirty="0" smtClean="0">
                <a:latin typeface="Lucida Sans" pitchFamily="34" charset="0"/>
              </a:rPr>
              <a:t>Zahlen</a:t>
            </a:r>
            <a:r>
              <a:rPr lang="de-DE" sz="1600" dirty="0" smtClean="0">
                <a:latin typeface="Lucida Sans" pitchFamily="34" charset="0"/>
              </a:rPr>
              <a:t> links und rechts von der Mitte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Zahlen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Zahlen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2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Aufgaben 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Zahlen</a:t>
            </a:r>
            <a:r>
              <a:rPr lang="de-DE" sz="1600" dirty="0" smtClean="0">
                <a:latin typeface="Lucida Sans" pitchFamily="34" charset="0"/>
              </a:rPr>
              <a:t> dargeboten.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Zahlen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Zahlen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3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werden in jedem Durchgang jeweils drei </a:t>
            </a:r>
            <a:r>
              <a:rPr lang="de-DE" sz="1600" b="1" dirty="0" smtClean="0">
                <a:latin typeface="Lucida Sans" pitchFamily="34" charset="0"/>
              </a:rPr>
              <a:t>Buchstaben</a:t>
            </a:r>
            <a:r>
              <a:rPr lang="de-DE" sz="1600" dirty="0" smtClean="0">
                <a:latin typeface="Lucida Sans" pitchFamily="34" charset="0"/>
              </a:rPr>
              <a:t> links und rechts von der Mitte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Buchstaben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Buchstaben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4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Aufgaben 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Buchstaben</a:t>
            </a:r>
            <a:r>
              <a:rPr lang="de-DE" sz="1600" dirty="0" smtClean="0">
                <a:latin typeface="Lucida Sans" pitchFamily="34" charset="0"/>
              </a:rPr>
              <a:t> dargeboten.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Buchstaben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Buchstaben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5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Im folgenden Block werden in jedem Durchgang jeweils drei </a:t>
            </a:r>
            <a:r>
              <a:rPr lang="de-DE" sz="1600" b="1" dirty="0" smtClean="0">
                <a:latin typeface="Lucida Sans" pitchFamily="34" charset="0"/>
              </a:rPr>
              <a:t>Zeichen </a:t>
            </a:r>
            <a:r>
              <a:rPr lang="de-DE" sz="1600" dirty="0" smtClean="0">
                <a:latin typeface="Lucida Sans" pitchFamily="34" charset="0"/>
              </a:rPr>
              <a:t>links und rechts von der Mitte dargeboten. 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Zeichen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Zeichen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287759"/>
            <a:ext cx="8226968" cy="45365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e-DE" sz="3200" dirty="0" smtClean="0">
                <a:latin typeface="Lucida Sans" pitchFamily="34" charset="0"/>
              </a:rPr>
              <a:t>Block 6 / 6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Die Aufgaben bleibt gleich. Zur Erinnerung: Es werden </a:t>
            </a:r>
            <a:r>
              <a:rPr lang="de-DE" sz="1600" b="1" dirty="0" smtClean="0">
                <a:latin typeface="Lucida Sans" pitchFamily="34" charset="0"/>
              </a:rPr>
              <a:t>Zeichen</a:t>
            </a:r>
            <a:r>
              <a:rPr lang="de-DE" sz="1600" dirty="0" smtClean="0">
                <a:latin typeface="Lucida Sans" pitchFamily="34" charset="0"/>
              </a:rPr>
              <a:t> dargeboten.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Zeichen links und rechts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rechte Taste.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Wenn die Zeichen links und rechts </a:t>
            </a:r>
            <a:r>
              <a:rPr lang="de-DE" sz="1600" i="1" dirty="0" smtClean="0">
                <a:latin typeface="Lucida Sans" pitchFamily="34" charset="0"/>
              </a:rPr>
              <a:t>nicht</a:t>
            </a:r>
            <a:r>
              <a:rPr lang="de-DE" sz="1600" dirty="0" smtClean="0">
                <a:latin typeface="Lucida Sans" pitchFamily="34" charset="0"/>
              </a:rPr>
              <a:t> identisch sind, </a:t>
            </a:r>
          </a:p>
          <a:p>
            <a:pPr lvl="1">
              <a:buNone/>
            </a:pPr>
            <a:r>
              <a:rPr lang="de-DE" sz="1600" dirty="0" smtClean="0">
                <a:latin typeface="Lucida Sans" pitchFamily="34" charset="0"/>
              </a:rPr>
              <a:t>	  drücken Sie die linke Taste.</a:t>
            </a:r>
          </a:p>
          <a:p>
            <a:pPr>
              <a:buNone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600" dirty="0" smtClean="0">
                <a:latin typeface="Lucida Sans" pitchFamily="34" charset="0"/>
              </a:rPr>
              <a:t>Bitte arbeiten Sie so schnell und so akkurat wie möglich!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sz="17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450058" y="431776"/>
            <a:ext cx="8101013" cy="410445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4000" b="1" dirty="0" smtClean="0">
                <a:solidFill>
                  <a:srgbClr val="00B050"/>
                </a:solidFill>
                <a:latin typeface="Lucida Sans" pitchFamily="34" charset="0"/>
              </a:rPr>
              <a:t>Vielen Dank!</a:t>
            </a:r>
            <a:r>
              <a:rPr lang="de-DE" sz="4000" b="1" dirty="0" smtClean="0">
                <a:solidFill>
                  <a:srgbClr val="0070C0"/>
                </a:solidFill>
                <a:latin typeface="Lucida Sans" pitchFamily="34" charset="0"/>
              </a:rPr>
              <a:t> </a:t>
            </a: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b="1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Dieser Versuchsteil ist abgeschlossen. </a:t>
            </a: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  <a:p>
            <a:pPr algn="ctr">
              <a:buNone/>
            </a:pPr>
            <a:r>
              <a:rPr lang="de-DE" sz="1600" dirty="0" smtClean="0">
                <a:latin typeface="Lucida Sans" pitchFamily="34" charset="0"/>
              </a:rPr>
              <a:t> </a:t>
            </a:r>
          </a:p>
          <a:p>
            <a:pPr algn="ctr">
              <a:buNone/>
            </a:pPr>
            <a:endParaRPr lang="de-DE" sz="1600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Custom</PresentationFormat>
  <Paragraphs>171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Larissa-Design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Florian Schmitz</dc:creator>
  <cp:lastModifiedBy>bio</cp:lastModifiedBy>
  <cp:revision>23</cp:revision>
  <dcterms:created xsi:type="dcterms:W3CDTF">2014-07-13T10:04:22Z</dcterms:created>
  <dcterms:modified xsi:type="dcterms:W3CDTF">2014-07-29T12:19:24Z</dcterms:modified>
</cp:coreProperties>
</file>