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74" r:id="rId6"/>
    <p:sldId id="260" r:id="rId7"/>
    <p:sldId id="261" r:id="rId8"/>
    <p:sldId id="259" r:id="rId9"/>
    <p:sldId id="269" r:id="rId10"/>
    <p:sldId id="270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orient="horz" pos="1392">
          <p15:clr>
            <a:srgbClr val="A4A3A4"/>
          </p15:clr>
        </p15:guide>
        <p15:guide id="3" pos="3840">
          <p15:clr>
            <a:srgbClr val="A4A3A4"/>
          </p15:clr>
        </p15:guide>
        <p15:guide id="4" pos="19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verick Woo" initials="ma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FF"/>
    <a:srgbClr val="0071AD"/>
    <a:srgbClr val="000099"/>
    <a:srgbClr val="0E131F"/>
    <a:srgbClr val="0E141D"/>
    <a:srgbClr val="990000"/>
    <a:srgbClr val="FC5C8B"/>
    <a:srgbClr val="FF33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2" autoAdjust="0"/>
    <p:restoredTop sz="82024" autoAdjust="0"/>
  </p:normalViewPr>
  <p:slideViewPr>
    <p:cSldViewPr snapToObjects="1">
      <p:cViewPr varScale="1">
        <p:scale>
          <a:sx n="92" d="100"/>
          <a:sy n="92" d="100"/>
        </p:scale>
        <p:origin x="1782" y="96"/>
      </p:cViewPr>
      <p:guideLst>
        <p:guide orient="horz" pos="2880"/>
        <p:guide orient="horz" pos="1392"/>
        <p:guide pos="3840"/>
        <p:guide pos="1920"/>
      </p:guideLst>
    </p:cSldViewPr>
  </p:slideViewPr>
  <p:outlineViewPr>
    <p:cViewPr>
      <p:scale>
        <a:sx n="33" d="100"/>
        <a:sy n="33" d="100"/>
      </p:scale>
      <p:origin x="0" y="628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9" d="100"/>
          <a:sy n="109" d="100"/>
        </p:scale>
        <p:origin x="-241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zammil Hussain" userId="64dd4dba-a176-4902-9f31-537788664ef0" providerId="ADAL" clId="{5E622F17-6635-D648-9E03-BACDEB40634D}"/>
    <pc:docChg chg="modSld">
      <pc:chgData name="Muzammil Hussain" userId="64dd4dba-a176-4902-9f31-537788664ef0" providerId="ADAL" clId="{5E622F17-6635-D648-9E03-BACDEB40634D}" dt="2021-10-05T17:53:54.499" v="1" actId="20577"/>
      <pc:docMkLst>
        <pc:docMk/>
      </pc:docMkLst>
      <pc:sldChg chg="modSp">
        <pc:chgData name="Muzammil Hussain" userId="64dd4dba-a176-4902-9f31-537788664ef0" providerId="ADAL" clId="{5E622F17-6635-D648-9E03-BACDEB40634D}" dt="2021-10-05T17:53:54.499" v="1" actId="20577"/>
        <pc:sldMkLst>
          <pc:docMk/>
          <pc:sldMk cId="101220827" sldId="273"/>
        </pc:sldMkLst>
        <pc:spChg chg="mod">
          <ac:chgData name="Muzammil Hussain" userId="64dd4dba-a176-4902-9f31-537788664ef0" providerId="ADAL" clId="{5E622F17-6635-D648-9E03-BACDEB40634D}" dt="2021-10-05T17:53:54.499" v="1" actId="20577"/>
          <ac:spMkLst>
            <pc:docMk/>
            <pc:sldMk cId="101220827" sldId="273"/>
            <ac:spMk id="3" creationId="{A667EC19-943E-4517-ABEF-19048B90D4A5}"/>
          </ac:spMkLst>
        </pc:spChg>
      </pc:sldChg>
    </pc:docChg>
  </pc:docChgLst>
  <pc:docChgLst>
    <pc:chgData name="Muzammil Hussain" userId="64dd4dba-a176-4902-9f31-537788664ef0" providerId="ADAL" clId="{58E3D8E2-8736-467D-BC34-007883194D78}"/>
    <pc:docChg chg="custSel modSld">
      <pc:chgData name="Muzammil Hussain" userId="64dd4dba-a176-4902-9f31-537788664ef0" providerId="ADAL" clId="{58E3D8E2-8736-467D-BC34-007883194D78}" dt="2021-10-05T14:56:47.157" v="0" actId="313"/>
      <pc:docMkLst>
        <pc:docMk/>
      </pc:docMkLst>
      <pc:sldChg chg="modSp mod">
        <pc:chgData name="Muzammil Hussain" userId="64dd4dba-a176-4902-9f31-537788664ef0" providerId="ADAL" clId="{58E3D8E2-8736-467D-BC34-007883194D78}" dt="2021-10-05T14:56:47.157" v="0" actId="313"/>
        <pc:sldMkLst>
          <pc:docMk/>
          <pc:sldMk cId="2728068820" sldId="272"/>
        </pc:sldMkLst>
        <pc:spChg chg="mod">
          <ac:chgData name="Muzammil Hussain" userId="64dd4dba-a176-4902-9f31-537788664ef0" providerId="ADAL" clId="{58E3D8E2-8736-467D-BC34-007883194D78}" dt="2021-10-05T14:56:47.157" v="0" actId="313"/>
          <ac:spMkLst>
            <pc:docMk/>
            <pc:sldMk cId="2728068820" sldId="272"/>
            <ac:spMk id="3" creationId="{B7D6BF6E-49CF-4D9E-A54D-0D5D0FE400E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81C90-955A-E944-AB32-466E55900D6A}" type="datetime1">
              <a:rPr lang="en-US" smtClean="0"/>
              <a:t>10/5/21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8D97-067E-974E-BD5D-FA8C0988A6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91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EA11A-7C1A-F544-A99B-661F38A45889}" type="datetime1">
              <a:rPr lang="en-US" smtClean="0"/>
              <a:t>10/5/21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A8A3-9FBB-431D-AAA8-BEEA360F57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66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400302D2-CAB5-41B0-8F66-C4CDD08FE34C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BPF_ADD, BPF_SUB, BPF_MUL, BPF_DIV, BPF_MOD, BPF_NEG BPF_OR, BPF_AND, BPF_XOR, BPF_LSH, BPF_RSH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Terminate filter processing</a:t>
            </a:r>
          </a:p>
          <a:p>
            <a:r>
              <a:rPr lang="en-US" dirty="0"/>
              <a:t>Report a status telling kernel what to do with </a:t>
            </a:r>
            <a:r>
              <a:rPr lang="en-US" dirty="0" err="1"/>
              <a:t>syscall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0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rgbClr val="000000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99170D3-89C4-BB42-836D-D925400CC7A3}" type="datetime1">
              <a:rPr lang="en-US" smtClean="0"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1F5B7F-F702-E24B-B97E-863D4E495E13}" type="datetime1">
              <a:rPr lang="en-US" smtClean="0"/>
              <a:t>10/5/21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3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A9756D6-8139-C44F-931B-372F152FA7C2}" type="datetime1">
              <a:rPr lang="en-US" smtClean="0"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15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DE4327B-086F-C14D-B06F-CE57E273F375}" type="datetime1">
              <a:rPr lang="en-US" smtClean="0"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44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3BD3B-C321-3747-A281-298A36F52409}" type="datetime1">
              <a:rPr lang="en-US" smtClean="0"/>
              <a:t>10/5/21</a:t>
            </a:fld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D5B71E-FB01-F541-8DE0-7E75CAB5AD6F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35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DD7A3CB-B31F-F44D-BE5E-9BB9DAE334F7}" type="datetime1">
              <a:rPr lang="en-US" smtClean="0"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1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57200" y="3034508"/>
            <a:ext cx="6951274" cy="1308892"/>
          </a:xfrm>
        </p:spPr>
        <p:txBody>
          <a:bodyPr anchor="t"/>
          <a:lstStyle>
            <a:lvl1pPr algn="l">
              <a:defRPr sz="4000" b="1" i="0" cap="none">
                <a:latin typeface="+mj-lt"/>
                <a:cs typeface="Calibri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74134" y="1524000"/>
            <a:ext cx="6951274" cy="1500187"/>
          </a:xfrm>
        </p:spPr>
        <p:txBody>
          <a:bodyPr lIns="0" rIns="0" anchor="b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8842061-E09A-C64F-AC91-6B22DD773FB7}" type="datetime1">
              <a:rPr lang="en-US" smtClean="0"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264380" y="2013343"/>
            <a:ext cx="6951274" cy="753670"/>
          </a:xfrm>
        </p:spPr>
        <p:txBody>
          <a:bodyPr anchor="t"/>
          <a:lstStyle>
            <a:lvl1pPr algn="l">
              <a:defRPr sz="4000" b="1" i="0" cap="none">
                <a:latin typeface="+mj-lt"/>
                <a:cs typeface="Calibri"/>
              </a:defRPr>
            </a:lvl1pPr>
          </a:lstStyle>
          <a:p>
            <a:r>
              <a:rPr lang="en-US" dirty="0"/>
              <a:t>Section Header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64380" y="2919413"/>
            <a:ext cx="6951274" cy="1500187"/>
          </a:xfrm>
        </p:spPr>
        <p:txBody>
          <a:bodyPr anchor="t"/>
          <a:lstStyle>
            <a:lvl1pPr marL="457200" indent="-457200" algn="l"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88B15C4-75F8-8145-B332-9C9E6CC1694D}" type="datetime1">
              <a:rPr lang="en-US" smtClean="0"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9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447800"/>
            <a:ext cx="4038600" cy="4678363"/>
          </a:xfrm>
        </p:spPr>
        <p:txBody>
          <a:bodyPr anchor="t" anchorCtr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447800"/>
            <a:ext cx="4038600" cy="4678363"/>
          </a:xfrm>
        </p:spPr>
        <p:txBody>
          <a:bodyPr anchor="t" anchorCtr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E902-58D7-5940-B7B2-BB1B96F0CB4F}" type="datetime1">
              <a:rPr lang="en-US" smtClean="0"/>
              <a:t>10/5/21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2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446087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1981200"/>
            <a:ext cx="4040188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446087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1981200"/>
            <a:ext cx="4041775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7BE05AF-3078-DE4E-8E55-E5E804412B8D}" type="datetime1">
              <a:rPr lang="en-US" smtClean="0"/>
              <a:t>10/5/21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F38595AD-FC1D-6647-9C7B-6A6A09EB9496}" type="datetime1">
              <a:rPr lang="en-US" smtClean="0"/>
              <a:t>10/5/21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7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8FB06B4-F6A6-3F44-9030-7566931308D3}" type="datetime1">
              <a:rPr lang="en-US" smtClean="0"/>
              <a:t>10/5/21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BF8F280-9551-E344-89F9-EAAD5E158938}" type="datetime1">
              <a:rPr lang="en-US" smtClean="0"/>
              <a:t>10/5/21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0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152400" y="6492875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fld id="{A990C2A9-FE53-4849-A08D-11DD13CE8E41}" type="datetime1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0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i="0" kern="1200" spc="-50" normalizeH="0">
          <a:solidFill>
            <a:schemeClr val="tx2"/>
          </a:solidFill>
          <a:latin typeface="+mj-lt"/>
          <a:ea typeface="+mj-ea"/>
          <a:cs typeface="Cambria"/>
        </a:defRPr>
      </a:lvl1pPr>
    </p:titleStyle>
    <p:bodyStyle>
      <a:lvl1pPr marL="292100" indent="-2921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Calibri"/>
        </a:defRPr>
      </a:lvl1pPr>
      <a:lvl2pPr marL="635000" indent="-2921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Calibri"/>
        </a:defRPr>
      </a:lvl2pPr>
      <a:lvl3pPr marL="914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Calibri"/>
        </a:defRPr>
      </a:lvl3pPr>
      <a:lvl4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Calibri"/>
        </a:defRPr>
      </a:lvl4pPr>
      <a:lvl5pPr marL="1320800" indent="-1778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>
            <a:noAutofit/>
          </a:bodyPr>
          <a:lstStyle/>
          <a:p>
            <a:r>
              <a:rPr lang="en-US" sz="5400" dirty="0"/>
              <a:t>BPF</a:t>
            </a:r>
            <a:endParaRPr lang="en-US" sz="5400" i="1" u="sng" dirty="0">
              <a:ea typeface="ＭＳ Ｐゴシック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b="1" dirty="0">
                <a:latin typeface="+mn-lt"/>
                <a:ea typeface="ＭＳ Ｐゴシック" charset="-128"/>
              </a:rPr>
              <a:t>Muzammil Hussain</a:t>
            </a:r>
            <a:endParaRPr lang="en-US" sz="2400" dirty="0">
              <a:latin typeface="+mn-lt"/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795010"/>
            <a:ext cx="2286000" cy="10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80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73AA-C6BC-4816-AD80-D36A598E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BPF vs </a:t>
            </a:r>
            <a:r>
              <a:rPr lang="en-US" dirty="0" err="1"/>
              <a:t>eBPF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7EC19-943E-4517-ABEF-19048B90D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modern </a:t>
            </a:r>
            <a:r>
              <a:rPr lang="en-US"/>
              <a:t>64-bit architectures </a:t>
            </a:r>
            <a:r>
              <a:rPr lang="en-US" dirty="0"/>
              <a:t>all the BPF programs are converted into </a:t>
            </a:r>
            <a:r>
              <a:rPr lang="en-US" dirty="0" err="1"/>
              <a:t>eBPF</a:t>
            </a:r>
            <a:r>
              <a:rPr lang="en-US" dirty="0"/>
              <a:t> programs before execution</a:t>
            </a:r>
          </a:p>
          <a:p>
            <a:r>
              <a:rPr lang="en-US" dirty="0" err="1"/>
              <a:t>eBPF</a:t>
            </a:r>
            <a:r>
              <a:rPr lang="en-US" dirty="0"/>
              <a:t> programs can be written in any higher-level language given the support of </a:t>
            </a:r>
            <a:r>
              <a:rPr lang="en-US" b="1" dirty="0"/>
              <a:t>clang </a:t>
            </a:r>
            <a:r>
              <a:rPr lang="en-US" dirty="0"/>
              <a:t>to convert that language to </a:t>
            </a:r>
            <a:r>
              <a:rPr lang="en-US" dirty="0" err="1"/>
              <a:t>eBPF</a:t>
            </a:r>
            <a:r>
              <a:rPr lang="en-US" dirty="0"/>
              <a:t> bytecode.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A1F38-37C5-48E5-8DB1-05AA1C36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BPF(Berkeley Packet Filter)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designed to analyze network traffic.</a:t>
            </a:r>
          </a:p>
          <a:p>
            <a:r>
              <a:rPr lang="en-US" dirty="0"/>
              <a:t>Provided raw interface to Data link layers.</a:t>
            </a:r>
          </a:p>
          <a:p>
            <a:r>
              <a:rPr lang="en-US" dirty="0"/>
              <a:t>A user program can provide the filters to kernel.</a:t>
            </a:r>
          </a:p>
          <a:p>
            <a:r>
              <a:rPr lang="en-US" dirty="0"/>
              <a:t>Reduces overhead of Inspection and Increase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0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5829-BA60-47DA-8F18-46757972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BPF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6660-3565-49A1-94C9-F24E8EB34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BPF defines a Virtual Machine(VM)</a:t>
            </a:r>
          </a:p>
          <a:p>
            <a:pPr lvl="1"/>
            <a:r>
              <a:rPr lang="en-US" dirty="0"/>
              <a:t>This VM can be implemented inside kernel</a:t>
            </a:r>
          </a:p>
          <a:p>
            <a:pPr lvl="1"/>
            <a:r>
              <a:rPr lang="en-US" dirty="0"/>
              <a:t>Offers very simple and small Instruction set</a:t>
            </a:r>
          </a:p>
          <a:p>
            <a:pPr lvl="1"/>
            <a:r>
              <a:rPr lang="en-US" dirty="0"/>
              <a:t>Offers only branch forward Instructions</a:t>
            </a:r>
          </a:p>
          <a:p>
            <a:pPr lvl="1"/>
            <a:r>
              <a:rPr lang="en-US" dirty="0"/>
              <a:t>Insures program Completion</a:t>
            </a:r>
          </a:p>
          <a:p>
            <a:pPr lvl="1"/>
            <a:r>
              <a:rPr lang="en-US" dirty="0"/>
              <a:t>The filter program can only be 4096 instructions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C7A03-BD40-4D5A-AA9B-01E77DF2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1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170C-3B71-45B5-93D3-4637C1C8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E154-A291-4751-BD08-2336FC136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instructions (BPF_LD)</a:t>
            </a:r>
          </a:p>
          <a:p>
            <a:r>
              <a:rPr lang="en-US" dirty="0"/>
              <a:t>Store instructions (BPF_ST)</a:t>
            </a:r>
          </a:p>
          <a:p>
            <a:r>
              <a:rPr lang="en-US" dirty="0"/>
              <a:t>Jump instructions (BPF_JMP)</a:t>
            </a:r>
          </a:p>
          <a:p>
            <a:r>
              <a:rPr lang="en-US" dirty="0"/>
              <a:t>Arithmetic/logic instructions (BPF_ALU)</a:t>
            </a:r>
          </a:p>
          <a:p>
            <a:r>
              <a:rPr lang="en-US" dirty="0"/>
              <a:t>Return instructions (BPF_RET)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FF0E9-6746-473E-AD57-AE110E1C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1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BPF(Berkeley Packet Filter)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 err="1"/>
              <a:t>eBPF</a:t>
            </a:r>
            <a:r>
              <a:rPr lang="en-US" dirty="0"/>
              <a:t>(extended Berkeley Packet Filter)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384" y="1920874"/>
            <a:ext cx="8229600" cy="4754563"/>
          </a:xfrm>
        </p:spPr>
        <p:txBody>
          <a:bodyPr/>
          <a:lstStyle/>
          <a:p>
            <a:r>
              <a:rPr lang="en-US" dirty="0"/>
              <a:t>BPF and </a:t>
            </a:r>
            <a:r>
              <a:rPr lang="en-US" dirty="0" err="1"/>
              <a:t>eBPF</a:t>
            </a:r>
            <a:r>
              <a:rPr lang="en-US" dirty="0"/>
              <a:t> are technically the same. </a:t>
            </a:r>
            <a:r>
              <a:rPr lang="en-US" dirty="0" err="1"/>
              <a:t>eBPF</a:t>
            </a:r>
            <a:r>
              <a:rPr lang="en-US" dirty="0"/>
              <a:t> is the more advanced version of BPF.</a:t>
            </a:r>
          </a:p>
          <a:p>
            <a:r>
              <a:rPr lang="en-US" dirty="0"/>
              <a:t>BPF was designed for 32-bit architectures while </a:t>
            </a:r>
            <a:r>
              <a:rPr lang="en-US" dirty="0" err="1"/>
              <a:t>eBPF</a:t>
            </a:r>
            <a:r>
              <a:rPr lang="en-US" dirty="0"/>
              <a:t> is designed for 64-bit architectures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8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7BE4-61C5-4BC6-9564-9156E60B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BPF vs </a:t>
            </a:r>
            <a:r>
              <a:rPr lang="en-US" dirty="0" err="1"/>
              <a:t>eBPF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6D8D3-3E59-41B0-AA81-B7738EE7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Instruction set </a:t>
            </a:r>
            <a:r>
              <a:rPr lang="en-US" dirty="0" err="1"/>
              <a:t>archetecture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BPF: 32-bit instructions and registers</a:t>
            </a:r>
          </a:p>
          <a:p>
            <a:pPr lvl="1"/>
            <a:r>
              <a:rPr lang="en-US" dirty="0" err="1"/>
              <a:t>eBPF</a:t>
            </a:r>
            <a:r>
              <a:rPr lang="en-US" dirty="0"/>
              <a:t>: 64-bit instructions and registers</a:t>
            </a:r>
          </a:p>
          <a:p>
            <a:r>
              <a:rPr lang="en-US" dirty="0"/>
              <a:t>Number of registers:</a:t>
            </a:r>
          </a:p>
          <a:p>
            <a:pPr lvl="1"/>
            <a:r>
              <a:rPr lang="en-US" dirty="0"/>
              <a:t>BPF: 2 registers</a:t>
            </a:r>
          </a:p>
          <a:p>
            <a:pPr lvl="1"/>
            <a:r>
              <a:rPr lang="en-US" dirty="0" err="1"/>
              <a:t>eBPF</a:t>
            </a:r>
            <a:r>
              <a:rPr lang="en-US" dirty="0"/>
              <a:t>: 10 registers</a:t>
            </a:r>
          </a:p>
          <a:p>
            <a:r>
              <a:rPr lang="en-US" dirty="0"/>
              <a:t>State of program:</a:t>
            </a:r>
          </a:p>
          <a:p>
            <a:pPr lvl="1"/>
            <a:r>
              <a:rPr lang="en-US" dirty="0"/>
              <a:t>BPF: Stateless</a:t>
            </a:r>
          </a:p>
          <a:p>
            <a:pPr lvl="1"/>
            <a:r>
              <a:rPr lang="en-US" dirty="0" err="1"/>
              <a:t>eBPF</a:t>
            </a:r>
            <a:r>
              <a:rPr lang="en-US" dirty="0"/>
              <a:t>: Stateful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52719-EF3A-4210-A52E-373807AA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4EC1-5FF1-471F-8C64-30AE8EDE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BPF vs </a:t>
            </a:r>
            <a:r>
              <a:rPr lang="en-US" dirty="0" err="1"/>
              <a:t>eBPF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97BB-BA0E-4D74-A45E-4813608E5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Interaction:</a:t>
            </a:r>
          </a:p>
          <a:p>
            <a:pPr lvl="1"/>
            <a:r>
              <a:rPr lang="en-US" dirty="0"/>
              <a:t>BPF: Does not allow dynamic interaction with user space program.</a:t>
            </a:r>
          </a:p>
          <a:p>
            <a:pPr lvl="1"/>
            <a:r>
              <a:rPr lang="en-US" dirty="0" err="1"/>
              <a:t>eBPF</a:t>
            </a:r>
            <a:r>
              <a:rPr lang="en-US" dirty="0"/>
              <a:t>: A user space program can control the </a:t>
            </a:r>
            <a:r>
              <a:rPr lang="en-US" dirty="0" err="1"/>
              <a:t>eBPF</a:t>
            </a:r>
            <a:r>
              <a:rPr lang="en-US" dirty="0"/>
              <a:t> program.</a:t>
            </a:r>
          </a:p>
          <a:p>
            <a:r>
              <a:rPr lang="en-US" dirty="0"/>
              <a:t>Stack size:</a:t>
            </a:r>
          </a:p>
          <a:p>
            <a:pPr lvl="1"/>
            <a:r>
              <a:rPr lang="en-US" dirty="0"/>
              <a:t>BPF: 16 * 32bit registers array used as stack </a:t>
            </a:r>
          </a:p>
          <a:p>
            <a:pPr lvl="1"/>
            <a:r>
              <a:rPr lang="en-US" dirty="0" err="1"/>
              <a:t>eBPF</a:t>
            </a:r>
            <a:r>
              <a:rPr lang="en-US" dirty="0"/>
              <a:t>: Separate 512-byte stack for </a:t>
            </a:r>
            <a:r>
              <a:rPr lang="en-US" dirty="0" err="1"/>
              <a:t>eBPF</a:t>
            </a:r>
            <a:r>
              <a:rPr lang="en-US" dirty="0"/>
              <a:t> programs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B0173-CEAC-4904-918B-4F4DB92F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0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92F6-4371-4764-B64C-7867B6B7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BPF vs </a:t>
            </a:r>
            <a:r>
              <a:rPr lang="en-US" dirty="0" err="1"/>
              <a:t>eBPF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16AE9-7791-46F2-9847-5B68CC093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Helper Functions:</a:t>
            </a:r>
          </a:p>
          <a:p>
            <a:pPr lvl="1"/>
            <a:r>
              <a:rPr lang="en-US" dirty="0"/>
              <a:t>BPF: No helper functions that could be called from inside the program.</a:t>
            </a:r>
          </a:p>
          <a:p>
            <a:pPr lvl="1"/>
            <a:r>
              <a:rPr lang="en-US" dirty="0" err="1"/>
              <a:t>eBPF</a:t>
            </a:r>
            <a:r>
              <a:rPr lang="en-US" dirty="0"/>
              <a:t>: </a:t>
            </a:r>
            <a:r>
              <a:rPr lang="en-US" b="1" dirty="0" err="1"/>
              <a:t>bpf_call</a:t>
            </a:r>
            <a:r>
              <a:rPr lang="en-US" b="1" dirty="0"/>
              <a:t> </a:t>
            </a:r>
            <a:r>
              <a:rPr lang="en-US" dirty="0"/>
              <a:t>helper function can call any kernel function</a:t>
            </a:r>
            <a:endParaRPr lang="en-US" b="1" dirty="0"/>
          </a:p>
          <a:p>
            <a:r>
              <a:rPr lang="en-US" dirty="0"/>
              <a:t>Interaction with user program:</a:t>
            </a:r>
          </a:p>
          <a:p>
            <a:pPr lvl="1"/>
            <a:r>
              <a:rPr lang="en-US" dirty="0"/>
              <a:t>BPF: Cannot interact with user program functions</a:t>
            </a:r>
          </a:p>
          <a:p>
            <a:pPr lvl="1"/>
            <a:r>
              <a:rPr lang="en-US" dirty="0" err="1"/>
              <a:t>eBPF</a:t>
            </a:r>
            <a:r>
              <a:rPr lang="en-US" dirty="0"/>
              <a:t>: Can hook any function in the user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3CE05-7331-4698-B00A-3526780D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6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CA4C-5A9C-47CF-9015-3F31C2A2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BPF vs </a:t>
            </a:r>
            <a:r>
              <a:rPr lang="en-US" dirty="0" err="1"/>
              <a:t>eBPF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6BF6E-49CF-4D9E-A54D-0D5D0FE40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MAPS:</a:t>
            </a:r>
          </a:p>
          <a:p>
            <a:pPr lvl="1"/>
            <a:r>
              <a:rPr lang="en-US" dirty="0" err="1"/>
              <a:t>eBPF</a:t>
            </a:r>
            <a:r>
              <a:rPr lang="en-US" dirty="0"/>
              <a:t> allows map types:</a:t>
            </a:r>
          </a:p>
          <a:p>
            <a:pPr lvl="2"/>
            <a:r>
              <a:rPr lang="en-US" dirty="0"/>
              <a:t>Hash Tables</a:t>
            </a:r>
          </a:p>
          <a:p>
            <a:pPr lvl="2"/>
            <a:r>
              <a:rPr lang="en-US" dirty="0"/>
              <a:t>Arrays</a:t>
            </a:r>
          </a:p>
          <a:p>
            <a:pPr lvl="2"/>
            <a:r>
              <a:rPr lang="en-US" dirty="0"/>
              <a:t>LRU(Least recently used)</a:t>
            </a:r>
          </a:p>
          <a:p>
            <a:pPr lvl="2"/>
            <a:r>
              <a:rPr lang="en-US" dirty="0"/>
              <a:t>Ring Buffer</a:t>
            </a:r>
          </a:p>
          <a:p>
            <a:pPr lvl="2"/>
            <a:r>
              <a:rPr lang="en-US" dirty="0"/>
              <a:t>Stack Trace</a:t>
            </a:r>
          </a:p>
          <a:p>
            <a:pPr lvl="2"/>
            <a:r>
              <a:rPr lang="en-US" dirty="0"/>
              <a:t>LMP(longest prefix match)</a:t>
            </a:r>
          </a:p>
          <a:p>
            <a:r>
              <a:rPr lang="en-US" dirty="0"/>
              <a:t>Chaining:</a:t>
            </a:r>
          </a:p>
          <a:p>
            <a:pPr lvl="1"/>
            <a:r>
              <a:rPr lang="en-US" dirty="0" err="1"/>
              <a:t>eBPF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Allows function calls and tail calls. </a:t>
            </a:r>
          </a:p>
          <a:p>
            <a:pPr lvl="2"/>
            <a:r>
              <a:rPr lang="en-US" dirty="0"/>
              <a:t>Can pass state to other functions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D929B-7152-46CA-B359-B8DFD550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688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EgROsvYJr9WlM1wRei0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6xg7Dt6H5Yz7z7DT3FG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2pIhzqOomffMJobGx7W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Zh0mnJPcxXhtguRpmTGS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SMneHn7yrNI37IUbHZb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isUkgadgIqnX8zZu7Pp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yrKHrIYTvM1UtVkn7Xk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F9AlbcRmpT8DUszyJvh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We54aJHs4EAfMB75wL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8LQ0RNyeOUgm4dmg727F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2EGYrDYvMNeOse3jW8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2HWuJV9V0smEon833pS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jTHnLPpJTtpjhOmaO7AP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oT13JbwJyJILYBGNzM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uaqH871DqlPjSYRNl0I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y5AbdqNgCBf0UJBmA3u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Ss6CO0dMam9JBk6XUBQ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3R47cZpEszDac84BBM3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Ra7ggC9TgYEEpfxHOdmv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6r8XTiZ36SNaZT0VJNvz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vyJO4UYPuVYh4G8iJQU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DbSJvOQYWtWxGbyfln2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vo4Ium2FZAvgeaSXL2Av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mHq0BQ1hpzXQZzFl9NZ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3wRDPQI7iQcqObivc0X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zPbYz0efPNzsEU8Y1bzh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EzKt2EAZdYPGW2rQgHT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oQmxoneZL6N5saCe5YAE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DXY5xaURne6gJoWDgm0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BtRPCaIjobNfIzphGOR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mUTP9kjiP9IBlueIyK9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stFmeZFbADCK7WVM1n0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w7eV3Yf65l1rspaM6k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Y7C9JbeBmvHCbxp1qMTk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ZAniMMJL3JzNWx8jWGW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JGtwBehFtG5s8EyLctm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REtCENoVH5wIQHOgavto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IuptKbut6eYrOP3ZAuhy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VqNQWWiRQT1YWYca2dr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JpSYcbVZ7HUIyZGTeyaf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pQS4Mpr36K1EGnYXJ7W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4dpdt8ZS4JTEZ268ovx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9HUjiVgO3ixj5MFEzWj4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L2oWRBIriIJUwvUadJ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879Xa5DQyah1pW5lDQq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lUgrtPzeZmtp9hUZodl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mR89EL5l9FQpGuGq7SR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q6mDfekQFA6KxoijaO8D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zJAqiX5sYaQ0q1N1vR0j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giWWh8NI3U59CxC3PVnK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TxXgw8ihDTNirDu1PiJV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QOtaYFWDyNEm2okRhzL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PebplUxstGG8G9MlaCk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E4A5GY0a9CjBYfZzk25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GUHa4Vo8jrTPA6Ofdzr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yBZkxJBNCN0cZvZL09X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3O5axlBhiUfGFoGnvT5L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H9ETK5OwD1sC6C0wzNQ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9VI8RHFmxuKWn0TsQct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dLAKvmvXail30JaCd7Qh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R9fZD7XEx72tHWx6cjRz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Aj0ahdYmykbgTqvvJoZ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l98tW482U5y9yxXQxUe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1cXzmRPhqG21gPc4NxFz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DQWsNaB3icYR7VvmIgcD"/>
</p:tagLst>
</file>

<file path=ppt/theme/theme1.xml><?xml version="1.0" encoding="utf-8"?>
<a:theme xmlns:a="http://schemas.openxmlformats.org/drawingml/2006/main" name="template">
  <a:themeElements>
    <a:clrScheme name="DBrumley201205 1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28575" cap="rnd" cmpd="sng">
          <a:noFill/>
          <a:prstDash val="solid"/>
          <a:miter lim="800000"/>
        </a:ln>
        <a:effectLst/>
      </a:spPr>
      <a:bodyPr wrap="square" lIns="0" tIns="0" rIns="0" bIns="0" rtlCol="0" anchor="ctr" anchorCtr="1">
        <a:noAutofit/>
      </a:bodyPr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 cap="rnd" cmpd="sng">
          <a:solidFill>
            <a:schemeClr val="tx1"/>
          </a:solidFill>
          <a:miter lim="800000"/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 anchorCtr="0">
        <a:spAutoFit/>
      </a:bodyPr>
      <a:lstStyle>
        <a:defPPr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34FCCB2B594E4CA76BFA67EB7D11C1" ma:contentTypeVersion="8" ma:contentTypeDescription="Create a new document." ma:contentTypeScope="" ma:versionID="d8a35edd8ab158e656bfa3529ff397ef">
  <xsd:schema xmlns:xsd="http://www.w3.org/2001/XMLSchema" xmlns:xs="http://www.w3.org/2001/XMLSchema" xmlns:p="http://schemas.microsoft.com/office/2006/metadata/properties" xmlns:ns3="8d55b110-28ff-41e8-87d2-9f7a029b95be" targetNamespace="http://schemas.microsoft.com/office/2006/metadata/properties" ma:root="true" ma:fieldsID="18f89d03973e998345198d2122b37046" ns3:_="">
    <xsd:import namespace="8d55b110-28ff-41e8-87d2-9f7a029b95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55b110-28ff-41e8-87d2-9f7a029b95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3B40F4-8257-4DE4-8497-8C5A38923A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879E0E-9D83-4941-AA60-C113BF62D9A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d55b110-28ff-41e8-87d2-9f7a029b95be"/>
  </ds:schemaRefs>
</ds:datastoreItem>
</file>

<file path=customXml/itemProps3.xml><?xml version="1.0" encoding="utf-8"?>
<ds:datastoreItem xmlns:ds="http://schemas.openxmlformats.org/officeDocument/2006/customXml" ds:itemID="{22AC30BA-4FEF-4CBF-8D1C-90E7418925AE}">
  <ds:schemaRefs>
    <ds:schemaRef ds:uri="http://schemas.microsoft.com/office/2006/metadata/propertie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37024</TotalTime>
  <Words>468</Words>
  <Application>Microsoft Office PowerPoint</Application>
  <PresentationFormat>On-screen Show (4:3)</PresentationFormat>
  <Paragraphs>79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template</vt:lpstr>
      <vt:lpstr>BPF</vt:lpstr>
      <vt:lpstr>BPF(Berkeley Packet Filter)</vt:lpstr>
      <vt:lpstr>How BPF works</vt:lpstr>
      <vt:lpstr>Instruction set</vt:lpstr>
      <vt:lpstr>BPF(Berkeley Packet Filter) vs eBPF(extended Berkeley Packet Filter)</vt:lpstr>
      <vt:lpstr>BPF vs eBPF</vt:lpstr>
      <vt:lpstr>BPF vs eBPF</vt:lpstr>
      <vt:lpstr>BPF vs eBPF</vt:lpstr>
      <vt:lpstr>BPF vs eBPF</vt:lpstr>
      <vt:lpstr>BPF vs eBPF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&lt;Cool Title Here&gt;</dc:title>
  <dc:subject/>
  <dc:creator>manuel</dc:creator>
  <cp:keywords/>
  <dc:description/>
  <cp:lastModifiedBy>Muzammil Hussain</cp:lastModifiedBy>
  <cp:revision>5557</cp:revision>
  <dcterms:created xsi:type="dcterms:W3CDTF">2011-11-02T18:57:24Z</dcterms:created>
  <dcterms:modified xsi:type="dcterms:W3CDTF">2021-10-05T17:53:57Z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  <property fmtid="{D5CDD505-2E9C-101B-9397-08002B2CF9AE}" pid="3" name="Google.Documents.DocumentId">
    <vt:lpwstr>11L1CS3lWunNfTuci5gPLtht4ZjOn7gyfIKyZn-f7p20</vt:lpwstr>
  </property>
  <property fmtid="{D5CDD505-2E9C-101B-9397-08002B2CF9AE}" pid="4" name="Google.Documents.RevisionId">
    <vt:lpwstr>13701622749194124332</vt:lpwstr>
  </property>
  <property fmtid="{D5CDD505-2E9C-101B-9397-08002B2CF9AE}" pid="5" name="Google.Documents.PreviousRevisionId">
    <vt:lpwstr>17594234182614114890</vt:lpwstr>
  </property>
  <property fmtid="{D5CDD505-2E9C-101B-9397-08002B2CF9AE}" pid="6" name="Google.Documents.PluginVersion">
    <vt:lpwstr>2.0.2424.7283</vt:lpwstr>
  </property>
  <property fmtid="{D5CDD505-2E9C-101B-9397-08002B2CF9AE}" pid="7" name="Google.Documents.MergeIncapabilityFlags">
    <vt:i4>0</vt:i4>
  </property>
  <property fmtid="{D5CDD505-2E9C-101B-9397-08002B2CF9AE}" pid="8" name="ContentTypeId">
    <vt:lpwstr>0x0101001234FCCB2B594E4CA76BFA67EB7D11C1</vt:lpwstr>
  </property>
</Properties>
</file>