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7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BFD8-2778-4613-9F0C-97BBE11B273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C099-C7AB-4F6E-A8EF-3F88B224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23521"/>
            <a:ext cx="1179973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METRO STORES </a:t>
            </a:r>
          </a:p>
          <a:p>
            <a:pPr algn="ctr"/>
            <a:r>
              <a:rPr lang="en-US" sz="5400" dirty="0" smtClean="0"/>
              <a:t>DATA ANALYSIS USING </a:t>
            </a:r>
          </a:p>
          <a:p>
            <a:pPr algn="ctr"/>
            <a:r>
              <a:rPr lang="en-US" sz="5400" dirty="0" smtClean="0"/>
              <a:t>SPARK AND DELTA LAKE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754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4" y="2553803"/>
            <a:ext cx="9761957" cy="4093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59" y="214701"/>
            <a:ext cx="113910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Delta Lake Table Setup</a:t>
            </a:r>
            <a:r>
              <a:rPr lang="en-US" sz="3200" b="1" dirty="0" smtClean="0"/>
              <a:t>:</a:t>
            </a:r>
          </a:p>
          <a:p>
            <a:endParaRPr lang="en-US" dirty="0"/>
          </a:p>
          <a:p>
            <a:r>
              <a:rPr lang="en-US" sz="2400" dirty="0"/>
              <a:t>In summary, this code creates a new Delta table named "metro" with columns "code," "area," "latitude," "longitude," and "city," all of type STRING. It adds a description property and specifies the location for storing the Delta table. Finally, it executes the creation of the Delta table.</a:t>
            </a:r>
          </a:p>
        </p:txBody>
      </p:sp>
    </p:spTree>
    <p:extLst>
      <p:ext uri="{BB962C8B-B14F-4D97-AF65-F5344CB8AC3E}">
        <p14:creationId xmlns:p14="http://schemas.microsoft.com/office/powerpoint/2010/main" val="165610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28"/>
            <a:ext cx="9202366" cy="67229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69640" y="249471"/>
            <a:ext cx="4865451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Imports the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SparkSession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class, which is the entry point for reading data and executing Spark operations.</a:t>
            </a: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Initializes a new Spark session named "Metro" using the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SparkSession.builder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method.</a:t>
            </a: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appName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("Metro"): 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Specifies the name of the Spark application as "Metro".</a:t>
            </a: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getOrCreate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(): 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Gets an existing Spark session or creates a new one if it doesn't exist.</a:t>
            </a: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Executes a SQL query on the Spark session to retrieve all columns and rows from the "metro" table.</a:t>
            </a: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result is stored in a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named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the contents of the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the console.</a:t>
            </a:r>
          </a:p>
          <a:p>
            <a:endParaRPr lang="en-US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show() method is used to print the first 20 rows of the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DataFrame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02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747"/>
            <a:ext cx="12192000" cy="4715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442" y="271523"/>
            <a:ext cx="113910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Visualization of stores sell (City Wise):</a:t>
            </a:r>
          </a:p>
          <a:p>
            <a:endParaRPr lang="en-US" b="1" dirty="0"/>
          </a:p>
          <a:p>
            <a:r>
              <a:rPr lang="en-US" sz="2400" dirty="0" smtClean="0"/>
              <a:t>In this bar chart we are exploring the stats of how much stores sells are present each city as per count denoted on each percentage.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31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42" y="271523"/>
            <a:ext cx="113910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Visualization of stores with ration (City Wise):</a:t>
            </a:r>
          </a:p>
          <a:p>
            <a:endParaRPr lang="en-US" b="1" dirty="0"/>
          </a:p>
          <a:p>
            <a:r>
              <a:rPr lang="en-US" sz="2400" dirty="0" smtClean="0"/>
              <a:t>In this pie chart we are exploring the stats of how much stores are present each city as per count denoted on each percentage.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8" y="1951203"/>
            <a:ext cx="11782682" cy="4241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5666" y="2709922"/>
            <a:ext cx="2210383" cy="27238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Total Stores: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Lahore : 41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Karachi </a:t>
            </a:r>
            <a:r>
              <a:rPr lang="en-US" dirty="0"/>
              <a:t>: </a:t>
            </a:r>
            <a:r>
              <a:rPr lang="en-US" dirty="0" smtClean="0"/>
              <a:t>41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Lahore-Freshly </a:t>
            </a:r>
            <a:r>
              <a:rPr lang="en-US" dirty="0"/>
              <a:t>: </a:t>
            </a:r>
            <a:r>
              <a:rPr lang="en-US" dirty="0" smtClean="0"/>
              <a:t>41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Islamabad </a:t>
            </a:r>
            <a:r>
              <a:rPr lang="en-US" dirty="0"/>
              <a:t>: </a:t>
            </a:r>
            <a:r>
              <a:rPr lang="en-US" dirty="0" smtClean="0"/>
              <a:t>41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Multan </a:t>
            </a:r>
            <a:r>
              <a:rPr lang="en-US" dirty="0"/>
              <a:t>: 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8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" y="879399"/>
            <a:ext cx="1188823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9" y="117693"/>
            <a:ext cx="112589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Google Sans"/>
              </a:rPr>
              <a:t>Simple Data Analysis Performed in Dataset</a:t>
            </a:r>
          </a:p>
          <a:p>
            <a:endParaRPr lang="en-US" sz="3600" dirty="0">
              <a:latin typeface="Google Sans"/>
            </a:endParaRPr>
          </a:p>
          <a:p>
            <a:r>
              <a:rPr lang="en-US" sz="2400" b="1" dirty="0"/>
              <a:t>Data Exploration: </a:t>
            </a:r>
            <a:endParaRPr lang="en-US" sz="2400" b="1" dirty="0" smtClean="0"/>
          </a:p>
          <a:p>
            <a:endParaRPr lang="en-US" dirty="0"/>
          </a:p>
          <a:p>
            <a:r>
              <a:rPr lang="en-US" dirty="0" smtClean="0"/>
              <a:t>Dive </a:t>
            </a:r>
            <a:r>
              <a:rPr lang="en-US" dirty="0"/>
              <a:t>deeper into the data using descriptive statistics, visualizations, and exploratory analysis techniques to uncover patterns, trends, and potential anomalies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dirty="0"/>
              <a:t>Data Cleaning</a:t>
            </a:r>
            <a:r>
              <a:rPr lang="en-US" sz="2400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/>
              <a:t>any inconsistencies, missing values, or errors in the data to ensure its quality and reliability for downstream </a:t>
            </a:r>
            <a:r>
              <a:rPr lang="en-US" dirty="0" smtClean="0"/>
              <a:t>analysis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dirty="0"/>
              <a:t>Analysis Goals</a:t>
            </a:r>
            <a:r>
              <a:rPr lang="en-US" sz="2400" b="1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/>
              <a:t>clear objectives for your project, such as identifying customer behavior patterns, predicting sales trends, optimizing inventory management, or personalizing customer experiences.</a:t>
            </a:r>
            <a:endParaRPr lang="en-US" dirty="0" smtClean="0"/>
          </a:p>
          <a:p>
            <a:endParaRPr lang="en-US" b="0" i="0" dirty="0">
              <a:effectLst/>
              <a:latin typeface="Google Sans"/>
            </a:endParaRPr>
          </a:p>
          <a:p>
            <a:endParaRPr lang="en-US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725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0318"/>
            <a:ext cx="12141854" cy="2948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927" y="83976"/>
            <a:ext cx="11448661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Purpose </a:t>
            </a:r>
            <a:r>
              <a:rPr lang="en-US" sz="2000" b="1" dirty="0"/>
              <a:t>and Use of </a:t>
            </a:r>
            <a:r>
              <a:rPr lang="en-US" sz="2000" b="1" dirty="0" smtClean="0"/>
              <a:t>Data bricks </a:t>
            </a:r>
            <a:r>
              <a:rPr lang="en-US" sz="2000" b="1" dirty="0"/>
              <a:t>Clusters</a:t>
            </a:r>
            <a:r>
              <a:rPr lang="en-US" sz="2000" b="1" dirty="0" smtClean="0"/>
              <a:t>: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dirty="0"/>
              <a:t>Enable Large-Scale Data Processing: </a:t>
            </a:r>
            <a:r>
              <a:rPr lang="en-US" dirty="0" smtClean="0"/>
              <a:t>Data bricks </a:t>
            </a:r>
            <a:r>
              <a:rPr lang="en-US" dirty="0"/>
              <a:t>clusters provide a scalable, distributed computing environment for handling massive datasets and complex data workloads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Accelerate Processing and Analysis: They optimize performance for tasks like data engineering, data science, machine learning, and business intelligence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sz="2000" b="1" dirty="0"/>
              <a:t>2</a:t>
            </a:r>
            <a:r>
              <a:rPr lang="en-US" sz="2000" b="1" dirty="0" smtClean="0"/>
              <a:t>.     </a:t>
            </a:r>
            <a:r>
              <a:rPr lang="en-US" sz="2000" b="1" dirty="0"/>
              <a:t>Guidelines for Creating </a:t>
            </a:r>
            <a:r>
              <a:rPr lang="en-US" sz="2000" b="1" dirty="0" smtClean="0"/>
              <a:t>Data bricks </a:t>
            </a:r>
            <a:r>
              <a:rPr lang="en-US" sz="2000" b="1" dirty="0"/>
              <a:t>Clusters</a:t>
            </a:r>
            <a:r>
              <a:rPr lang="en-US" sz="2000" b="1" dirty="0" smtClean="0"/>
              <a:t>:</a:t>
            </a:r>
          </a:p>
          <a:p>
            <a:endParaRPr lang="en-US" b="1" dirty="0"/>
          </a:p>
          <a:p>
            <a:r>
              <a:rPr lang="en-US" dirty="0"/>
              <a:t>Consider Workload Requirements: Choose the appropriate cluster configuration (e.g., instance types, worker nodes, memory, and disk size) based on the specific tasks and data volumes you'll be handling.</a:t>
            </a:r>
          </a:p>
          <a:p>
            <a:r>
              <a:rPr lang="en-US" dirty="0"/>
              <a:t>Manage Costs and Utilization: Balance performance with cost by selecting resources wisely and using features like </a:t>
            </a:r>
            <a:r>
              <a:rPr lang="en-US" dirty="0" err="1"/>
              <a:t>autoscaling</a:t>
            </a:r>
            <a:r>
              <a:rPr lang="en-US" dirty="0"/>
              <a:t> to optimize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46716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267"/>
            <a:ext cx="12192000" cy="4743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47" y="354762"/>
            <a:ext cx="117997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96134" y="438023"/>
            <a:ext cx="117997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We are using the live API request containing city code, area, latitude, longitude and city name. The API is simple is GET Request format.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164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518"/>
            <a:ext cx="12191999" cy="52064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134" y="438023"/>
            <a:ext cx="117997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/>
              <a:t>It is the showing the that the spark session and the jobs </a:t>
            </a:r>
            <a:r>
              <a:rPr lang="en-US" sz="2400" b="1" dirty="0" smtClean="0"/>
              <a:t>success rate and how much time taken to proceed and it also maintaining logs of when spark session is executed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06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" y="0"/>
            <a:ext cx="12179357" cy="685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304382" y="783771"/>
            <a:ext cx="552372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/>
              <a:t>Here we have ingest the data from the API and then create table with according to the API response schema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353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2" y="661482"/>
            <a:ext cx="10368069" cy="61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1121411"/>
            <a:ext cx="11512109" cy="469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" y="666947"/>
            <a:ext cx="12101470" cy="2990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373" y="4017524"/>
            <a:ext cx="11391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Delta Lake Table Setup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/>
              <a:t>Optimized Storage: The code leverages Delta Lake to create a table for efficient storage and management of the data, offering features like ACID transactions and time travel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Structured Streaming Capabilities: The foundation for real-time data processing is established, enabling continuous updates and insights from the live data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9" y="117693"/>
            <a:ext cx="112589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Google Sans"/>
              </a:rPr>
              <a:t>Difference </a:t>
            </a:r>
            <a:r>
              <a:rPr lang="en-US" sz="3600" smtClean="0">
                <a:latin typeface="Google Sans"/>
              </a:rPr>
              <a:t>b/w usage (Spark </a:t>
            </a:r>
            <a:r>
              <a:rPr lang="en-US" sz="3600" dirty="0" smtClean="0">
                <a:latin typeface="Google Sans"/>
              </a:rPr>
              <a:t>vs Delta Lake)</a:t>
            </a:r>
          </a:p>
          <a:p>
            <a:endParaRPr lang="en-US" sz="3600" dirty="0">
              <a:latin typeface="Google Sans"/>
            </a:endParaRPr>
          </a:p>
          <a:p>
            <a:r>
              <a:rPr lang="en-US" sz="3200" dirty="0" smtClean="0">
                <a:latin typeface="Google Sans"/>
              </a:rPr>
              <a:t>Spark </a:t>
            </a:r>
            <a:r>
              <a:rPr lang="en-US" sz="3200" dirty="0">
                <a:latin typeface="Google Sans"/>
              </a:rPr>
              <a:t>Session</a:t>
            </a:r>
            <a:r>
              <a:rPr lang="en-US" sz="3200" dirty="0" smtClean="0">
                <a:latin typeface="Google Sans"/>
              </a:rPr>
              <a:t>:</a:t>
            </a:r>
          </a:p>
          <a:p>
            <a:endParaRPr lang="en-US" sz="1600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</a:rPr>
              <a:t>Creates traditional tables in Hive </a:t>
            </a:r>
            <a:r>
              <a:rPr lang="en-US" sz="1600" dirty="0" err="1">
                <a:latin typeface="Google Sans"/>
              </a:rPr>
              <a:t>metastore</a:t>
            </a:r>
            <a:r>
              <a:rPr lang="en-US" sz="1600" dirty="0">
                <a:latin typeface="Google Sans"/>
              </a:rPr>
              <a:t> or in-memory</a:t>
            </a:r>
            <a:r>
              <a:rPr lang="en-US" sz="1600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</a:rPr>
              <a:t>Optimized for read-only operations or basic write-once, read-many scenarios</a:t>
            </a:r>
            <a:r>
              <a:rPr lang="en-US" sz="1600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</a:rPr>
              <a:t>Limited support for schema evolution and transaction management</a:t>
            </a:r>
            <a:r>
              <a:rPr lang="en-US" sz="1600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</a:rPr>
              <a:t>Tables are not versioned or time-travel capable</a:t>
            </a:r>
            <a:r>
              <a:rPr lang="en-US" sz="1600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oogle Sans"/>
            </a:endParaRPr>
          </a:p>
          <a:p>
            <a:r>
              <a:rPr lang="en-US" sz="3200" dirty="0">
                <a:latin typeface="Google Sans"/>
              </a:rPr>
              <a:t>Delta Lake</a:t>
            </a:r>
            <a:r>
              <a:rPr lang="en-US" sz="3200" dirty="0" smtClean="0">
                <a:latin typeface="Google Sans"/>
              </a:rPr>
              <a:t>:</a:t>
            </a:r>
          </a:p>
          <a:p>
            <a:endParaRPr lang="en-US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Builds on top of Spark, adding ACID transactions, time travel, schema enforcement, and more</a:t>
            </a:r>
            <a:r>
              <a:rPr lang="en-US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Ideal for data lakes and complex analytical workloads requiring data reliability and governance</a:t>
            </a:r>
            <a:r>
              <a:rPr lang="en-US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Enables multiple writers and readers to access the same table concurrently</a:t>
            </a:r>
            <a:r>
              <a:rPr lang="en-US" dirty="0" smtClean="0"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Tables are versioned, allowing you to revert to previous states or audit changes.</a:t>
            </a:r>
            <a:endParaRPr lang="en-US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312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425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Zohaib Hassan</dc:creator>
  <cp:lastModifiedBy>Muhammad Zohaib Hassan</cp:lastModifiedBy>
  <cp:revision>34</cp:revision>
  <dcterms:created xsi:type="dcterms:W3CDTF">2024-01-16T18:42:31Z</dcterms:created>
  <dcterms:modified xsi:type="dcterms:W3CDTF">2024-01-17T09:24:01Z</dcterms:modified>
</cp:coreProperties>
</file>