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BFD"/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34D1E-E6F2-4669-8A91-0A5EAC39F0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631B609-18A1-492B-8B3C-FD2D12296890}">
      <dgm:prSet phldrT="[Текст]"/>
      <dgm:spPr/>
      <dgm:t>
        <a:bodyPr/>
        <a:lstStyle/>
        <a:p>
          <a:r>
            <a:rPr lang="uk-UA" dirty="0"/>
            <a:t>Завантаження необхідного ПЗ</a:t>
          </a:r>
          <a:endParaRPr lang="ru-RU" dirty="0"/>
        </a:p>
      </dgm:t>
    </dgm:pt>
    <dgm:pt modelId="{C2EEB1B3-5886-49BD-8A1A-929C92413A86}" type="parTrans" cxnId="{CE8245CF-B6C0-4EB6-9D90-237FC6ACC265}">
      <dgm:prSet/>
      <dgm:spPr/>
      <dgm:t>
        <a:bodyPr/>
        <a:lstStyle/>
        <a:p>
          <a:endParaRPr lang="ru-RU"/>
        </a:p>
      </dgm:t>
    </dgm:pt>
    <dgm:pt modelId="{2F910AF6-3558-4F65-A6C4-84B5A5CC75E9}" type="sibTrans" cxnId="{CE8245CF-B6C0-4EB6-9D90-237FC6ACC265}">
      <dgm:prSet/>
      <dgm:spPr/>
      <dgm:t>
        <a:bodyPr/>
        <a:lstStyle/>
        <a:p>
          <a:endParaRPr lang="ru-RU"/>
        </a:p>
      </dgm:t>
    </dgm:pt>
    <dgm:pt modelId="{DD0B3EF7-90E4-4FAB-B534-04AF6425D28F}">
      <dgm:prSet phldrT="[Текст]"/>
      <dgm:spPr/>
      <dgm:t>
        <a:bodyPr/>
        <a:lstStyle/>
        <a:p>
          <a:r>
            <a:rPr lang="uk-UA" dirty="0"/>
            <a:t>Клонування робочого коду</a:t>
          </a:r>
          <a:endParaRPr lang="ru-RU" dirty="0"/>
        </a:p>
      </dgm:t>
    </dgm:pt>
    <dgm:pt modelId="{B45F5299-CFD0-4931-B35D-E441254CCCFA}" type="parTrans" cxnId="{7B4B15DA-C43D-430D-98B9-91F2F28B9AF5}">
      <dgm:prSet/>
      <dgm:spPr/>
      <dgm:t>
        <a:bodyPr/>
        <a:lstStyle/>
        <a:p>
          <a:endParaRPr lang="ru-RU"/>
        </a:p>
      </dgm:t>
    </dgm:pt>
    <dgm:pt modelId="{70B77580-EE27-4364-91E0-B300253CF3E0}" type="sibTrans" cxnId="{7B4B15DA-C43D-430D-98B9-91F2F28B9AF5}">
      <dgm:prSet/>
      <dgm:spPr/>
      <dgm:t>
        <a:bodyPr/>
        <a:lstStyle/>
        <a:p>
          <a:endParaRPr lang="ru-RU"/>
        </a:p>
      </dgm:t>
    </dgm:pt>
    <dgm:pt modelId="{4CCC33DF-B05A-4231-B117-35C66AD72BD1}">
      <dgm:prSet phldrT="[Текст]"/>
      <dgm:spPr/>
      <dgm:t>
        <a:bodyPr/>
        <a:lstStyle/>
        <a:p>
          <a:r>
            <a:rPr lang="uk-UA" dirty="0"/>
            <a:t>Створення БД та файлу конфігурації</a:t>
          </a:r>
          <a:endParaRPr lang="ru-RU" dirty="0"/>
        </a:p>
      </dgm:t>
    </dgm:pt>
    <dgm:pt modelId="{B72A4DE7-DE21-4536-97B9-E6D84081513E}" type="parTrans" cxnId="{66B3CB21-1836-4C92-ABF8-69A24F13FC35}">
      <dgm:prSet/>
      <dgm:spPr/>
      <dgm:t>
        <a:bodyPr/>
        <a:lstStyle/>
        <a:p>
          <a:endParaRPr lang="ru-RU"/>
        </a:p>
      </dgm:t>
    </dgm:pt>
    <dgm:pt modelId="{1405FC85-C0AD-4019-8310-692EBB71A8B2}" type="sibTrans" cxnId="{66B3CB21-1836-4C92-ABF8-69A24F13FC35}">
      <dgm:prSet/>
      <dgm:spPr/>
      <dgm:t>
        <a:bodyPr/>
        <a:lstStyle/>
        <a:p>
          <a:endParaRPr lang="ru-RU"/>
        </a:p>
      </dgm:t>
    </dgm:pt>
    <dgm:pt modelId="{C49B076B-8FD6-41A6-82E3-50A93C5D5A6E}">
      <dgm:prSet/>
      <dgm:spPr/>
      <dgm:t>
        <a:bodyPr/>
        <a:lstStyle/>
        <a:p>
          <a:r>
            <a:rPr lang="uk-UA" dirty="0"/>
            <a:t>Встановлення бібліотек</a:t>
          </a:r>
          <a:endParaRPr lang="ru-RU" dirty="0"/>
        </a:p>
      </dgm:t>
    </dgm:pt>
    <dgm:pt modelId="{438A89F0-3C82-46A6-840C-13CDCD9C7ADE}" type="parTrans" cxnId="{E4108542-4FC9-4CC4-BA69-008A6B5D85D3}">
      <dgm:prSet/>
      <dgm:spPr/>
      <dgm:t>
        <a:bodyPr/>
        <a:lstStyle/>
        <a:p>
          <a:endParaRPr lang="ru-RU"/>
        </a:p>
      </dgm:t>
    </dgm:pt>
    <dgm:pt modelId="{619AC854-73AE-40D5-A79C-DC8791DA1D58}" type="sibTrans" cxnId="{E4108542-4FC9-4CC4-BA69-008A6B5D85D3}">
      <dgm:prSet/>
      <dgm:spPr/>
      <dgm:t>
        <a:bodyPr/>
        <a:lstStyle/>
        <a:p>
          <a:endParaRPr lang="ru-RU"/>
        </a:p>
      </dgm:t>
    </dgm:pt>
    <dgm:pt modelId="{792DA134-25B6-46EC-A925-5BF079BE20EB}" type="pres">
      <dgm:prSet presAssocID="{5B034D1E-E6F2-4669-8A91-0A5EAC39F024}" presName="Name0" presStyleCnt="0">
        <dgm:presLayoutVars>
          <dgm:dir/>
          <dgm:animLvl val="lvl"/>
          <dgm:resizeHandles val="exact"/>
        </dgm:presLayoutVars>
      </dgm:prSet>
      <dgm:spPr/>
    </dgm:pt>
    <dgm:pt modelId="{DE12771C-D695-4D1A-BA99-577037CF543D}" type="pres">
      <dgm:prSet presAssocID="{D631B609-18A1-492B-8B3C-FD2D1229689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C045C6-AB43-41A8-A98A-2DB74705049D}" type="pres">
      <dgm:prSet presAssocID="{2F910AF6-3558-4F65-A6C4-84B5A5CC75E9}" presName="parTxOnlySpace" presStyleCnt="0"/>
      <dgm:spPr/>
    </dgm:pt>
    <dgm:pt modelId="{2BE1B92C-0A61-4AFA-ABE4-9508CBA4D2C2}" type="pres">
      <dgm:prSet presAssocID="{DD0B3EF7-90E4-4FAB-B534-04AF6425D28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EA598A3-8B4D-43B1-9EC7-818D7C1E9D7B}" type="pres">
      <dgm:prSet presAssocID="{70B77580-EE27-4364-91E0-B300253CF3E0}" presName="parTxOnlySpace" presStyleCnt="0"/>
      <dgm:spPr/>
    </dgm:pt>
    <dgm:pt modelId="{07E16F5B-04E1-4AA5-92AC-4C7DB081A677}" type="pres">
      <dgm:prSet presAssocID="{C49B076B-8FD6-41A6-82E3-50A93C5D5A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C485DA-D99D-46D4-93F0-2BA0468F74C5}" type="pres">
      <dgm:prSet presAssocID="{619AC854-73AE-40D5-A79C-DC8791DA1D58}" presName="parTxOnlySpace" presStyleCnt="0"/>
      <dgm:spPr/>
    </dgm:pt>
    <dgm:pt modelId="{FD4BB27B-9A56-4EC7-ABFA-621FE5996E50}" type="pres">
      <dgm:prSet presAssocID="{4CCC33DF-B05A-4231-B117-35C66AD72B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0BC5A0D-FCD0-4998-8F77-6E2434FA5B99}" type="presOf" srcId="{C49B076B-8FD6-41A6-82E3-50A93C5D5A6E}" destId="{07E16F5B-04E1-4AA5-92AC-4C7DB081A677}" srcOrd="0" destOrd="0" presId="urn:microsoft.com/office/officeart/2005/8/layout/chevron1"/>
    <dgm:cxn modelId="{66B3CB21-1836-4C92-ABF8-69A24F13FC35}" srcId="{5B034D1E-E6F2-4669-8A91-0A5EAC39F024}" destId="{4CCC33DF-B05A-4231-B117-35C66AD72BD1}" srcOrd="3" destOrd="0" parTransId="{B72A4DE7-DE21-4536-97B9-E6D84081513E}" sibTransId="{1405FC85-C0AD-4019-8310-692EBB71A8B2}"/>
    <dgm:cxn modelId="{E4108542-4FC9-4CC4-BA69-008A6B5D85D3}" srcId="{5B034D1E-E6F2-4669-8A91-0A5EAC39F024}" destId="{C49B076B-8FD6-41A6-82E3-50A93C5D5A6E}" srcOrd="2" destOrd="0" parTransId="{438A89F0-3C82-46A6-840C-13CDCD9C7ADE}" sibTransId="{619AC854-73AE-40D5-A79C-DC8791DA1D58}"/>
    <dgm:cxn modelId="{630B7F4D-2148-4502-8B45-0B9EC556B8C5}" type="presOf" srcId="{4CCC33DF-B05A-4231-B117-35C66AD72BD1}" destId="{FD4BB27B-9A56-4EC7-ABFA-621FE5996E50}" srcOrd="0" destOrd="0" presId="urn:microsoft.com/office/officeart/2005/8/layout/chevron1"/>
    <dgm:cxn modelId="{BC03387D-814B-4811-AD6F-5F3C9B455CE1}" type="presOf" srcId="{5B034D1E-E6F2-4669-8A91-0A5EAC39F024}" destId="{792DA134-25B6-46EC-A925-5BF079BE20EB}" srcOrd="0" destOrd="0" presId="urn:microsoft.com/office/officeart/2005/8/layout/chevron1"/>
    <dgm:cxn modelId="{0CB5D69E-F14F-47F8-951F-E54BDDB19345}" type="presOf" srcId="{DD0B3EF7-90E4-4FAB-B534-04AF6425D28F}" destId="{2BE1B92C-0A61-4AFA-ABE4-9508CBA4D2C2}" srcOrd="0" destOrd="0" presId="urn:microsoft.com/office/officeart/2005/8/layout/chevron1"/>
    <dgm:cxn modelId="{04E4F5B6-855C-4468-8403-5CE42CBB8467}" type="presOf" srcId="{D631B609-18A1-492B-8B3C-FD2D12296890}" destId="{DE12771C-D695-4D1A-BA99-577037CF543D}" srcOrd="0" destOrd="0" presId="urn:microsoft.com/office/officeart/2005/8/layout/chevron1"/>
    <dgm:cxn modelId="{CE8245CF-B6C0-4EB6-9D90-237FC6ACC265}" srcId="{5B034D1E-E6F2-4669-8A91-0A5EAC39F024}" destId="{D631B609-18A1-492B-8B3C-FD2D12296890}" srcOrd="0" destOrd="0" parTransId="{C2EEB1B3-5886-49BD-8A1A-929C92413A86}" sibTransId="{2F910AF6-3558-4F65-A6C4-84B5A5CC75E9}"/>
    <dgm:cxn modelId="{7B4B15DA-C43D-430D-98B9-91F2F28B9AF5}" srcId="{5B034D1E-E6F2-4669-8A91-0A5EAC39F024}" destId="{DD0B3EF7-90E4-4FAB-B534-04AF6425D28F}" srcOrd="1" destOrd="0" parTransId="{B45F5299-CFD0-4931-B35D-E441254CCCFA}" sibTransId="{70B77580-EE27-4364-91E0-B300253CF3E0}"/>
    <dgm:cxn modelId="{8918A9D0-18A0-481E-90DA-91B9DA1FDFEC}" type="presParOf" srcId="{792DA134-25B6-46EC-A925-5BF079BE20EB}" destId="{DE12771C-D695-4D1A-BA99-577037CF543D}" srcOrd="0" destOrd="0" presId="urn:microsoft.com/office/officeart/2005/8/layout/chevron1"/>
    <dgm:cxn modelId="{A6089BFD-7C4D-4FB9-BB32-BE0E545F8340}" type="presParOf" srcId="{792DA134-25B6-46EC-A925-5BF079BE20EB}" destId="{5EC045C6-AB43-41A8-A98A-2DB74705049D}" srcOrd="1" destOrd="0" presId="urn:microsoft.com/office/officeart/2005/8/layout/chevron1"/>
    <dgm:cxn modelId="{3DF34A4F-9F5C-45B0-8979-C141C90F6709}" type="presParOf" srcId="{792DA134-25B6-46EC-A925-5BF079BE20EB}" destId="{2BE1B92C-0A61-4AFA-ABE4-9508CBA4D2C2}" srcOrd="2" destOrd="0" presId="urn:microsoft.com/office/officeart/2005/8/layout/chevron1"/>
    <dgm:cxn modelId="{DB0890B2-336C-43FD-9092-CD0BFFE6EE38}" type="presParOf" srcId="{792DA134-25B6-46EC-A925-5BF079BE20EB}" destId="{BEA598A3-8B4D-43B1-9EC7-818D7C1E9D7B}" srcOrd="3" destOrd="0" presId="urn:microsoft.com/office/officeart/2005/8/layout/chevron1"/>
    <dgm:cxn modelId="{46719896-7720-4589-BD61-1BA96EFA0722}" type="presParOf" srcId="{792DA134-25B6-46EC-A925-5BF079BE20EB}" destId="{07E16F5B-04E1-4AA5-92AC-4C7DB081A677}" srcOrd="4" destOrd="0" presId="urn:microsoft.com/office/officeart/2005/8/layout/chevron1"/>
    <dgm:cxn modelId="{5B17E4DE-56D9-4762-A820-8FA36C43877A}" type="presParOf" srcId="{792DA134-25B6-46EC-A925-5BF079BE20EB}" destId="{4AC485DA-D99D-46D4-93F0-2BA0468F74C5}" srcOrd="5" destOrd="0" presId="urn:microsoft.com/office/officeart/2005/8/layout/chevron1"/>
    <dgm:cxn modelId="{460C023B-B1D8-46F6-86A2-95461186FE5E}" type="presParOf" srcId="{792DA134-25B6-46EC-A925-5BF079BE20EB}" destId="{FD4BB27B-9A56-4EC7-ABFA-621FE5996E5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2771C-D695-4D1A-BA99-577037CF543D}">
      <dsp:nvSpPr>
        <dsp:cNvPr id="0" name=""/>
        <dsp:cNvSpPr/>
      </dsp:nvSpPr>
      <dsp:spPr>
        <a:xfrm>
          <a:off x="4830" y="1741613"/>
          <a:ext cx="2811579" cy="1124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Завантаження необхідного ПЗ</a:t>
          </a:r>
          <a:endParaRPr lang="ru-RU" sz="2000" kern="1200" dirty="0"/>
        </a:p>
      </dsp:txBody>
      <dsp:txXfrm>
        <a:off x="567146" y="1741613"/>
        <a:ext cx="1686948" cy="1124631"/>
      </dsp:txXfrm>
    </dsp:sp>
    <dsp:sp modelId="{2BE1B92C-0A61-4AFA-ABE4-9508CBA4D2C2}">
      <dsp:nvSpPr>
        <dsp:cNvPr id="0" name=""/>
        <dsp:cNvSpPr/>
      </dsp:nvSpPr>
      <dsp:spPr>
        <a:xfrm>
          <a:off x="2535252" y="1741613"/>
          <a:ext cx="2811579" cy="1124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Клонування робочого коду</a:t>
          </a:r>
          <a:endParaRPr lang="ru-RU" sz="2000" kern="1200" dirty="0"/>
        </a:p>
      </dsp:txBody>
      <dsp:txXfrm>
        <a:off x="3097568" y="1741613"/>
        <a:ext cx="1686948" cy="1124631"/>
      </dsp:txXfrm>
    </dsp:sp>
    <dsp:sp modelId="{07E16F5B-04E1-4AA5-92AC-4C7DB081A677}">
      <dsp:nvSpPr>
        <dsp:cNvPr id="0" name=""/>
        <dsp:cNvSpPr/>
      </dsp:nvSpPr>
      <dsp:spPr>
        <a:xfrm>
          <a:off x="5065674" y="1741613"/>
          <a:ext cx="2811579" cy="1124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Встановлення бібліотек</a:t>
          </a:r>
          <a:endParaRPr lang="ru-RU" sz="2000" kern="1200" dirty="0"/>
        </a:p>
      </dsp:txBody>
      <dsp:txXfrm>
        <a:off x="5627990" y="1741613"/>
        <a:ext cx="1686948" cy="1124631"/>
      </dsp:txXfrm>
    </dsp:sp>
    <dsp:sp modelId="{FD4BB27B-9A56-4EC7-ABFA-621FE5996E50}">
      <dsp:nvSpPr>
        <dsp:cNvPr id="0" name=""/>
        <dsp:cNvSpPr/>
      </dsp:nvSpPr>
      <dsp:spPr>
        <a:xfrm>
          <a:off x="7596095" y="1741613"/>
          <a:ext cx="2811579" cy="1124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Створення БД та файлу конфігурації</a:t>
          </a:r>
          <a:endParaRPr lang="ru-RU" sz="2000" kern="1200" dirty="0"/>
        </a:p>
      </dsp:txBody>
      <dsp:txXfrm>
        <a:off x="8158411" y="1741613"/>
        <a:ext cx="1686948" cy="112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en-UA" smtClean="0"/>
              <a:t>01/05/2024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7" y="1759250"/>
            <a:ext cx="6470159" cy="2387600"/>
          </a:xfrm>
        </p:spPr>
        <p:txBody>
          <a:bodyPr>
            <a:noAutofit/>
          </a:bodyPr>
          <a:lstStyle/>
          <a:p>
            <a:r>
              <a:rPr lang="uk-UA" sz="3600" b="1" dirty="0"/>
              <a:t>СИСТЕМА ДЛЯ ВИЗНАЧЕННЯ ЛОГОТИПІВ У ЗОБРАЖЕННЯХ</a:t>
            </a:r>
            <a:endParaRPr lang="en-UA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7" y="4458010"/>
            <a:ext cx="5962402" cy="1655762"/>
          </a:xfrm>
        </p:spPr>
        <p:txBody>
          <a:bodyPr>
            <a:normAutofit/>
          </a:bodyPr>
          <a:lstStyle/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Музичук Віталій ІП-13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Керівник: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Ахаладзе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І.Е.</a:t>
            </a:r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6D70-FA88-4394-9294-D5AE06DC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технології</a:t>
            </a:r>
            <a:endParaRPr lang="ru-RU" dirty="0"/>
          </a:p>
        </p:txBody>
      </p:sp>
      <p:pic>
        <p:nvPicPr>
          <p:cNvPr id="5" name="Picture 2" descr="PostgreSQL — Википедия">
            <a:extLst>
              <a:ext uri="{FF2B5EF4-FFF2-40B4-BE49-F238E27FC236}">
                <a16:creationId xmlns:a16="http://schemas.microsoft.com/office/drawing/2014/main" id="{9721AB06-C7BB-425E-ADF4-14A15EC0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04" y="1727480"/>
            <a:ext cx="2088776" cy="21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iogram · GitHub">
            <a:extLst>
              <a:ext uri="{FF2B5EF4-FFF2-40B4-BE49-F238E27FC236}">
                <a16:creationId xmlns:a16="http://schemas.microsoft.com/office/drawing/2014/main" id="{90FB5991-507E-4F99-8145-C646D00C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19" y="16356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D339E642-81DC-49DF-8587-95392E80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58" y="1635649"/>
            <a:ext cx="4007224" cy="160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10 things you need to know about Ultralytics YOLOv8">
            <a:extLst>
              <a:ext uri="{FF2B5EF4-FFF2-40B4-BE49-F238E27FC236}">
                <a16:creationId xmlns:a16="http://schemas.microsoft.com/office/drawing/2014/main" id="{72B4DCC4-7A8B-42EC-94D8-70F3A336C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0" t="27677" r="24238" b="30158"/>
          <a:stretch/>
        </p:blipFill>
        <p:spPr bwMode="auto">
          <a:xfrm>
            <a:off x="1033180" y="4464423"/>
            <a:ext cx="2848538" cy="13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Pydantic · GitHub">
            <a:extLst>
              <a:ext uri="{FF2B5EF4-FFF2-40B4-BE49-F238E27FC236}">
                <a16:creationId xmlns:a16="http://schemas.microsoft.com/office/drawing/2014/main" id="{6ABC43D6-B26E-4DC1-9A5B-47D1477B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99" y="396895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ntroduction to CUDA. GPU programming using CUDA. | by Umangshrestha | Geek  Culture | Medium">
            <a:extLst>
              <a:ext uri="{FF2B5EF4-FFF2-40B4-BE49-F238E27FC236}">
                <a16:creationId xmlns:a16="http://schemas.microsoft.com/office/drawing/2014/main" id="{8065C76E-BC3C-4120-84E0-4486F2ED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497" y="3540649"/>
            <a:ext cx="37528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DDEDB-5808-4CCB-9B87-20D93684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17576-EE1C-4109-9D66-71B92358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3902822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/>
              <a:t>Результатом курсової роботи є створення системи з визначення логотипів на медіа з застосуванням</a:t>
            </a:r>
            <a:r>
              <a:rPr lang="en-US" dirty="0"/>
              <a:t> open-set</a:t>
            </a:r>
            <a:r>
              <a:rPr lang="uk-UA" dirty="0"/>
              <a:t> технології. Використання цієї технології дозволило збільшити повноту моделі відносно аналогів та позбутися проблеми перетренування. Також додано функціональну можливість завантаження відео та налаштування чутливості моделі.</a:t>
            </a:r>
          </a:p>
          <a:p>
            <a:pPr marL="0" indent="0" algn="just">
              <a:buNone/>
            </a:pPr>
            <a:r>
              <a:rPr lang="uk-UA" dirty="0"/>
              <a:t>У якості користувацького інтерфейсу було створено чат-бота на платформі «</a:t>
            </a:r>
            <a:r>
              <a:rPr lang="uk-UA" dirty="0" err="1"/>
              <a:t>Telegram</a:t>
            </a:r>
            <a:r>
              <a:rPr lang="uk-UA" dirty="0"/>
              <a:t>» для полегшення доступу та забезпечення мобільності моделі.</a:t>
            </a:r>
          </a:p>
        </p:txBody>
      </p:sp>
    </p:spTree>
    <p:extLst>
      <p:ext uri="{BB962C8B-B14F-4D97-AF65-F5344CB8AC3E}">
        <p14:creationId xmlns:p14="http://schemas.microsoft.com/office/powerpoint/2010/main" val="417526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EA47F8-0A79-4E88-AD26-049F7A78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056" y="3084325"/>
            <a:ext cx="3901888" cy="691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4400" dirty="0"/>
              <a:t>Дякую за увагу!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9976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C8D89-8FA1-410A-8F31-01EC0813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Призначення і цілі розробки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5E8A5-C93A-420B-9070-C1E68D66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Розробка призначена для виділення мінімальної області</a:t>
            </a:r>
            <a:r>
              <a:rPr lang="en-US" dirty="0"/>
              <a:t>, </a:t>
            </a:r>
            <a:r>
              <a:rPr lang="uk-UA" dirty="0"/>
              <a:t>в яку буде входити логотип певної компанії на різних медіа.</a:t>
            </a:r>
          </a:p>
          <a:p>
            <a:r>
              <a:rPr lang="uk-UA" dirty="0"/>
              <a:t>Метою розробки є побудова моделі виявлення об’єктів, з використанням покращеної </a:t>
            </a:r>
            <a:r>
              <a:rPr lang="uk-UA" dirty="0" err="1"/>
              <a:t>open-set</a:t>
            </a:r>
            <a:r>
              <a:rPr lang="uk-UA" dirty="0"/>
              <a:t> технології, яка дозволяє виявляти нові логотипи без додаткового перетренування.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19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C8BEE-3BA7-4A75-9C27-9A22BABC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 з аналогами</a:t>
            </a:r>
            <a:endParaRPr lang="ru-RU" dirty="0"/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20FE7E40-95BA-4F09-98B3-41DCAA119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772328"/>
              </p:ext>
            </p:extLst>
          </p:nvPr>
        </p:nvGraphicFramePr>
        <p:xfrm>
          <a:off x="838200" y="1493931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52006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85228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03842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470497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1329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Критерії порівняння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Власний </a:t>
                      </a:r>
                      <a:r>
                        <a:rPr lang="uk-UA" dirty="0" err="1"/>
                        <a:t>проєкт</a:t>
                      </a:r>
                      <a:r>
                        <a:rPr lang="uk-UA" dirty="0"/>
                        <a:t> (</a:t>
                      </a:r>
                      <a:r>
                        <a:rPr lang="en-US" dirty="0" err="1"/>
                        <a:t>LogoSearchBot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YouScan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Vision AI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Logo Detection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20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Наявність платної підписки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85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Доступність для звичайного користувача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55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Розпізнавання відео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Чи повністю вирішує проблему виявлення логотипу?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68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Налаштування чутливості моделі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7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9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820A9-D196-402A-B543-86E7331A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79463"/>
          </a:xfrm>
        </p:spPr>
        <p:txBody>
          <a:bodyPr/>
          <a:lstStyle/>
          <a:p>
            <a:r>
              <a:rPr lang="uk-UA" dirty="0"/>
              <a:t>Порівняння з </a:t>
            </a:r>
            <a:r>
              <a:rPr lang="en-US" dirty="0"/>
              <a:t>Vision AI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BCB17B-DCC2-441B-8BE2-1A65F8BD01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144588"/>
            <a:ext cx="2493010" cy="33318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58E823-53F6-41B5-9B13-6859EE0946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3947" y="1144588"/>
            <a:ext cx="2465705" cy="32880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A22ACF-A2B2-4681-9189-AC2DCF6E80DD}"/>
              </a:ext>
            </a:extLst>
          </p:cNvPr>
          <p:cNvPicPr/>
          <p:nvPr/>
        </p:nvPicPr>
        <p:blipFill rotWithShape="1">
          <a:blip r:embed="rId4"/>
          <a:srcRect l="24227" t="40449" r="47022" b="25539"/>
          <a:stretch/>
        </p:blipFill>
        <p:spPr bwMode="auto">
          <a:xfrm>
            <a:off x="5049855" y="4070499"/>
            <a:ext cx="2934970" cy="1953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159F7B-EEF2-4E87-A9B4-038C9A25B2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53313" y="4070499"/>
            <a:ext cx="2926080" cy="1953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5D082-C636-4E81-96E3-18AD5C862AA2}"/>
              </a:ext>
            </a:extLst>
          </p:cNvPr>
          <p:cNvSpPr txBox="1"/>
          <p:nvPr/>
        </p:nvSpPr>
        <p:spPr>
          <a:xfrm>
            <a:off x="6807198" y="2043247"/>
            <a:ext cx="416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Результати визначення логотипів. Зліва зображена робота </a:t>
            </a:r>
            <a:r>
              <a:rPr lang="en-US" sz="2000" dirty="0"/>
              <a:t>Vision AI, </a:t>
            </a:r>
            <a:r>
              <a:rPr lang="uk-UA" sz="2000" dirty="0"/>
              <a:t>справа – власної розробки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158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8FC7-383D-4CDD-BF26-F6B33458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варіантів використання</a:t>
            </a:r>
            <a:endParaRPr lang="ru-RU" dirty="0"/>
          </a:p>
        </p:txBody>
      </p:sp>
      <p:pic>
        <p:nvPicPr>
          <p:cNvPr id="4" name="Рисунок 3" descr="C:\Users\Best\AppData\Local\Microsoft\Windows\INetCache\Content.MSO\60F66EFA.tmp">
            <a:extLst>
              <a:ext uri="{FF2B5EF4-FFF2-40B4-BE49-F238E27FC236}">
                <a16:creationId xmlns:a16="http://schemas.microsoft.com/office/drawing/2014/main" id="{14C2FF38-0F2A-493A-A7BE-E4C32EFBBB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94" y="1144588"/>
            <a:ext cx="6821661" cy="5561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07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9B3CB-40E4-4696-908A-1E2255B6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функції розробки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A0523-C03E-4234-89F3-7F6A0E65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Завантаження фото й відео до системи</a:t>
            </a:r>
          </a:p>
          <a:p>
            <a:r>
              <a:rPr lang="uk-UA" dirty="0"/>
              <a:t>Визначення області на фото чи відео, де знаходиться логотип</a:t>
            </a:r>
          </a:p>
          <a:p>
            <a:r>
              <a:rPr lang="uk-UA" dirty="0"/>
              <a:t>Зміна чутливості моделі</a:t>
            </a:r>
          </a:p>
          <a:p>
            <a:r>
              <a:rPr lang="uk-UA" dirty="0"/>
              <a:t>Зміна відображення написів на виявлених логотипах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52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4CDB3-C125-488A-9266-E15DBA32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програмного забезпечення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A8820-E10B-4621-8C68-E95FE3EEC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1" y="6032216"/>
            <a:ext cx="3572435" cy="463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Діаграма компонентів</a:t>
            </a:r>
            <a:endParaRPr lang="ru-RU" dirty="0"/>
          </a:p>
        </p:txBody>
      </p:sp>
      <p:pic>
        <p:nvPicPr>
          <p:cNvPr id="4" name="Рисунок 3" descr="C:\Users\Best\AppData\Local\Microsoft\Windows\INetCache\Content.MSO\4F5A8118.tmp">
            <a:extLst>
              <a:ext uri="{FF2B5EF4-FFF2-40B4-BE49-F238E27FC236}">
                <a16:creationId xmlns:a16="http://schemas.microsoft.com/office/drawing/2014/main" id="{CC7E767E-3CDA-4326-B289-DC930EA298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33" y="1144588"/>
            <a:ext cx="7898449" cy="4887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8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90DEA-4A38-441D-BDC6-8F298867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Демонстрація роботи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10EA71-CB19-4FF5-BFF0-BB31F295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80" t="7836" r="35293" b="35554"/>
          <a:stretch/>
        </p:blipFill>
        <p:spPr>
          <a:xfrm>
            <a:off x="3877235" y="1314917"/>
            <a:ext cx="4437529" cy="47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9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45460-EA09-4205-85C9-1701EEA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Розгортання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34F67CBE-D07C-404C-9357-0D36F76BE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379497"/>
              </p:ext>
            </p:extLst>
          </p:nvPr>
        </p:nvGraphicFramePr>
        <p:xfrm>
          <a:off x="941294" y="1219201"/>
          <a:ext cx="10412506" cy="4607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CEF01C-5BE7-4484-AE44-E0B77A232B5F}"/>
              </a:ext>
            </a:extLst>
          </p:cNvPr>
          <p:cNvSpPr txBox="1"/>
          <p:nvPr/>
        </p:nvSpPr>
        <p:spPr>
          <a:xfrm>
            <a:off x="941294" y="4312023"/>
            <a:ext cx="545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*необхідне ПЗ: </a:t>
            </a:r>
            <a:r>
              <a:rPr lang="en-US" dirty="0"/>
              <a:t>PostgreSQL 15.5, python 3.11, Telegram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8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264</Words>
  <Application>Microsoft Office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СИСТЕМА ДЛЯ ВИЗНАЧЕННЯ ЛОГОТИПІВ У ЗОБРАЖЕННЯХ</vt:lpstr>
      <vt:lpstr>Призначення і цілі розробки</vt:lpstr>
      <vt:lpstr>Порівняння з аналогами</vt:lpstr>
      <vt:lpstr>Порівняння з Vision AI </vt:lpstr>
      <vt:lpstr>Діаграма варіантів використання</vt:lpstr>
      <vt:lpstr>Основні функції розробки</vt:lpstr>
      <vt:lpstr>Архітектура програмного забезпечення</vt:lpstr>
      <vt:lpstr>Демонстрація роботи</vt:lpstr>
      <vt:lpstr>Розгортання</vt:lpstr>
      <vt:lpstr>Використані технології</vt:lpstr>
      <vt:lpstr>Висновки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Віталій Музичук</cp:lastModifiedBy>
  <cp:revision>46</cp:revision>
  <dcterms:created xsi:type="dcterms:W3CDTF">2023-02-11T11:38:42Z</dcterms:created>
  <dcterms:modified xsi:type="dcterms:W3CDTF">2024-01-04T22:59:59Z</dcterms:modified>
</cp:coreProperties>
</file>