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Where are slides &amp; code?</a:t>
            </a:r>
            <a:endParaRPr/>
          </a:p>
          <a:p>
            <a:pPr indent="0" lvl="0" marL="0" rtl="0">
              <a:spcBef>
                <a:spcPts val="0"/>
              </a:spcBef>
              <a:spcAft>
                <a:spcPts val="0"/>
              </a:spcAft>
              <a:buNone/>
            </a:pPr>
            <a:r>
              <a:rPr lang="en">
                <a:solidFill>
                  <a:srgbClr val="FF0000"/>
                </a:solidFill>
              </a:rPr>
              <a:t>https://goo.gl/xZoYjj</a:t>
            </a:r>
            <a:endParaRPr>
              <a:solidFill>
                <a:srgbClr val="FF0000"/>
              </a:solidFill>
            </a:endParaRPr>
          </a:p>
        </p:txBody>
      </p:sp>
      <p:sp>
        <p:nvSpPr>
          <p:cNvPr id="55" name="Shape 55"/>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56" name="Shape 56"/>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57" name="Shape 57"/>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Is Accessible</a:t>
            </a:r>
            <a:endParaRPr/>
          </a:p>
        </p:txBody>
      </p:sp>
      <p:sp>
        <p:nvSpPr>
          <p:cNvPr id="134" name="Shape 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For newcomers and beginners, Python is incredibly easy to learn and use.</a:t>
            </a:r>
            <a:endParaRPr/>
          </a:p>
          <a:p>
            <a:pPr indent="0" lvl="0" marL="0" rtl="0">
              <a:spcBef>
                <a:spcPts val="1600"/>
              </a:spcBef>
              <a:spcAft>
                <a:spcPts val="0"/>
              </a:spcAft>
              <a:buNone/>
            </a:pPr>
            <a:r>
              <a:rPr lang="en"/>
              <a:t># </a:t>
            </a:r>
            <a:r>
              <a:rPr lang="en"/>
              <a:t>Part of the reason is the simplified syntax with an emphasis on natural language.</a:t>
            </a:r>
            <a:endParaRPr/>
          </a:p>
          <a:p>
            <a:pPr indent="0" lvl="0" marL="0" rtl="0">
              <a:spcBef>
                <a:spcPts val="1600"/>
              </a:spcBef>
              <a:spcAft>
                <a:spcPts val="1600"/>
              </a:spcAft>
              <a:buNone/>
            </a:pPr>
            <a:r>
              <a:rPr lang="en"/>
              <a:t># Y</a:t>
            </a:r>
            <a:r>
              <a:rPr lang="en"/>
              <a:t>ou can write Python code and execute it much faster.</a:t>
            </a:r>
            <a:endParaRPr/>
          </a:p>
        </p:txBody>
      </p:sp>
      <p:sp>
        <p:nvSpPr>
          <p:cNvPr id="135" name="Shape 135"/>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36" name="Shape 136"/>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37" name="Shape 137"/>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Is Popular</a:t>
            </a:r>
            <a:endParaRPr/>
          </a:p>
        </p:txBody>
      </p:sp>
      <p:sp>
        <p:nvSpPr>
          <p:cNvPr id="143" name="Shape 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Python is second most popular language on Github with 1 Million PRs in 2017. </a:t>
            </a:r>
            <a:endParaRPr/>
          </a:p>
          <a:p>
            <a:pPr indent="0" lvl="0" marL="0" rtl="0">
              <a:spcBef>
                <a:spcPts val="1600"/>
              </a:spcBef>
              <a:spcAft>
                <a:spcPts val="1600"/>
              </a:spcAft>
              <a:buNone/>
            </a:pPr>
            <a:r>
              <a:rPr lang="en"/>
              <a:t># </a:t>
            </a:r>
            <a:r>
              <a:rPr lang="en"/>
              <a:t>As of Dec 2017, Python is second most in-demand programming language with 2nd highest job share in programming. Thanks to Machine Learning and Big Data.</a:t>
            </a:r>
            <a:endParaRPr/>
          </a:p>
        </p:txBody>
      </p:sp>
      <p:sp>
        <p:nvSpPr>
          <p:cNvPr id="144" name="Shape 144"/>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45" name="Shape 145"/>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46" name="Shape 146"/>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Why Node.js is Important too?</a:t>
            </a:r>
            <a:endParaRPr/>
          </a:p>
        </p:txBody>
      </p:sp>
      <p:sp>
        <p:nvSpPr>
          <p:cNvPr id="152" name="Shape 152"/>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53" name="Shape 153"/>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54" name="Shape 154"/>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Language re-use</a:t>
            </a:r>
            <a:endParaRPr/>
          </a:p>
        </p:txBody>
      </p:sp>
      <p:sp>
        <p:nvSpPr>
          <p:cNvPr id="160" name="Shape 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t>
            </a:r>
            <a:r>
              <a:rPr lang="en"/>
              <a:t> </a:t>
            </a:r>
            <a:r>
              <a:rPr lang="en"/>
              <a:t>Technologies like ASP.NET, Django or Spring requires developers to know yet another language to write code on the server-side; be it C#, Python, Java or any other.</a:t>
            </a:r>
            <a:endParaRPr/>
          </a:p>
          <a:p>
            <a:pPr indent="0" lvl="0" marL="0">
              <a:spcBef>
                <a:spcPts val="1600"/>
              </a:spcBef>
              <a:spcAft>
                <a:spcPts val="0"/>
              </a:spcAft>
              <a:buNone/>
            </a:pPr>
            <a:r>
              <a:rPr lang="en"/>
              <a:t>// </a:t>
            </a:r>
            <a:r>
              <a:rPr lang="en"/>
              <a:t>On the other hand, Node.js uses JavaScript.</a:t>
            </a:r>
            <a:endParaRPr/>
          </a:p>
          <a:p>
            <a:pPr indent="0" lvl="0" marL="0" rtl="0">
              <a:spcBef>
                <a:spcPts val="1600"/>
              </a:spcBef>
              <a:spcAft>
                <a:spcPts val="1600"/>
              </a:spcAft>
              <a:buNone/>
            </a:pPr>
            <a:r>
              <a:rPr lang="en"/>
              <a:t>// Developers only have to talk in a single language across all layers.</a:t>
            </a:r>
            <a:endParaRPr/>
          </a:p>
        </p:txBody>
      </p:sp>
      <p:sp>
        <p:nvSpPr>
          <p:cNvPr id="161" name="Shape 161"/>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62" name="Shape 162"/>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63" name="Shape 163"/>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 is lightweight</a:t>
            </a:r>
            <a:endParaRPr/>
          </a:p>
        </p:txBody>
      </p:sp>
      <p:sp>
        <p:nvSpPr>
          <p:cNvPr id="169" name="Shape 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Node.js uses an event-driven architecture which means everything done on it, every single call and operation, is a chain of asynchronous callbacks.</a:t>
            </a:r>
            <a:endParaRPr/>
          </a:p>
          <a:p>
            <a:pPr indent="0" lvl="0" marL="0" rtl="0">
              <a:spcBef>
                <a:spcPts val="1600"/>
              </a:spcBef>
              <a:spcAft>
                <a:spcPts val="0"/>
              </a:spcAft>
              <a:buNone/>
            </a:pPr>
            <a:r>
              <a:rPr lang="en"/>
              <a:t>// T</a:t>
            </a:r>
            <a:r>
              <a:rPr lang="en"/>
              <a:t>his allows Node.js to run on a single thread.</a:t>
            </a:r>
            <a:endParaRPr/>
          </a:p>
          <a:p>
            <a:pPr indent="0" lvl="0" marL="0" rtl="0">
              <a:spcBef>
                <a:spcPts val="1600"/>
              </a:spcBef>
              <a:spcAft>
                <a:spcPts val="1600"/>
              </a:spcAft>
              <a:buNone/>
            </a:pPr>
            <a:r>
              <a:rPr lang="en"/>
              <a:t>// </a:t>
            </a:r>
            <a:r>
              <a:rPr lang="en"/>
              <a:t>This is the very foundation of the non-blocking I/O nature you may have heard that is Node.js main feature.</a:t>
            </a:r>
            <a:endParaRPr/>
          </a:p>
        </p:txBody>
      </p:sp>
      <p:sp>
        <p:nvSpPr>
          <p:cNvPr id="170" name="Shape 170"/>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71" name="Shape 171"/>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72" name="Shape 172"/>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Node.js wins with Database Queries</a:t>
            </a:r>
            <a:br>
              <a:rPr lang="en"/>
            </a:br>
            <a:endParaRPr/>
          </a:p>
        </p:txBody>
      </p:sp>
      <p:sp>
        <p:nvSpPr>
          <p:cNvPr id="178" name="Shape 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The database queries for new NoSQL databases like MongoDB, CouchDB are written in JavaScript.</a:t>
            </a:r>
            <a:endParaRPr/>
          </a:p>
          <a:p>
            <a:pPr indent="0" lvl="0" marL="0" rtl="0">
              <a:spcBef>
                <a:spcPts val="1600"/>
              </a:spcBef>
              <a:spcAft>
                <a:spcPts val="0"/>
              </a:spcAft>
              <a:buNone/>
            </a:pPr>
            <a:r>
              <a:rPr lang="en"/>
              <a:t>// </a:t>
            </a:r>
            <a:r>
              <a:rPr lang="en"/>
              <a:t>Developers need no gear-shifting in remembering the syntax differences when combining Node.js and NoSQL databases.</a:t>
            </a:r>
            <a:endParaRPr/>
          </a:p>
          <a:p>
            <a:pPr indent="0" lvl="0" marL="0" rtl="0">
              <a:spcBef>
                <a:spcPts val="1600"/>
              </a:spcBef>
              <a:spcAft>
                <a:spcPts val="1600"/>
              </a:spcAft>
              <a:buNone/>
            </a:pPr>
            <a:r>
              <a:rPr lang="en"/>
              <a:t>// JSON is modern form of data and its native to Node.js</a:t>
            </a:r>
            <a:endParaRPr/>
          </a:p>
        </p:txBody>
      </p:sp>
      <p:sp>
        <p:nvSpPr>
          <p:cNvPr id="179" name="Shape 179"/>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80" name="Shape 180"/>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81" name="Shape 181"/>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22222"/>
                </a:solidFill>
                <a:highlight>
                  <a:srgbClr val="FFFFFF"/>
                </a:highlight>
              </a:rPr>
              <a:t>World is Heterogeneous now</a:t>
            </a:r>
            <a:br>
              <a:rPr lang="en"/>
            </a:br>
            <a:endParaRPr/>
          </a:p>
        </p:txBody>
      </p:sp>
      <p:sp>
        <p:nvSpPr>
          <p:cNvPr id="187" name="Shape 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There is no single answer to complex modern world problems.</a:t>
            </a:r>
            <a:endParaRPr/>
          </a:p>
          <a:p>
            <a:pPr indent="0" lvl="0" marL="0" rtl="0">
              <a:spcBef>
                <a:spcPts val="1600"/>
              </a:spcBef>
              <a:spcAft>
                <a:spcPts val="0"/>
              </a:spcAft>
              <a:buNone/>
            </a:pPr>
            <a:r>
              <a:rPr lang="en"/>
              <a:t>// Node.js and Python are used side by side.</a:t>
            </a:r>
            <a:endParaRPr/>
          </a:p>
          <a:p>
            <a:pPr indent="0" lvl="0" marL="0">
              <a:spcBef>
                <a:spcPts val="1600"/>
              </a:spcBef>
              <a:spcAft>
                <a:spcPts val="0"/>
              </a:spcAft>
              <a:buNone/>
            </a:pPr>
            <a:r>
              <a:rPr lang="en"/>
              <a:t>// NPM is the biggest 3rd party module repository, take advantage of that.</a:t>
            </a:r>
            <a:endParaRPr/>
          </a:p>
          <a:p>
            <a:pPr indent="0" lvl="0" marL="0" rtl="0">
              <a:spcBef>
                <a:spcPts val="1600"/>
              </a:spcBef>
              <a:spcAft>
                <a:spcPts val="1600"/>
              </a:spcAft>
              <a:buNone/>
            </a:pPr>
            <a:r>
              <a:rPr lang="en"/>
              <a:t>// Node.js is most commonly used as “Proxy” to other micro-services. </a:t>
            </a:r>
            <a:endParaRPr/>
          </a:p>
        </p:txBody>
      </p:sp>
      <p:sp>
        <p:nvSpPr>
          <p:cNvPr id="188" name="Shape 188"/>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89" name="Shape 189"/>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90" name="Shape 190"/>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22222"/>
                </a:solidFill>
                <a:highlight>
                  <a:srgbClr val="FFFFFF"/>
                </a:highlight>
              </a:rPr>
              <a:t>You can Contact Us</a:t>
            </a:r>
            <a:br>
              <a:rPr lang="en"/>
            </a:br>
            <a:endParaRPr/>
          </a:p>
        </p:txBody>
      </p:sp>
      <p:sp>
        <p:nvSpPr>
          <p:cNvPr id="196" name="Shape 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muzzammil.hussain@arbisoft.com</a:t>
            </a:r>
            <a:endParaRPr/>
          </a:p>
          <a:p>
            <a:pPr indent="0" lvl="0" marL="0" rtl="0">
              <a:spcBef>
                <a:spcPts val="1600"/>
              </a:spcBef>
              <a:spcAft>
                <a:spcPts val="1600"/>
              </a:spcAft>
              <a:buNone/>
            </a:pPr>
            <a:r>
              <a:rPr lang="en"/>
              <a:t>// umer.farooq@arbisoft.com</a:t>
            </a:r>
            <a:endParaRPr/>
          </a:p>
        </p:txBody>
      </p:sp>
      <p:sp>
        <p:nvSpPr>
          <p:cNvPr id="197" name="Shape 197"/>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98" name="Shape 198"/>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99" name="Shape 199"/>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Advance Web Technologies</a:t>
            </a:r>
            <a:endParaRPr/>
          </a:p>
        </p:txBody>
      </p:sp>
      <p:sp>
        <p:nvSpPr>
          <p:cNvPr id="63" name="Shape 6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Umer Farooq Mughal</a:t>
            </a:r>
            <a:endParaRPr/>
          </a:p>
          <a:p>
            <a:pPr indent="0" lvl="0" marL="0">
              <a:spcBef>
                <a:spcPts val="0"/>
              </a:spcBef>
              <a:spcAft>
                <a:spcPts val="0"/>
              </a:spcAft>
              <a:buNone/>
            </a:pPr>
            <a:r>
              <a:rPr lang="en"/>
              <a:t>Muzzammil Hussain</a:t>
            </a:r>
            <a:endParaRPr/>
          </a:p>
          <a:p>
            <a:pPr indent="0" lvl="0" marL="0">
              <a:spcBef>
                <a:spcPts val="0"/>
              </a:spcBef>
              <a:spcAft>
                <a:spcPts val="0"/>
              </a:spcAft>
              <a:buNone/>
            </a:pPr>
            <a:r>
              <a:t/>
            </a:r>
            <a:endParaRPr/>
          </a:p>
          <a:p>
            <a:pPr indent="0" lvl="0" marL="0">
              <a:spcBef>
                <a:spcPts val="0"/>
              </a:spcBef>
              <a:spcAft>
                <a:spcPts val="0"/>
              </a:spcAft>
              <a:buNone/>
            </a:pPr>
            <a:r>
              <a:rPr lang="en" sz="1800"/>
              <a:t>Workshop at UMT Lahore, March 2018</a:t>
            </a:r>
            <a:endParaRPr sz="1800"/>
          </a:p>
        </p:txBody>
      </p:sp>
      <p:sp>
        <p:nvSpPr>
          <p:cNvPr id="64" name="Shape 64"/>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5" name="Shape 65"/>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66" name="Shape 66"/>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About Us</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Principle Software Engineers at Arbisoft</a:t>
            </a:r>
            <a:r>
              <a:rPr lang="en"/>
              <a:t>.</a:t>
            </a:r>
            <a:endParaRPr/>
          </a:p>
          <a:p>
            <a:pPr indent="0" lvl="0" marL="0">
              <a:spcBef>
                <a:spcPts val="1600"/>
              </a:spcBef>
              <a:spcAft>
                <a:spcPts val="0"/>
              </a:spcAft>
              <a:buNone/>
            </a:pPr>
            <a:r>
              <a:rPr lang="en"/>
              <a:t># More than 8 years of industry experience.</a:t>
            </a:r>
            <a:endParaRPr/>
          </a:p>
          <a:p>
            <a:pPr indent="0" lvl="0" marL="0">
              <a:spcBef>
                <a:spcPts val="1600"/>
              </a:spcBef>
              <a:spcAft>
                <a:spcPts val="0"/>
              </a:spcAft>
              <a:buNone/>
            </a:pPr>
            <a:r>
              <a:rPr lang="en"/>
              <a:t># Arbisoft is one of the most high tech software house in Pakistan.</a:t>
            </a:r>
            <a:endParaRPr/>
          </a:p>
          <a:p>
            <a:pPr indent="0" lvl="0" marL="0">
              <a:spcBef>
                <a:spcPts val="1600"/>
              </a:spcBef>
              <a:spcAft>
                <a:spcPts val="0"/>
              </a:spcAft>
              <a:buNone/>
            </a:pPr>
            <a:r>
              <a:rPr lang="en"/>
              <a:t># 300+ engineers works at Arbisoft for some of the best tech names.</a:t>
            </a:r>
            <a:endParaRPr/>
          </a:p>
          <a:p>
            <a:pPr indent="0" lvl="0" marL="0">
              <a:spcBef>
                <a:spcPts val="1600"/>
              </a:spcBef>
              <a:spcAft>
                <a:spcPts val="0"/>
              </a:spcAft>
              <a:buNone/>
            </a:pPr>
            <a:r>
              <a:rPr lang="en"/>
              <a:t># Arbisoft arranged Pakistan’s first ever PyCon in 2017.</a:t>
            </a:r>
            <a:endParaRPr/>
          </a:p>
          <a:p>
            <a:pPr indent="0" lvl="0" marL="0">
              <a:spcBef>
                <a:spcPts val="1600"/>
              </a:spcBef>
              <a:spcAft>
                <a:spcPts val="0"/>
              </a:spcAft>
              <a:buClr>
                <a:schemeClr val="dk1"/>
              </a:buClr>
              <a:buSzPts val="1100"/>
              <a:buFont typeface="Arial"/>
              <a:buNone/>
            </a:pPr>
            <a:r>
              <a:t/>
            </a:r>
            <a:endParaRPr/>
          </a:p>
          <a:p>
            <a:pPr indent="0" lvl="0" marL="0" rtl="0">
              <a:spcBef>
                <a:spcPts val="1600"/>
              </a:spcBef>
              <a:spcAft>
                <a:spcPts val="1600"/>
              </a:spcAft>
              <a:buNone/>
            </a:pPr>
            <a:r>
              <a:t/>
            </a:r>
            <a:endParaRPr/>
          </a:p>
        </p:txBody>
      </p:sp>
      <p:sp>
        <p:nvSpPr>
          <p:cNvPr id="73" name="Shape 73"/>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74" name="Shape 74"/>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75" name="Shape 75"/>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What makes Python special?</a:t>
            </a:r>
            <a:endParaRPr/>
          </a:p>
        </p:txBody>
      </p:sp>
      <p:sp>
        <p:nvSpPr>
          <p:cNvPr id="81" name="Shape 81"/>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82" name="Shape 82"/>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83" name="Shape 83"/>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Has a Supportive and Active Community</a:t>
            </a:r>
            <a:endParaRPr/>
          </a:p>
        </p:txBody>
      </p:sp>
      <p:sp>
        <p:nvSpPr>
          <p:cNvPr id="89" name="Shape 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It’s been around for quite some time, so there’s plenty of documentation, guides, tutorials and more.</a:t>
            </a:r>
            <a:endParaRPr/>
          </a:p>
          <a:p>
            <a:pPr indent="0" lvl="0" marL="0" rtl="0">
              <a:spcBef>
                <a:spcPts val="1600"/>
              </a:spcBef>
              <a:spcAft>
                <a:spcPts val="0"/>
              </a:spcAft>
              <a:buNone/>
            </a:pPr>
            <a:r>
              <a:rPr lang="en"/>
              <a:t># The developer community is incredibly active. That means any time someone needs help or support, they can get it in a timely manner.</a:t>
            </a:r>
            <a:endParaRPr/>
          </a:p>
          <a:p>
            <a:pPr indent="0" lvl="0" marL="0" rtl="0">
              <a:spcBef>
                <a:spcPts val="1600"/>
              </a:spcBef>
              <a:spcAft>
                <a:spcPts val="1600"/>
              </a:spcAft>
              <a:buNone/>
            </a:pPr>
            <a:r>
              <a:rPr lang="en"/>
              <a:t># When you run into development issues in the middle of crunch time, support can either make or break you.</a:t>
            </a:r>
            <a:endParaRPr/>
          </a:p>
        </p:txBody>
      </p:sp>
      <p:sp>
        <p:nvSpPr>
          <p:cNvPr id="90" name="Shape 90"/>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1" name="Shape 91"/>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92" name="Shape 92"/>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Is Reliable and Efficient</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You can work with and deploy Python applications in nearly any environment, and there’s little to no performance loss no matter what platform you work with.</a:t>
            </a:r>
            <a:endParaRPr/>
          </a:p>
          <a:p>
            <a:pPr indent="0" lvl="0" marL="0" rtl="0">
              <a:spcBef>
                <a:spcPts val="1600"/>
              </a:spcBef>
              <a:spcAft>
                <a:spcPts val="0"/>
              </a:spcAft>
              <a:buNone/>
            </a:pPr>
            <a:r>
              <a:rPr lang="en"/>
              <a:t># </a:t>
            </a:r>
            <a:r>
              <a:rPr lang="en"/>
              <a:t>Again, because it’s versatile, this also means you can work across several domains including but not limited to web development, desktop applications, mobile applications, hardware and more.</a:t>
            </a:r>
            <a:endParaRPr/>
          </a:p>
          <a:p>
            <a:pPr indent="0" lvl="0" marL="0" rtl="0">
              <a:spcBef>
                <a:spcPts val="1600"/>
              </a:spcBef>
              <a:spcAft>
                <a:spcPts val="1600"/>
              </a:spcAft>
              <a:buNone/>
            </a:pPr>
            <a:r>
              <a:rPr lang="en"/>
              <a:t># You’re not bound to a single platform or domain, and it offers the same experience everywhere.</a:t>
            </a:r>
            <a:br>
              <a:rPr lang="en"/>
            </a:br>
            <a:br>
              <a:rPr lang="en"/>
            </a:br>
            <a:endParaRPr/>
          </a:p>
        </p:txBody>
      </p:sp>
      <p:sp>
        <p:nvSpPr>
          <p:cNvPr id="99" name="Shape 99"/>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00" name="Shape 100"/>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01" name="Shape 101"/>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Has Some Great Corporate Sponsors</a:t>
            </a:r>
            <a:endParaRPr/>
          </a:p>
        </p:txBody>
      </p:sp>
      <p:sp>
        <p:nvSpPr>
          <p:cNvPr id="107" name="Shape 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It helps big time when a programming language has a corporate sponsor. C# has Microsoft, Java has Oracle and PHP is used by Facebook.</a:t>
            </a:r>
            <a:endParaRPr/>
          </a:p>
          <a:p>
            <a:pPr indent="0" lvl="0" marL="0" rtl="0">
              <a:spcBef>
                <a:spcPts val="1600"/>
              </a:spcBef>
              <a:spcAft>
                <a:spcPts val="0"/>
              </a:spcAft>
              <a:buNone/>
            </a:pPr>
            <a:r>
              <a:rPr lang="en"/>
              <a:t># </a:t>
            </a:r>
            <a:r>
              <a:rPr lang="en"/>
              <a:t>Google adopted Python heavily back in 2006, and they’ve used it for many platforms and applications since.</a:t>
            </a:r>
            <a:endParaRPr/>
          </a:p>
          <a:p>
            <a:pPr indent="0" lvl="0" marL="0" rtl="0">
              <a:spcBef>
                <a:spcPts val="1600"/>
              </a:spcBef>
              <a:spcAft>
                <a:spcPts val="1600"/>
              </a:spcAft>
              <a:buNone/>
            </a:pPr>
            <a:r>
              <a:rPr lang="en"/>
              <a:t># </a:t>
            </a:r>
            <a:r>
              <a:rPr lang="en"/>
              <a:t>Why does this matter? Because if companies like Google want their team and future developers to work with their systems and apps, they need to provide resources. In Google’s case, they created a vast quantity of guides and tutorials for working with Python.</a:t>
            </a:r>
            <a:endParaRPr/>
          </a:p>
        </p:txBody>
      </p:sp>
      <p:sp>
        <p:nvSpPr>
          <p:cNvPr id="108" name="Shape 108"/>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09" name="Shape 109"/>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10" name="Shape 110"/>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Has Big Data</a:t>
            </a:r>
            <a:endParaRPr/>
          </a:p>
        </p:txBody>
      </p:sp>
      <p:sp>
        <p:nvSpPr>
          <p:cNvPr id="116" name="Shape 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The use of big data and cloud computing solutions in the enterprise world has also helped skyrocket Python to success.</a:t>
            </a:r>
            <a:endParaRPr/>
          </a:p>
          <a:p>
            <a:pPr indent="0" lvl="0" marL="0" rtl="0">
              <a:spcBef>
                <a:spcPts val="1600"/>
              </a:spcBef>
              <a:spcAft>
                <a:spcPts val="0"/>
              </a:spcAft>
              <a:buNone/>
            </a:pPr>
            <a:r>
              <a:rPr lang="en"/>
              <a:t># </a:t>
            </a:r>
            <a:r>
              <a:rPr lang="en"/>
              <a:t>It is one of the most popular languages used in data science, second only to R.</a:t>
            </a:r>
            <a:endParaRPr/>
          </a:p>
          <a:p>
            <a:pPr indent="0" lvl="0" marL="0" rtl="0">
              <a:spcBef>
                <a:spcPts val="1600"/>
              </a:spcBef>
              <a:spcAft>
                <a:spcPts val="1600"/>
              </a:spcAft>
              <a:buNone/>
            </a:pPr>
            <a:r>
              <a:rPr lang="en"/>
              <a:t># </a:t>
            </a:r>
            <a:r>
              <a:rPr lang="en"/>
              <a:t>It’s also being used for machine learning and AI systems and various modern technologies.</a:t>
            </a:r>
            <a:endParaRPr/>
          </a:p>
        </p:txBody>
      </p:sp>
      <p:sp>
        <p:nvSpPr>
          <p:cNvPr id="117" name="Shape 117"/>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18" name="Shape 118"/>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19" name="Shape 119"/>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Has Amazing Libraries</a:t>
            </a:r>
            <a:endParaRPr/>
          </a:p>
        </p:txBody>
      </p:sp>
      <p:sp>
        <p:nvSpPr>
          <p:cNvPr id="125" name="Shape 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When you’re working on bigger projects, libraries can really help you save time and cut down on the initial development cycle.</a:t>
            </a:r>
            <a:endParaRPr/>
          </a:p>
          <a:p>
            <a:pPr indent="0" lvl="0" marL="0" rtl="0">
              <a:spcBef>
                <a:spcPts val="1600"/>
              </a:spcBef>
              <a:spcAft>
                <a:spcPts val="0"/>
              </a:spcAft>
              <a:buNone/>
            </a:pPr>
            <a:r>
              <a:rPr lang="en"/>
              <a:t># </a:t>
            </a:r>
            <a:r>
              <a:rPr lang="en"/>
              <a:t>Python has an excellent selection of libraries, from NumPy and SciPy for scientific computing to Django/Flask for web development.</a:t>
            </a:r>
            <a:endParaRPr/>
          </a:p>
          <a:p>
            <a:pPr indent="0" lvl="0" marL="0" rtl="0">
              <a:spcBef>
                <a:spcPts val="1600"/>
              </a:spcBef>
              <a:spcAft>
                <a:spcPts val="1600"/>
              </a:spcAft>
              <a:buNone/>
            </a:pPr>
            <a:r>
              <a:rPr lang="en"/>
              <a:t># </a:t>
            </a:r>
            <a:r>
              <a:rPr lang="en"/>
              <a:t>There are even a few libraries with a more specific focus, like scikit-learn for machine learning applications and nltk for natural language processing.</a:t>
            </a:r>
            <a:endParaRPr/>
          </a:p>
        </p:txBody>
      </p:sp>
      <p:sp>
        <p:nvSpPr>
          <p:cNvPr id="126" name="Shape 126"/>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27" name="Shape 127"/>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28" name="Shape 128"/>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