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7.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Where are slides &amp; code?</a:t>
            </a:r>
            <a:endParaRPr/>
          </a:p>
          <a:p>
            <a:pPr indent="0" lvl="0" marL="0" rtl="0">
              <a:spcBef>
                <a:spcPts val="0"/>
              </a:spcBef>
              <a:spcAft>
                <a:spcPts val="0"/>
              </a:spcAft>
              <a:buNone/>
            </a:pPr>
            <a:r>
              <a:rPr lang="en">
                <a:solidFill>
                  <a:srgbClr val="FF0000"/>
                </a:solidFill>
              </a:rPr>
              <a:t>https://goo.gl/xZoYjj</a:t>
            </a:r>
            <a:endParaRPr>
              <a:solidFill>
                <a:srgbClr val="FF0000"/>
              </a:solidFill>
            </a:endParaRPr>
          </a:p>
        </p:txBody>
      </p:sp>
      <p:sp>
        <p:nvSpPr>
          <p:cNvPr id="55" name="Shape 55"/>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6" name="Shape 56"/>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57" name="Shape 57"/>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a Supportive and Active Community</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It’s been around for quite some time, so there’s plenty of documentation, guides, tutorials and more.</a:t>
            </a:r>
            <a:endParaRPr/>
          </a:p>
          <a:p>
            <a:pPr indent="0" lvl="0" marL="0" rtl="0">
              <a:spcBef>
                <a:spcPts val="1600"/>
              </a:spcBef>
              <a:spcAft>
                <a:spcPts val="0"/>
              </a:spcAft>
              <a:buNone/>
            </a:pPr>
            <a:r>
              <a:rPr lang="en"/>
              <a:t># The developer community is incredibly active. That means any time someone needs help or support, they can get it in a timely manner.</a:t>
            </a:r>
            <a:endParaRPr/>
          </a:p>
          <a:p>
            <a:pPr indent="0" lvl="0" marL="0" rtl="0">
              <a:spcBef>
                <a:spcPts val="1600"/>
              </a:spcBef>
              <a:spcAft>
                <a:spcPts val="1600"/>
              </a:spcAft>
              <a:buNone/>
            </a:pPr>
            <a:r>
              <a:rPr lang="en"/>
              <a:t># When you run into development issues in the middle of crunch time, support can either make or break you.</a:t>
            </a:r>
            <a:endParaRPr/>
          </a:p>
        </p:txBody>
      </p:sp>
      <p:sp>
        <p:nvSpPr>
          <p:cNvPr id="133" name="Shape 133"/>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4" name="Shape 134"/>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35" name="Shape 135"/>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Is Reliable and Efficient</a:t>
            </a:r>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You can work with and deploy Python applications in nearly any environment, and there’s little to no performance loss no matter what platform you work with.</a:t>
            </a:r>
            <a:endParaRPr/>
          </a:p>
          <a:p>
            <a:pPr indent="0" lvl="0" marL="0" rtl="0">
              <a:spcBef>
                <a:spcPts val="1600"/>
              </a:spcBef>
              <a:spcAft>
                <a:spcPts val="0"/>
              </a:spcAft>
              <a:buNone/>
            </a:pPr>
            <a:r>
              <a:rPr lang="en"/>
              <a:t># </a:t>
            </a:r>
            <a:r>
              <a:rPr lang="en"/>
              <a:t>Again, because it’s versatile, this also means you can work across several domains including but not limited to web development, desktop applications, mobile applications, hardware and more.</a:t>
            </a:r>
            <a:endParaRPr/>
          </a:p>
          <a:p>
            <a:pPr indent="0" lvl="0" marL="0" rtl="0">
              <a:spcBef>
                <a:spcPts val="1600"/>
              </a:spcBef>
              <a:spcAft>
                <a:spcPts val="1600"/>
              </a:spcAft>
              <a:buNone/>
            </a:pPr>
            <a:r>
              <a:rPr lang="en"/>
              <a:t># You’re not bound to a single platform or domain, and it offers the same experience everywhere.</a:t>
            </a:r>
            <a:br>
              <a:rPr lang="en"/>
            </a:br>
            <a:br>
              <a:rPr lang="en"/>
            </a:br>
            <a:endParaRPr/>
          </a:p>
        </p:txBody>
      </p:sp>
      <p:sp>
        <p:nvSpPr>
          <p:cNvPr id="142" name="Shape 142"/>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43" name="Shape 143"/>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44" name="Shape 144"/>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Some Great Corporate Sponsors</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It helps big time when a programming language has a corporate sponsor. C# has Microsoft, Java has Oracle and PHP is used by Facebook.</a:t>
            </a:r>
            <a:endParaRPr/>
          </a:p>
          <a:p>
            <a:pPr indent="0" lvl="0" marL="0" rtl="0">
              <a:spcBef>
                <a:spcPts val="1600"/>
              </a:spcBef>
              <a:spcAft>
                <a:spcPts val="0"/>
              </a:spcAft>
              <a:buNone/>
            </a:pPr>
            <a:r>
              <a:rPr lang="en"/>
              <a:t># </a:t>
            </a:r>
            <a:r>
              <a:rPr lang="en"/>
              <a:t>Google adopted Python heavily back in 2006, and they’ve used it for many platforms and applications since.</a:t>
            </a:r>
            <a:endParaRPr/>
          </a:p>
          <a:p>
            <a:pPr indent="0" lvl="0" marL="0" rtl="0">
              <a:spcBef>
                <a:spcPts val="1600"/>
              </a:spcBef>
              <a:spcAft>
                <a:spcPts val="1600"/>
              </a:spcAft>
              <a:buNone/>
            </a:pPr>
            <a:r>
              <a:rPr lang="en"/>
              <a:t># </a:t>
            </a:r>
            <a:r>
              <a:rPr lang="en"/>
              <a:t>Why does this matter? Because if companies like Google want their team and future developers to work with their systems and apps, they need to provide resources. In Google’s case, they created a vast quantity of guides and tutorials for working with Python.</a:t>
            </a:r>
            <a:endParaRPr/>
          </a:p>
        </p:txBody>
      </p:sp>
      <p:sp>
        <p:nvSpPr>
          <p:cNvPr id="151" name="Shape 15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2" name="Shape 15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53" name="Shape 15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Big Data</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The use of big data and cloud computing solutions in the enterprise world has also helped skyrocket Python to success.</a:t>
            </a:r>
            <a:endParaRPr/>
          </a:p>
          <a:p>
            <a:pPr indent="0" lvl="0" marL="0" rtl="0">
              <a:spcBef>
                <a:spcPts val="1600"/>
              </a:spcBef>
              <a:spcAft>
                <a:spcPts val="0"/>
              </a:spcAft>
              <a:buNone/>
            </a:pPr>
            <a:r>
              <a:rPr lang="en"/>
              <a:t># </a:t>
            </a:r>
            <a:r>
              <a:rPr lang="en"/>
              <a:t>It is one of the most popular languages used in data science, second only to R.</a:t>
            </a:r>
            <a:endParaRPr/>
          </a:p>
          <a:p>
            <a:pPr indent="0" lvl="0" marL="0" rtl="0">
              <a:spcBef>
                <a:spcPts val="1600"/>
              </a:spcBef>
              <a:spcAft>
                <a:spcPts val="1600"/>
              </a:spcAft>
              <a:buNone/>
            </a:pPr>
            <a:r>
              <a:rPr lang="en"/>
              <a:t># </a:t>
            </a:r>
            <a:r>
              <a:rPr lang="en"/>
              <a:t>It’s also being used for machine learning and AI systems and various modern technologies.</a:t>
            </a:r>
            <a:endParaRPr/>
          </a:p>
        </p:txBody>
      </p:sp>
      <p:sp>
        <p:nvSpPr>
          <p:cNvPr id="160" name="Shape 160"/>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1" name="Shape 161"/>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62" name="Shape 162"/>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Has Amazing Libraries</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When you’re working on bigger projects, libraries can really help you save time and cut down on the initial development cycle.</a:t>
            </a:r>
            <a:endParaRPr/>
          </a:p>
          <a:p>
            <a:pPr indent="0" lvl="0" marL="0" rtl="0">
              <a:spcBef>
                <a:spcPts val="1600"/>
              </a:spcBef>
              <a:spcAft>
                <a:spcPts val="0"/>
              </a:spcAft>
              <a:buNone/>
            </a:pPr>
            <a:r>
              <a:rPr lang="en"/>
              <a:t># </a:t>
            </a:r>
            <a:r>
              <a:rPr lang="en"/>
              <a:t>Python has an excellent selection of libraries, from NumPy and SciPy for scientific computing to Django/Flask for web development.</a:t>
            </a:r>
            <a:endParaRPr/>
          </a:p>
          <a:p>
            <a:pPr indent="0" lvl="0" marL="0" rtl="0">
              <a:spcBef>
                <a:spcPts val="1600"/>
              </a:spcBef>
              <a:spcAft>
                <a:spcPts val="1600"/>
              </a:spcAft>
              <a:buNone/>
            </a:pPr>
            <a:r>
              <a:rPr lang="en"/>
              <a:t># </a:t>
            </a:r>
            <a:r>
              <a:rPr lang="en"/>
              <a:t>There are even a few libraries with a more specific focus, like scikit-learn for machine learning applications and nltk for natural language processing.</a:t>
            </a:r>
            <a:endParaRPr/>
          </a:p>
        </p:txBody>
      </p:sp>
      <p:sp>
        <p:nvSpPr>
          <p:cNvPr id="169" name="Shape 169"/>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0" name="Shape 170"/>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71" name="Shape 171"/>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Is Accessible</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For newcomers and beginners, Python is incredibly easy to learn and use.</a:t>
            </a:r>
            <a:endParaRPr/>
          </a:p>
          <a:p>
            <a:pPr indent="0" lvl="0" marL="0" rtl="0">
              <a:spcBef>
                <a:spcPts val="1600"/>
              </a:spcBef>
              <a:spcAft>
                <a:spcPts val="0"/>
              </a:spcAft>
              <a:buNone/>
            </a:pPr>
            <a:r>
              <a:rPr lang="en"/>
              <a:t># </a:t>
            </a:r>
            <a:r>
              <a:rPr lang="en"/>
              <a:t>Part of the reason is the simplified syntax with an emphasis on natural language.</a:t>
            </a:r>
            <a:endParaRPr/>
          </a:p>
          <a:p>
            <a:pPr indent="0" lvl="0" marL="0" rtl="0">
              <a:spcBef>
                <a:spcPts val="1600"/>
              </a:spcBef>
              <a:spcAft>
                <a:spcPts val="1600"/>
              </a:spcAft>
              <a:buNone/>
            </a:pPr>
            <a:r>
              <a:rPr lang="en"/>
              <a:t># Y</a:t>
            </a:r>
            <a:r>
              <a:rPr lang="en"/>
              <a:t>ou can write Python code and execute it much faster.</a:t>
            </a:r>
            <a:endParaRPr/>
          </a:p>
        </p:txBody>
      </p:sp>
      <p:sp>
        <p:nvSpPr>
          <p:cNvPr id="178" name="Shape 178"/>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79" name="Shape 179"/>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80" name="Shape 180"/>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Is Popular</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Python is second most popular language on Github with 1 Million PRs in 2017. </a:t>
            </a:r>
            <a:endParaRPr/>
          </a:p>
          <a:p>
            <a:pPr indent="0" lvl="0" marL="0" rtl="0">
              <a:spcBef>
                <a:spcPts val="1600"/>
              </a:spcBef>
              <a:spcAft>
                <a:spcPts val="1600"/>
              </a:spcAft>
              <a:buNone/>
            </a:pPr>
            <a:r>
              <a:rPr lang="en"/>
              <a:t># </a:t>
            </a:r>
            <a:r>
              <a:rPr lang="en"/>
              <a:t>As of Dec 2017, Python is second most in-demand programming language with 2nd highest job share in programming. Thanks to Machine Learning and Big Data.</a:t>
            </a:r>
            <a:endParaRPr/>
          </a:p>
        </p:txBody>
      </p:sp>
      <p:sp>
        <p:nvSpPr>
          <p:cNvPr id="187" name="Shape 187"/>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8" name="Shape 188"/>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89" name="Shape 189"/>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Why Node.js is Important too?</a:t>
            </a:r>
            <a:endParaRPr/>
          </a:p>
        </p:txBody>
      </p:sp>
      <p:sp>
        <p:nvSpPr>
          <p:cNvPr id="195" name="Shape 195"/>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6" name="Shape 196"/>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97" name="Shape 197"/>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Language re-use</a:t>
            </a:r>
            <a:endParaRPr/>
          </a:p>
        </p:txBody>
      </p:sp>
      <p:sp>
        <p:nvSpPr>
          <p:cNvPr id="203" name="Shape 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a:r>
            <a:r>
              <a:rPr lang="en"/>
              <a:t> </a:t>
            </a:r>
            <a:r>
              <a:rPr lang="en"/>
              <a:t>Technologies like ASP.NET, Django or Spring requires developers to know yet another language to write code on the server-side; be it C#, Python, Java or any other.</a:t>
            </a:r>
            <a:endParaRPr/>
          </a:p>
          <a:p>
            <a:pPr indent="0" lvl="0" marL="0">
              <a:spcBef>
                <a:spcPts val="1600"/>
              </a:spcBef>
              <a:spcAft>
                <a:spcPts val="0"/>
              </a:spcAft>
              <a:buNone/>
            </a:pPr>
            <a:r>
              <a:rPr lang="en"/>
              <a:t>// </a:t>
            </a:r>
            <a:r>
              <a:rPr lang="en"/>
              <a:t>On the other hand, Node.js uses JavaScript.</a:t>
            </a:r>
            <a:endParaRPr/>
          </a:p>
          <a:p>
            <a:pPr indent="0" lvl="0" marL="0" rtl="0">
              <a:spcBef>
                <a:spcPts val="1600"/>
              </a:spcBef>
              <a:spcAft>
                <a:spcPts val="1600"/>
              </a:spcAft>
              <a:buNone/>
            </a:pPr>
            <a:r>
              <a:rPr lang="en"/>
              <a:t>// Developers only have to talk in a single language across all layers.</a:t>
            </a:r>
            <a:endParaRPr/>
          </a:p>
        </p:txBody>
      </p:sp>
      <p:sp>
        <p:nvSpPr>
          <p:cNvPr id="204" name="Shape 204"/>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05" name="Shape 205"/>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06" name="Shape 206"/>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is lightweight</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Node.js uses an event-driven architecture which means everything done on it, every single call and operation, is a chain of asynchronous callbacks.</a:t>
            </a:r>
            <a:endParaRPr/>
          </a:p>
          <a:p>
            <a:pPr indent="0" lvl="0" marL="0" rtl="0">
              <a:spcBef>
                <a:spcPts val="1600"/>
              </a:spcBef>
              <a:spcAft>
                <a:spcPts val="0"/>
              </a:spcAft>
              <a:buNone/>
            </a:pPr>
            <a:r>
              <a:rPr lang="en"/>
              <a:t>// T</a:t>
            </a:r>
            <a:r>
              <a:rPr lang="en"/>
              <a:t>his allows Node.js to run on a single thread.</a:t>
            </a:r>
            <a:endParaRPr/>
          </a:p>
          <a:p>
            <a:pPr indent="0" lvl="0" marL="0" rtl="0">
              <a:spcBef>
                <a:spcPts val="1600"/>
              </a:spcBef>
              <a:spcAft>
                <a:spcPts val="1600"/>
              </a:spcAft>
              <a:buNone/>
            </a:pPr>
            <a:r>
              <a:rPr lang="en"/>
              <a:t>// </a:t>
            </a:r>
            <a:r>
              <a:rPr lang="en"/>
              <a:t>This is the very foundation of the non-blocking I/O nature you may have heard that is Node.js main feature.</a:t>
            </a:r>
            <a:endParaRPr/>
          </a:p>
        </p:txBody>
      </p:sp>
      <p:sp>
        <p:nvSpPr>
          <p:cNvPr id="213" name="Shape 213"/>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14" name="Shape 214"/>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15" name="Shape 215"/>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Advance Web Technologies</a:t>
            </a:r>
            <a:endParaRPr/>
          </a:p>
        </p:txBody>
      </p:sp>
      <p:sp>
        <p:nvSpPr>
          <p:cNvPr id="63" name="Shape 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Umer Farooq Mughal</a:t>
            </a:r>
            <a:endParaRPr/>
          </a:p>
          <a:p>
            <a:pPr indent="0" lvl="0" marL="0">
              <a:spcBef>
                <a:spcPts val="0"/>
              </a:spcBef>
              <a:spcAft>
                <a:spcPts val="0"/>
              </a:spcAft>
              <a:buNone/>
            </a:pPr>
            <a:r>
              <a:rPr lang="en"/>
              <a:t>Muzzammil Hussain</a:t>
            </a:r>
            <a:endParaRPr/>
          </a:p>
          <a:p>
            <a:pPr indent="0" lvl="0" marL="0">
              <a:spcBef>
                <a:spcPts val="0"/>
              </a:spcBef>
              <a:spcAft>
                <a:spcPts val="0"/>
              </a:spcAft>
              <a:buNone/>
            </a:pPr>
            <a:r>
              <a:t/>
            </a:r>
            <a:endParaRPr/>
          </a:p>
          <a:p>
            <a:pPr indent="0" lvl="0" marL="0">
              <a:spcBef>
                <a:spcPts val="0"/>
              </a:spcBef>
              <a:spcAft>
                <a:spcPts val="0"/>
              </a:spcAft>
              <a:buNone/>
            </a:pPr>
            <a:r>
              <a:rPr lang="en" sz="1800"/>
              <a:t>Workshop at UMT Lahore, March 2018</a:t>
            </a:r>
            <a:endParaRPr sz="1800"/>
          </a:p>
        </p:txBody>
      </p:sp>
      <p:sp>
        <p:nvSpPr>
          <p:cNvPr id="64" name="Shape 64"/>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5" name="Shape 65"/>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66" name="Shape 66"/>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Node.js wins with Database Queries</a:t>
            </a:r>
            <a:br>
              <a:rPr lang="en"/>
            </a:br>
            <a:endParaRPr/>
          </a:p>
        </p:txBody>
      </p:sp>
      <p:sp>
        <p:nvSpPr>
          <p:cNvPr id="221" name="Shape 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The database queries for new NoSQL databases like MongoDB, CouchDB are written in JavaScript.</a:t>
            </a:r>
            <a:endParaRPr/>
          </a:p>
          <a:p>
            <a:pPr indent="0" lvl="0" marL="0" rtl="0">
              <a:spcBef>
                <a:spcPts val="1600"/>
              </a:spcBef>
              <a:spcAft>
                <a:spcPts val="0"/>
              </a:spcAft>
              <a:buNone/>
            </a:pPr>
            <a:r>
              <a:rPr lang="en"/>
              <a:t>// </a:t>
            </a:r>
            <a:r>
              <a:rPr lang="en"/>
              <a:t>Developers need no gear-shifting in remembering the syntax differences when combining Node.js and NoSQL databases.</a:t>
            </a:r>
            <a:endParaRPr/>
          </a:p>
          <a:p>
            <a:pPr indent="0" lvl="0" marL="0" rtl="0">
              <a:spcBef>
                <a:spcPts val="1600"/>
              </a:spcBef>
              <a:spcAft>
                <a:spcPts val="1600"/>
              </a:spcAft>
              <a:buNone/>
            </a:pPr>
            <a:r>
              <a:rPr lang="en"/>
              <a:t>// JSON is modern form of data and its native to Node.js</a:t>
            </a:r>
            <a:endParaRPr/>
          </a:p>
        </p:txBody>
      </p:sp>
      <p:sp>
        <p:nvSpPr>
          <p:cNvPr id="222" name="Shape 222"/>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23" name="Shape 223"/>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24" name="Shape 224"/>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World is Heterogeneous now</a:t>
            </a:r>
            <a:br>
              <a:rPr lang="en"/>
            </a:br>
            <a:endParaRPr/>
          </a:p>
        </p:txBody>
      </p:sp>
      <p:sp>
        <p:nvSpPr>
          <p:cNvPr id="230" name="Shape 2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There is no single answer to complex modern world problems.</a:t>
            </a:r>
            <a:endParaRPr/>
          </a:p>
          <a:p>
            <a:pPr indent="0" lvl="0" marL="0" rtl="0">
              <a:spcBef>
                <a:spcPts val="1600"/>
              </a:spcBef>
              <a:spcAft>
                <a:spcPts val="0"/>
              </a:spcAft>
              <a:buNone/>
            </a:pPr>
            <a:r>
              <a:rPr lang="en"/>
              <a:t>// Node.js and Python are used side by side.</a:t>
            </a:r>
            <a:endParaRPr/>
          </a:p>
          <a:p>
            <a:pPr indent="0" lvl="0" marL="0">
              <a:spcBef>
                <a:spcPts val="1600"/>
              </a:spcBef>
              <a:spcAft>
                <a:spcPts val="0"/>
              </a:spcAft>
              <a:buNone/>
            </a:pPr>
            <a:r>
              <a:rPr lang="en"/>
              <a:t>// NPM is the biggest 3rd party module repository, take advantage of that.</a:t>
            </a:r>
            <a:endParaRPr/>
          </a:p>
          <a:p>
            <a:pPr indent="0" lvl="0" marL="0" rtl="0">
              <a:spcBef>
                <a:spcPts val="1600"/>
              </a:spcBef>
              <a:spcAft>
                <a:spcPts val="1600"/>
              </a:spcAft>
              <a:buNone/>
            </a:pPr>
            <a:r>
              <a:rPr lang="en"/>
              <a:t>// Node.js is most commonly used as “Proxy” to other micro-services. </a:t>
            </a:r>
            <a:endParaRPr/>
          </a:p>
        </p:txBody>
      </p:sp>
      <p:sp>
        <p:nvSpPr>
          <p:cNvPr id="231" name="Shape 23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32" name="Shape 23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33" name="Shape 23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457200" lvl="0" marL="2743200" rtl="0" algn="l">
              <a:spcBef>
                <a:spcPts val="0"/>
              </a:spcBef>
              <a:spcAft>
                <a:spcPts val="0"/>
              </a:spcAft>
              <a:buNone/>
            </a:pPr>
            <a:r>
              <a:rPr lang="en"/>
              <a:t>Flask</a:t>
            </a:r>
            <a:endParaRPr/>
          </a:p>
        </p:txBody>
      </p:sp>
      <p:sp>
        <p:nvSpPr>
          <p:cNvPr id="239" name="Shape 239"/>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0" name="Shape 240"/>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41" name="Shape 241"/>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Main contrasts (vs Django)</a:t>
            </a:r>
            <a:endParaRPr/>
          </a:p>
        </p:txBody>
      </p:sp>
      <p:sp>
        <p:nvSpPr>
          <p:cNvPr id="247" name="Shape 2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Flask provides simplicity, flexibility and fine-grained control. It is un-opinionated (it lets you decide how you want to implement things). It’s more “pythonic” because it’s explicit .</a:t>
            </a:r>
            <a:endParaRPr/>
          </a:p>
          <a:p>
            <a:pPr indent="0" lvl="0" marL="0" rtl="0">
              <a:spcBef>
                <a:spcPts val="1600"/>
              </a:spcBef>
              <a:spcAft>
                <a:spcPts val="1600"/>
              </a:spcAft>
              <a:buNone/>
            </a:pPr>
            <a:r>
              <a:rPr lang="en"/>
              <a:t>// </a:t>
            </a:r>
            <a:r>
              <a:rPr lang="en"/>
              <a:t>Django provides an all-inclusive experience: you get an admin panel, database interfaces, an ORM, and directory structure for your apps and projects out of the box.</a:t>
            </a:r>
            <a:endParaRPr/>
          </a:p>
        </p:txBody>
      </p:sp>
      <p:sp>
        <p:nvSpPr>
          <p:cNvPr id="248" name="Shape 248"/>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9" name="Shape 249"/>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50" name="Shape 250"/>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You should probably choose</a:t>
            </a:r>
            <a:endParaRPr/>
          </a:p>
        </p:txBody>
      </p:sp>
      <p:sp>
        <p:nvSpPr>
          <p:cNvPr id="256" name="Shape 2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Flask, if you're focused on the experience and learning opportunities, or if you want more control about which components to use (such as what databases you want to use and how you want to interact with them).</a:t>
            </a:r>
            <a:endParaRPr/>
          </a:p>
          <a:p>
            <a:pPr indent="0" lvl="0" marL="0" rtl="0">
              <a:spcBef>
                <a:spcPts val="1600"/>
              </a:spcBef>
              <a:spcAft>
                <a:spcPts val="1600"/>
              </a:spcAft>
              <a:buNone/>
            </a:pPr>
            <a:r>
              <a:rPr lang="en"/>
              <a:t>// </a:t>
            </a:r>
            <a:r>
              <a:rPr lang="en"/>
              <a:t>Django, if you're focused on the final product. Especially if you're working on a straight-forward application such as a news site, an e-store, or blog, and you want there to always be a single, obvious way of doing things.</a:t>
            </a:r>
            <a:endParaRPr/>
          </a:p>
        </p:txBody>
      </p:sp>
      <p:sp>
        <p:nvSpPr>
          <p:cNvPr id="257" name="Shape 257"/>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58" name="Shape 258"/>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59" name="Shape 259"/>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457200" lvl="0" marL="2743200" rtl="0" algn="l">
              <a:spcBef>
                <a:spcPts val="0"/>
              </a:spcBef>
              <a:spcAft>
                <a:spcPts val="0"/>
              </a:spcAft>
              <a:buNone/>
            </a:pPr>
            <a:r>
              <a:rPr lang="en"/>
              <a:t>React JS</a:t>
            </a:r>
            <a:endParaRPr/>
          </a:p>
        </p:txBody>
      </p:sp>
      <p:sp>
        <p:nvSpPr>
          <p:cNvPr id="265" name="Shape 265"/>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6" name="Shape 266"/>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67" name="Shape 267"/>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What is React JS?</a:t>
            </a:r>
            <a:br>
              <a:rPr lang="en"/>
            </a:br>
            <a:endParaRPr/>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a:t>ReactJS is declarative, efficient, and flexible JavaScript open-source library which is used for building user interfaces specifically for single page applications.</a:t>
            </a:r>
            <a:endParaRPr/>
          </a:p>
          <a:p>
            <a:pPr indent="0" lvl="0" marL="0">
              <a:spcBef>
                <a:spcPts val="1600"/>
              </a:spcBef>
              <a:spcAft>
                <a:spcPts val="0"/>
              </a:spcAft>
              <a:buNone/>
            </a:pPr>
            <a:r>
              <a:rPr lang="en"/>
              <a:t># It’s used for handling view layer for web and mobile apps.</a:t>
            </a:r>
            <a:endParaRPr/>
          </a:p>
          <a:p>
            <a:pPr indent="0" lvl="0" marL="0" rtl="0">
              <a:spcBef>
                <a:spcPts val="1600"/>
              </a:spcBef>
              <a:spcAft>
                <a:spcPts val="1600"/>
              </a:spcAft>
              <a:buNone/>
            </a:pPr>
            <a:r>
              <a:rPr lang="en"/>
              <a:t># V in M</a:t>
            </a:r>
            <a:r>
              <a:rPr b="1" lang="en"/>
              <a:t>V</a:t>
            </a:r>
            <a:r>
              <a:rPr lang="en"/>
              <a:t>C</a:t>
            </a:r>
            <a:endParaRPr/>
          </a:p>
        </p:txBody>
      </p:sp>
      <p:sp>
        <p:nvSpPr>
          <p:cNvPr id="274" name="Shape 274"/>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75" name="Shape 275"/>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76" name="Shape 276"/>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ReactJS Features</a:t>
            </a:r>
            <a:br>
              <a:rPr lang="en"/>
            </a:br>
            <a:endParaRPr/>
          </a:p>
        </p:txBody>
      </p:sp>
      <p:sp>
        <p:nvSpPr>
          <p:cNvPr id="282" name="Shape 282"/>
          <p:cNvSpPr txBox="1"/>
          <p:nvPr>
            <p:ph idx="1" type="body"/>
          </p:nvPr>
        </p:nvSpPr>
        <p:spPr>
          <a:xfrm>
            <a:off x="311700" y="941100"/>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a:t>JSX: </a:t>
            </a:r>
            <a:endParaRPr b="1"/>
          </a:p>
          <a:p>
            <a:pPr indent="0" lvl="0" marL="0" rtl="0">
              <a:lnSpc>
                <a:spcPct val="100000"/>
              </a:lnSpc>
              <a:spcBef>
                <a:spcPts val="0"/>
              </a:spcBef>
              <a:spcAft>
                <a:spcPts val="0"/>
              </a:spcAft>
              <a:buNone/>
            </a:pPr>
            <a:r>
              <a:rPr lang="en" sz="1400"/>
              <a:t>Instead of using regular JavaScript for templating, it uses JSX. JSX is simple JavaScript which allows HTML quoting and uses these HTML tag syntax to render subcomponents</a:t>
            </a:r>
            <a:endParaRPr sz="1400"/>
          </a:p>
          <a:p>
            <a:pPr indent="0" lvl="0" marL="0">
              <a:lnSpc>
                <a:spcPct val="100000"/>
              </a:lnSpc>
              <a:spcBef>
                <a:spcPts val="0"/>
              </a:spcBef>
              <a:spcAft>
                <a:spcPts val="0"/>
              </a:spcAft>
              <a:buNone/>
            </a:pPr>
            <a:r>
              <a:t/>
            </a:r>
            <a:endParaRPr sz="1400"/>
          </a:p>
          <a:p>
            <a:pPr indent="0" lvl="0" marL="0">
              <a:lnSpc>
                <a:spcPct val="100000"/>
              </a:lnSpc>
              <a:spcBef>
                <a:spcPts val="0"/>
              </a:spcBef>
              <a:spcAft>
                <a:spcPts val="0"/>
              </a:spcAft>
              <a:buNone/>
            </a:pPr>
            <a:r>
              <a:rPr b="1" lang="en"/>
              <a:t>React Native:</a:t>
            </a:r>
            <a:r>
              <a:rPr b="1" lang="en" sz="1400"/>
              <a:t> </a:t>
            </a:r>
            <a:endParaRPr b="1" sz="1400"/>
          </a:p>
          <a:p>
            <a:pPr indent="0" lvl="0" marL="0" rtl="0">
              <a:lnSpc>
                <a:spcPct val="100000"/>
              </a:lnSpc>
              <a:spcBef>
                <a:spcPts val="0"/>
              </a:spcBef>
              <a:spcAft>
                <a:spcPts val="0"/>
              </a:spcAft>
              <a:buNone/>
            </a:pPr>
            <a:r>
              <a:rPr lang="en" sz="1400"/>
              <a:t>Provides the react architecture to native applications like IOS, Android and UPD</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b="1" lang="en"/>
              <a:t>Single-Way data flow:</a:t>
            </a:r>
            <a:endParaRPr b="1"/>
          </a:p>
          <a:p>
            <a:pPr indent="0" lvl="0" marL="0" rtl="0">
              <a:lnSpc>
                <a:spcPct val="100000"/>
              </a:lnSpc>
              <a:spcBef>
                <a:spcPts val="0"/>
              </a:spcBef>
              <a:spcAft>
                <a:spcPts val="0"/>
              </a:spcAft>
              <a:buNone/>
            </a:pPr>
            <a:r>
              <a:rPr lang="en" sz="1400"/>
              <a:t>A set of immutable values are passed to the components renderer as properties in its HTML tags.</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b="1" lang="en"/>
              <a:t>Virtual Document Object Model:</a:t>
            </a:r>
            <a:endParaRPr b="1"/>
          </a:p>
          <a:p>
            <a:pPr indent="0" lvl="0" marL="0" rtl="0">
              <a:lnSpc>
                <a:spcPct val="100000"/>
              </a:lnSpc>
              <a:spcBef>
                <a:spcPts val="0"/>
              </a:spcBef>
              <a:spcAft>
                <a:spcPts val="0"/>
              </a:spcAft>
              <a:buNone/>
            </a:pPr>
            <a:r>
              <a:rPr lang="en" sz="1400"/>
              <a:t>React creates an in-memory data structure cache which computes the changes made and then updates the browser.</a:t>
            </a:r>
            <a:endParaRPr sz="1400"/>
          </a:p>
        </p:txBody>
      </p:sp>
      <p:sp>
        <p:nvSpPr>
          <p:cNvPr id="283" name="Shape 283"/>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4" name="Shape 284"/>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85" name="Shape 285"/>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Why React Js?</a:t>
            </a:r>
            <a:br>
              <a:rPr lang="en"/>
            </a:br>
            <a:endParaRPr/>
          </a:p>
        </p:txBody>
      </p:sp>
      <p:sp>
        <p:nvSpPr>
          <p:cNvPr id="291" name="Shape 291"/>
          <p:cNvSpPr txBox="1"/>
          <p:nvPr>
            <p:ph idx="1" type="body"/>
          </p:nvPr>
        </p:nvSpPr>
        <p:spPr>
          <a:xfrm>
            <a:off x="311700" y="94110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Because of Simplicity, Easy to learn, One way data binding and Performance</a:t>
            </a:r>
            <a:endParaRPr/>
          </a:p>
          <a:p>
            <a:pPr indent="0" lvl="0" marL="0" rtl="0">
              <a:spcBef>
                <a:spcPts val="1600"/>
              </a:spcBef>
              <a:spcAft>
                <a:spcPts val="0"/>
              </a:spcAft>
              <a:buNone/>
            </a:pPr>
            <a:r>
              <a:rPr lang="en"/>
              <a:t># One thing that really attracts me “It’s a Javascript”</a:t>
            </a:r>
            <a:endParaRPr/>
          </a:p>
          <a:p>
            <a:pPr indent="0" lvl="0" marL="0" rtl="0">
              <a:spcBef>
                <a:spcPts val="1600"/>
              </a:spcBef>
              <a:spcAft>
                <a:spcPts val="0"/>
              </a:spcAft>
              <a:buNone/>
            </a:pPr>
            <a:r>
              <a:rPr lang="en"/>
              <a:t># It’s trending(</a:t>
            </a:r>
            <a:r>
              <a:rPr lang="en" sz="1400"/>
              <a:t>Google trends</a:t>
            </a:r>
            <a:r>
              <a:rPr lang="en"/>
              <a:t>)</a:t>
            </a:r>
            <a:endParaRPr/>
          </a:p>
          <a:p>
            <a:pPr indent="0" lvl="0" marL="0" rtl="0">
              <a:spcBef>
                <a:spcPts val="1600"/>
              </a:spcBef>
              <a:spcAft>
                <a:spcPts val="0"/>
              </a:spcAft>
              <a:buNone/>
            </a:pPr>
            <a:r>
              <a:t/>
            </a:r>
            <a:endParaRPr/>
          </a:p>
          <a:p>
            <a:pPr indent="0" lvl="0" marL="0" rtl="0">
              <a:lnSpc>
                <a:spcPct val="100000"/>
              </a:lnSpc>
              <a:spcBef>
                <a:spcPts val="1600"/>
              </a:spcBef>
              <a:spcAft>
                <a:spcPts val="0"/>
              </a:spcAft>
              <a:buNone/>
            </a:pPr>
            <a:r>
              <a:t/>
            </a:r>
            <a:endParaRPr sz="1400"/>
          </a:p>
          <a:p>
            <a:pPr indent="0" lvl="0" marL="0" rtl="0">
              <a:lnSpc>
                <a:spcPct val="100000"/>
              </a:lnSpc>
              <a:spcBef>
                <a:spcPts val="0"/>
              </a:spcBef>
              <a:spcAft>
                <a:spcPts val="0"/>
              </a:spcAft>
              <a:buNone/>
            </a:pPr>
            <a:r>
              <a:t/>
            </a:r>
            <a:endParaRPr sz="1400"/>
          </a:p>
        </p:txBody>
      </p:sp>
      <p:sp>
        <p:nvSpPr>
          <p:cNvPr id="292" name="Shape 292"/>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93" name="Shape 293"/>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294" name="Shape 294"/>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95" name="Shape 295"/>
          <p:cNvPicPr preferRelativeResize="0"/>
          <p:nvPr/>
        </p:nvPicPr>
        <p:blipFill>
          <a:blip r:embed="rId4">
            <a:alphaModFix/>
          </a:blip>
          <a:stretch>
            <a:fillRect/>
          </a:stretch>
        </p:blipFill>
        <p:spPr>
          <a:xfrm>
            <a:off x="1081550" y="2386225"/>
            <a:ext cx="6842750" cy="21417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Why React Js?</a:t>
            </a:r>
            <a:br>
              <a:rPr lang="en"/>
            </a:br>
            <a:endParaRPr/>
          </a:p>
        </p:txBody>
      </p:sp>
      <p:sp>
        <p:nvSpPr>
          <p:cNvPr id="301" name="Shape 301"/>
          <p:cNvSpPr txBox="1"/>
          <p:nvPr>
            <p:ph idx="1" type="body"/>
          </p:nvPr>
        </p:nvSpPr>
        <p:spPr>
          <a:xfrm>
            <a:off x="311700" y="94110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nSpc>
                <a:spcPct val="100000"/>
              </a:lnSpc>
              <a:spcBef>
                <a:spcPts val="1600"/>
              </a:spcBef>
              <a:spcAft>
                <a:spcPts val="0"/>
              </a:spcAft>
              <a:buNone/>
            </a:pPr>
            <a:r>
              <a:t/>
            </a:r>
            <a:endParaRPr sz="1400"/>
          </a:p>
          <a:p>
            <a:pPr indent="0" lvl="0" marL="0" rtl="0">
              <a:lnSpc>
                <a:spcPct val="100000"/>
              </a:lnSpc>
              <a:spcBef>
                <a:spcPts val="0"/>
              </a:spcBef>
              <a:spcAft>
                <a:spcPts val="0"/>
              </a:spcAft>
              <a:buNone/>
            </a:pPr>
            <a:r>
              <a:t/>
            </a:r>
            <a:endParaRPr sz="1400"/>
          </a:p>
        </p:txBody>
      </p:sp>
      <p:sp>
        <p:nvSpPr>
          <p:cNvPr id="302" name="Shape 302"/>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03" name="Shape 303"/>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304" name="Shape 304"/>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05" name="Shape 305"/>
          <p:cNvPicPr preferRelativeResize="0"/>
          <p:nvPr/>
        </p:nvPicPr>
        <p:blipFill>
          <a:blip r:embed="rId4">
            <a:alphaModFix/>
          </a:blip>
          <a:stretch>
            <a:fillRect/>
          </a:stretch>
        </p:blipFill>
        <p:spPr>
          <a:xfrm>
            <a:off x="1673201" y="1017725"/>
            <a:ext cx="5699780" cy="3416400"/>
          </a:xfrm>
          <a:prstGeom prst="rect">
            <a:avLst/>
          </a:prstGeom>
          <a:noFill/>
          <a:ln>
            <a:noFill/>
          </a:ln>
        </p:spPr>
      </p:pic>
      <p:sp>
        <p:nvSpPr>
          <p:cNvPr id="306" name="Shape 306"/>
          <p:cNvSpPr txBox="1"/>
          <p:nvPr/>
        </p:nvSpPr>
        <p:spPr>
          <a:xfrm>
            <a:off x="2799475" y="4500613"/>
            <a:ext cx="1921800" cy="24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434343"/>
                </a:solidFill>
              </a:rPr>
              <a:t>(source: Indeed.com)</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About Us</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Principle Software Engineers at Arbisoft</a:t>
            </a:r>
            <a:r>
              <a:rPr lang="en"/>
              <a:t>.</a:t>
            </a:r>
            <a:endParaRPr/>
          </a:p>
          <a:p>
            <a:pPr indent="0" lvl="0" marL="0">
              <a:spcBef>
                <a:spcPts val="1600"/>
              </a:spcBef>
              <a:spcAft>
                <a:spcPts val="0"/>
              </a:spcAft>
              <a:buNone/>
            </a:pPr>
            <a:r>
              <a:rPr lang="en"/>
              <a:t># More than 8 years of industry experience.</a:t>
            </a:r>
            <a:endParaRPr/>
          </a:p>
          <a:p>
            <a:pPr indent="0" lvl="0" marL="0">
              <a:spcBef>
                <a:spcPts val="1600"/>
              </a:spcBef>
              <a:spcAft>
                <a:spcPts val="0"/>
              </a:spcAft>
              <a:buNone/>
            </a:pPr>
            <a:r>
              <a:rPr lang="en"/>
              <a:t># Arbisoft is one of the most high tech software house in Pakistan.</a:t>
            </a:r>
            <a:endParaRPr/>
          </a:p>
          <a:p>
            <a:pPr indent="0" lvl="0" marL="0">
              <a:spcBef>
                <a:spcPts val="1600"/>
              </a:spcBef>
              <a:spcAft>
                <a:spcPts val="0"/>
              </a:spcAft>
              <a:buNone/>
            </a:pPr>
            <a:r>
              <a:rPr lang="en"/>
              <a:t># 300+ engineers works at Arbisoft for some of the best tech names.</a:t>
            </a:r>
            <a:endParaRPr/>
          </a:p>
          <a:p>
            <a:pPr indent="0" lvl="0" marL="0">
              <a:spcBef>
                <a:spcPts val="1600"/>
              </a:spcBef>
              <a:spcAft>
                <a:spcPts val="0"/>
              </a:spcAft>
              <a:buNone/>
            </a:pPr>
            <a:r>
              <a:rPr lang="en"/>
              <a:t># Arbisoft arranged Pakistan’s first ever PyCon in 2017.</a:t>
            </a:r>
            <a:endParaRPr/>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1600"/>
              </a:spcAft>
              <a:buNone/>
            </a:pPr>
            <a:r>
              <a:t/>
            </a:r>
            <a:endParaRPr/>
          </a:p>
        </p:txBody>
      </p:sp>
      <p:sp>
        <p:nvSpPr>
          <p:cNvPr id="73" name="Shape 73"/>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4" name="Shape 74"/>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75" name="Shape 75"/>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12" name="Shape 31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313" name="Shape 31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14" name="Shape 314"/>
          <p:cNvPicPr preferRelativeResize="0"/>
          <p:nvPr/>
        </p:nvPicPr>
        <p:blipFill>
          <a:blip r:embed="rId4">
            <a:alphaModFix/>
          </a:blip>
          <a:stretch>
            <a:fillRect/>
          </a:stretch>
        </p:blipFill>
        <p:spPr>
          <a:xfrm>
            <a:off x="722150" y="628688"/>
            <a:ext cx="7520775" cy="4228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22222"/>
                </a:solidFill>
                <a:highlight>
                  <a:srgbClr val="FFFFFF"/>
                </a:highlight>
              </a:rPr>
              <a:t>You can Contact Us</a:t>
            </a:r>
            <a:br>
              <a:rPr lang="en"/>
            </a:br>
            <a:endParaRPr/>
          </a:p>
        </p:txBody>
      </p:sp>
      <p:sp>
        <p:nvSpPr>
          <p:cNvPr id="320" name="Shape 3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muzzammil.hussain@arbisoft.com</a:t>
            </a:r>
            <a:endParaRPr/>
          </a:p>
          <a:p>
            <a:pPr indent="0" lvl="0" marL="0" rtl="0">
              <a:spcBef>
                <a:spcPts val="1600"/>
              </a:spcBef>
              <a:spcAft>
                <a:spcPts val="1600"/>
              </a:spcAft>
              <a:buNone/>
            </a:pPr>
            <a:r>
              <a:rPr lang="en"/>
              <a:t>// umer.farooq@arbisoft.com</a:t>
            </a:r>
            <a:endParaRPr/>
          </a:p>
        </p:txBody>
      </p:sp>
      <p:sp>
        <p:nvSpPr>
          <p:cNvPr id="321" name="Shape 32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22" name="Shape 32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323" name="Shape 32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Before We Start...</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434343"/>
                </a:solidFill>
              </a:rPr>
              <a:t># This is a guide to web development technologies and your options. </a:t>
            </a:r>
            <a:endParaRPr>
              <a:solidFill>
                <a:srgbClr val="434343"/>
              </a:solidFill>
            </a:endParaRPr>
          </a:p>
          <a:p>
            <a:pPr indent="0" lvl="0" marL="0" rtl="0">
              <a:lnSpc>
                <a:spcPct val="150000"/>
              </a:lnSpc>
              <a:spcBef>
                <a:spcPts val="0"/>
              </a:spcBef>
              <a:spcAft>
                <a:spcPts val="0"/>
              </a:spcAft>
              <a:buNone/>
            </a:pPr>
            <a:r>
              <a:rPr lang="en">
                <a:solidFill>
                  <a:srgbClr val="434343"/>
                </a:solidFill>
              </a:rPr>
              <a:t># Based on fact and opinion.</a:t>
            </a:r>
            <a:endParaRPr>
              <a:solidFill>
                <a:srgbClr val="434343"/>
              </a:solidFill>
            </a:endParaRPr>
          </a:p>
          <a:p>
            <a:pPr indent="0" lvl="0" marL="0" rtl="0">
              <a:lnSpc>
                <a:spcPct val="150000"/>
              </a:lnSpc>
              <a:spcBef>
                <a:spcPts val="0"/>
              </a:spcBef>
              <a:spcAft>
                <a:spcPts val="0"/>
              </a:spcAft>
              <a:buNone/>
            </a:pPr>
            <a:r>
              <a:rPr lang="en">
                <a:solidFill>
                  <a:srgbClr val="434343"/>
                </a:solidFill>
              </a:rPr>
              <a:t># It will also gives you idea how things are working in industry.</a:t>
            </a:r>
            <a:endParaRPr>
              <a:solidFill>
                <a:srgbClr val="434343"/>
              </a:solidFill>
            </a:endParaRPr>
          </a:p>
        </p:txBody>
      </p:sp>
      <p:sp>
        <p:nvSpPr>
          <p:cNvPr id="82" name="Shape 82"/>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3" name="Shape 83"/>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84" name="Shape 84"/>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Common Question from Students</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rgbClr val="434343"/>
                </a:solidFill>
              </a:rPr>
              <a:t># I want to become a Full-Stack/Front-End /Back-End developer, what should I need to do?</a:t>
            </a:r>
            <a:endParaRPr>
              <a:solidFill>
                <a:srgbClr val="434343"/>
              </a:solidFill>
            </a:endParaRPr>
          </a:p>
          <a:p>
            <a:pPr indent="0" lvl="0" marL="0" rtl="0">
              <a:spcBef>
                <a:spcPts val="0"/>
              </a:spcBef>
              <a:spcAft>
                <a:spcPts val="1600"/>
              </a:spcAft>
              <a:buNone/>
            </a:pPr>
            <a:r>
              <a:t/>
            </a:r>
            <a:endParaRPr/>
          </a:p>
        </p:txBody>
      </p:sp>
      <p:sp>
        <p:nvSpPr>
          <p:cNvPr id="91" name="Shape 91"/>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2" name="Shape 92"/>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93" name="Shape 93"/>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Roadmap to Becoming a Web Developer</a:t>
            </a:r>
            <a:endParaRPr/>
          </a:p>
        </p:txBody>
      </p:sp>
      <p:sp>
        <p:nvSpPr>
          <p:cNvPr id="99" name="Shape 99"/>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0" name="Shape 100"/>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01" name="Shape 101"/>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2" name="Shape 102"/>
          <p:cNvPicPr preferRelativeResize="0"/>
          <p:nvPr/>
        </p:nvPicPr>
        <p:blipFill>
          <a:blip r:embed="rId4">
            <a:alphaModFix/>
          </a:blip>
          <a:stretch>
            <a:fillRect/>
          </a:stretch>
        </p:blipFill>
        <p:spPr>
          <a:xfrm>
            <a:off x="152400" y="1035275"/>
            <a:ext cx="8870993" cy="385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8" name="Shape 108"/>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09" name="Shape 109"/>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0" name="Shape 110"/>
          <p:cNvPicPr preferRelativeResize="0"/>
          <p:nvPr/>
        </p:nvPicPr>
        <p:blipFill>
          <a:blip r:embed="rId4">
            <a:alphaModFix/>
          </a:blip>
          <a:stretch>
            <a:fillRect/>
          </a:stretch>
        </p:blipFill>
        <p:spPr>
          <a:xfrm>
            <a:off x="2722575" y="100800"/>
            <a:ext cx="3300523" cy="4792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6" name="Shape 116"/>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17" name="Shape 117"/>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8" name="Shape 118"/>
          <p:cNvPicPr preferRelativeResize="0"/>
          <p:nvPr/>
        </p:nvPicPr>
        <p:blipFill>
          <a:blip r:embed="rId4">
            <a:alphaModFix/>
          </a:blip>
          <a:stretch>
            <a:fillRect/>
          </a:stretch>
        </p:blipFill>
        <p:spPr>
          <a:xfrm>
            <a:off x="2443968" y="100800"/>
            <a:ext cx="3883556" cy="479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makes Python special?</a:t>
            </a:r>
            <a:endParaRPr/>
          </a:p>
        </p:txBody>
      </p:sp>
      <p:sp>
        <p:nvSpPr>
          <p:cNvPr id="124" name="Shape 124"/>
          <p:cNvSpPr/>
          <p:nvPr/>
        </p:nvSpPr>
        <p:spPr>
          <a:xfrm>
            <a:off x="0" y="0"/>
            <a:ext cx="9144000" cy="1008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5" name="Shape 125"/>
          <p:cNvPicPr preferRelativeResize="0"/>
          <p:nvPr/>
        </p:nvPicPr>
        <p:blipFill>
          <a:blip r:embed="rId3">
            <a:alphaModFix/>
          </a:blip>
          <a:stretch>
            <a:fillRect/>
          </a:stretch>
        </p:blipFill>
        <p:spPr>
          <a:xfrm>
            <a:off x="110150" y="253075"/>
            <a:ext cx="971400" cy="339225"/>
          </a:xfrm>
          <a:prstGeom prst="rect">
            <a:avLst/>
          </a:prstGeom>
          <a:noFill/>
          <a:ln>
            <a:noFill/>
          </a:ln>
        </p:spPr>
      </p:pic>
      <p:sp>
        <p:nvSpPr>
          <p:cNvPr id="126" name="Shape 126"/>
          <p:cNvSpPr/>
          <p:nvPr/>
        </p:nvSpPr>
        <p:spPr>
          <a:xfrm>
            <a:off x="0" y="4893625"/>
            <a:ext cx="9144000" cy="249900"/>
          </a:xfrm>
          <a:prstGeom prst="rect">
            <a:avLst/>
          </a:prstGeom>
          <a:solidFill>
            <a:srgbClr val="2BABEE"/>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