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Raleway"/>
      <p:bold r:id="rId13"/>
      <p:boldItalic r:id="rId14"/>
    </p:embeddedFont>
    <p:embeddedFont>
      <p:font typeface="Montserrat"/>
      <p:bold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d8tUWxEPppIaZfH2Gm3foyUG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Raleway-boldItalic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20363" y="-611877"/>
            <a:ext cx="4265467" cy="426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052609">
            <a:off x="-864504" y="5788915"/>
            <a:ext cx="7310279" cy="548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00" y="4783401"/>
            <a:ext cx="391302" cy="39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46640" y="1028700"/>
            <a:ext cx="492157" cy="492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1989175" y="1456563"/>
            <a:ext cx="14309649" cy="5529701"/>
            <a:chOff x="0" y="-85725"/>
            <a:chExt cx="19079532" cy="737293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1434816" y="-85725"/>
              <a:ext cx="16209900" cy="814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КОМАНДА КОСМОСТАРС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0" y="1508690"/>
              <a:ext cx="19079532" cy="400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9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901" u="none" cap="none" strike="noStrike">
                  <a:solidFill>
                    <a:srgbClr val="B175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Телекомуникационный проект по математике</a:t>
              </a:r>
              <a:endParaRPr/>
            </a:p>
            <a:p>
              <a:pPr indent="0" lvl="0" marL="0" marR="0" rtl="0" algn="ctr">
                <a:lnSpc>
                  <a:spcPct val="109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601" u="none" cap="none" strike="noStrike">
                  <a:solidFill>
                    <a:srgbClr val="B175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 Этап</a:t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1434816" y="6610934"/>
              <a:ext cx="16209900" cy="676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МОБУ МАГДАГАЧИНСКОЙ СОШ №1</a:t>
              </a:r>
              <a:endParaRPr/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8920423" y="7299012"/>
            <a:ext cx="91020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Руководитель: Боровкова Марина Вячеславовна</a:t>
            </a:r>
            <a:endParaRPr/>
          </a:p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Команда учащихся 11 класса: Титов Роман Александрович, Олейник Дарья Константиновна, Сукаленко Павел Юрьевич, Колтакова Елизавета Вячеславовна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3641" y="2055647"/>
            <a:ext cx="400303" cy="40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00" y="1520857"/>
            <a:ext cx="734941" cy="73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98825" y="4743197"/>
            <a:ext cx="912724" cy="91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11397" y="5655922"/>
            <a:ext cx="400303" cy="400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1514724" y="0"/>
            <a:ext cx="16230600" cy="10287000"/>
          </a:xfrm>
          <a:prstGeom prst="rect">
            <a:avLst/>
          </a:prstGeom>
          <a:solidFill>
            <a:srgbClr val="B175FF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32784" y="-751325"/>
            <a:ext cx="5065567" cy="506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9010893">
            <a:off x="11372686" y="3621522"/>
            <a:ext cx="9247539" cy="693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9551" y="775253"/>
            <a:ext cx="506895" cy="50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33793" y="2412809"/>
            <a:ext cx="625507" cy="62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09283" y="0"/>
            <a:ext cx="8271062" cy="1056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80345" y="9928193"/>
            <a:ext cx="358807" cy="35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1275020" y="651428"/>
            <a:ext cx="6470305" cy="2050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86" u="none" cap="none" strike="noStrike">
                <a:solidFill>
                  <a:srgbClr val="B175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Решение кейворда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0030" y="8347727"/>
            <a:ext cx="625507" cy="62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4717" y="2012506"/>
            <a:ext cx="985031" cy="98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38849" y="2702196"/>
            <a:ext cx="400303" cy="40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2741" y="4943349"/>
            <a:ext cx="400303" cy="40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6708" y="4427468"/>
            <a:ext cx="716032" cy="71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5977" y="3517331"/>
            <a:ext cx="1229560" cy="122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3"/>
          <p:cNvGrpSpPr/>
          <p:nvPr/>
        </p:nvGrpSpPr>
        <p:grpSpPr>
          <a:xfrm>
            <a:off x="667082" y="170133"/>
            <a:ext cx="8882431" cy="9968165"/>
            <a:chOff x="0" y="28575"/>
            <a:chExt cx="11843242" cy="13290886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0" y="28575"/>
              <a:ext cx="11843242" cy="17104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399" u="none" cap="none" strike="noStrike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ГЕРМАН СТЕПЕНОВИЧ ТИТОВ</a:t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0" y="2218687"/>
              <a:ext cx="11227783" cy="674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50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33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Советский космонавт</a:t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0" y="3409863"/>
              <a:ext cx="11166930" cy="9909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4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Родился 11 сентября 1935 года в селе Верх-Жилино Косихинского района Алтайского края. В июле 1953 года Г. С. Титов был призван на службу в армию. В 1955 году окончил 9-ю военную авиационную школу лётчиков (Кустанай), а в 1957 году — Сталинградское военное авиационное училище лётчиков, позже став космонавтом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4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Достижения:</a:t>
              </a:r>
              <a:r>
                <a:rPr b="0" i="0" lang="en-US" sz="2804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 первый человек, совершивший длительный космический полёт (более суток), второй советский космонавт, второй человек в мире, совершивший орбитальный космический полёт.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4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6" name="Google Shape;126;p3"/>
          <p:cNvSpPr/>
          <p:nvPr/>
        </p:nvSpPr>
        <p:spPr>
          <a:xfrm>
            <a:off x="10255732" y="311485"/>
            <a:ext cx="7003568" cy="700353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 amt="90000"/>
            </a:blip>
            <a:stretch>
              <a:fillRect b="-11576" l="0" r="0" t="-11577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5469" y="8405031"/>
            <a:ext cx="564045" cy="5640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9744055" y="7459298"/>
            <a:ext cx="8296064" cy="246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B175FF"/>
                </a:solidFill>
                <a:latin typeface="Arial"/>
                <a:ea typeface="Arial"/>
                <a:cs typeface="Arial"/>
                <a:sym typeface="Arial"/>
              </a:rPr>
              <a:t>Интересный факт:</a:t>
            </a:r>
            <a:r>
              <a:rPr b="0" i="0" lang="en-US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После полета он стал позволять себе экстравагантные поступки. Так, во время визита в Румынию он остановил кортеж, пересел на мотоцикл из отряда сопровождения и умчался вдаль.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036" y="4943349"/>
            <a:ext cx="400303" cy="40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67011" y="4309407"/>
            <a:ext cx="834093" cy="83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02034" y="1345384"/>
            <a:ext cx="320706" cy="32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3949" y="1745687"/>
            <a:ext cx="676171" cy="67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22050" y="1465939"/>
            <a:ext cx="400303" cy="400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4"/>
          <p:cNvGrpSpPr/>
          <p:nvPr/>
        </p:nvGrpSpPr>
        <p:grpSpPr>
          <a:xfrm>
            <a:off x="9144000" y="782622"/>
            <a:ext cx="8650560" cy="8569357"/>
            <a:chOff x="0" y="0"/>
            <a:chExt cx="11534080" cy="11425809"/>
          </a:xfrm>
        </p:grpSpPr>
        <p:pic>
          <p:nvPicPr>
            <p:cNvPr id="140" name="Google Shape;140;p4"/>
            <p:cNvPicPr preferRelativeResize="0"/>
            <p:nvPr/>
          </p:nvPicPr>
          <p:blipFill rotWithShape="1">
            <a:blip r:embed="rId4">
              <a:alphaModFix amt="90000"/>
            </a:blip>
            <a:srcRect b="0" l="31717" r="31717" t="0"/>
            <a:stretch/>
          </p:blipFill>
          <p:spPr>
            <a:xfrm>
              <a:off x="0" y="0"/>
              <a:ext cx="5703540" cy="11425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4"/>
            <p:cNvPicPr preferRelativeResize="0"/>
            <p:nvPr/>
          </p:nvPicPr>
          <p:blipFill rotWithShape="1">
            <a:blip r:embed="rId5">
              <a:alphaModFix amt="90000"/>
            </a:blip>
            <a:srcRect b="0" l="9212" r="9211" t="0"/>
            <a:stretch/>
          </p:blipFill>
          <p:spPr>
            <a:xfrm>
              <a:off x="5830540" y="0"/>
              <a:ext cx="5703540" cy="5649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6">
              <a:alphaModFix amt="90000"/>
            </a:blip>
            <a:srcRect b="0" l="16347" r="16347" t="0"/>
            <a:stretch/>
          </p:blipFill>
          <p:spPr>
            <a:xfrm>
              <a:off x="5830540" y="5776404"/>
              <a:ext cx="5703540" cy="56494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3" name="Google Shape;14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9847" y="536543"/>
            <a:ext cx="492157" cy="49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14716" y="9022695"/>
            <a:ext cx="658567" cy="6585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4"/>
          <p:cNvGrpSpPr/>
          <p:nvPr/>
        </p:nvGrpSpPr>
        <p:grpSpPr>
          <a:xfrm>
            <a:off x="802003" y="755383"/>
            <a:ext cx="8012713" cy="8754803"/>
            <a:chOff x="0" y="-28575"/>
            <a:chExt cx="10683617" cy="11673071"/>
          </a:xfrm>
        </p:grpSpPr>
        <p:sp>
          <p:nvSpPr>
            <p:cNvPr id="146" name="Google Shape;146;p4"/>
            <p:cNvSpPr txBox="1"/>
            <p:nvPr/>
          </p:nvSpPr>
          <p:spPr>
            <a:xfrm>
              <a:off x="0" y="-28575"/>
              <a:ext cx="10683617" cy="1357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554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ЛУНОХОД</a:t>
              </a: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0" y="1737015"/>
              <a:ext cx="10683617" cy="9907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45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Это </a:t>
              </a:r>
              <a:r>
                <a:rPr b="0" i="0" lang="en-US" sz="2845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планетоход, предназначенный для передвижений по поверхности Луны. В более узком смысле луноход есть транспортное средство, предназначенное для передвижений по поверхности Луны.</a:t>
              </a:r>
              <a:endParaRPr/>
            </a:p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45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Ярким примером</a:t>
              </a:r>
              <a:r>
                <a:rPr b="0" i="0" lang="en-US" sz="2845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 является «Луноход» («проект Е-8») — серия советских дистанционно управляемых самоходных аппаратов-планетоходов для исследования Луны.</a:t>
              </a:r>
              <a:endParaRPr/>
            </a:p>
            <a:p>
              <a:pPr indent="0" lvl="0" marL="0" marR="0" rtl="0" algn="l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45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Особенность: </a:t>
              </a:r>
              <a:r>
                <a:rPr b="0" i="0" lang="en-US" sz="2845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Луноход мог управляться как дистанционно (например, с Земли), так и служить самоходным роботом</a:t>
              </a:r>
              <a:r>
                <a:rPr b="1" i="0" lang="en-US" sz="2845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/>
            </a:p>
          </p:txBody>
        </p:sp>
      </p:grpSp>
      <p:pic>
        <p:nvPicPr>
          <p:cNvPr id="148" name="Google Shape;14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59073" y="776814"/>
            <a:ext cx="400303" cy="40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58846" y="176360"/>
            <a:ext cx="600454" cy="60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73123" y="336392"/>
            <a:ext cx="986025" cy="9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5"/>
          <p:cNvGrpSpPr/>
          <p:nvPr/>
        </p:nvGrpSpPr>
        <p:grpSpPr>
          <a:xfrm>
            <a:off x="7110718" y="341022"/>
            <a:ext cx="12114094" cy="11529884"/>
            <a:chOff x="0" y="28575"/>
            <a:chExt cx="16152125" cy="15373178"/>
          </a:xfrm>
        </p:grpSpPr>
        <p:sp>
          <p:nvSpPr>
            <p:cNvPr id="157" name="Google Shape;157;p5"/>
            <p:cNvSpPr txBox="1"/>
            <p:nvPr/>
          </p:nvSpPr>
          <p:spPr>
            <a:xfrm>
              <a:off x="0" y="28575"/>
              <a:ext cx="16152125" cy="1944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000" u="none" cap="none" strike="noStrike">
                  <a:solidFill>
                    <a:srgbClr val="FBF1E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МСТИСЛАВ ВСЕВОЛОДОВИЧ КЕЛДЫШ</a:t>
              </a: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0" y="2274526"/>
              <a:ext cx="14386086" cy="662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99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141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Советский учёный </a:t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0" y="3457240"/>
              <a:ext cx="14386086" cy="11944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5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5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Начал заниматься ракетной тематикой с конца 1946 года, после пятнадцати летнего периода работы в авиации, уже решив там ряд ключевых проблем. Он сразу увлекся перспективами, которые открывала ракетная техника, а общие интересы привели его к тесному сотрудничеству и творческой дружбе с С. П. Королевым</a:t>
              </a:r>
              <a:endParaRPr/>
            </a:p>
            <a:p>
              <a:pPr indent="0" lvl="0" marL="0" marR="0" rtl="0" algn="l">
                <a:lnSpc>
                  <a:spcPct val="125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5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Достижения: </a:t>
              </a:r>
              <a:r>
                <a:rPr b="0" i="0" lang="en-US" sz="2905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Результаты разработок нашли позднее широкое применение в авиационной и ракетно-космической технике, положив начало работам по теплозащите головных частей баллистических ракет и спускаемых аппаратов, по системам их астрономической ориентации и навигации.</a:t>
              </a:r>
              <a:endParaRPr/>
            </a:p>
            <a:p>
              <a:pPr indent="0" lvl="0" marL="0" marR="0" rtl="0" algn="l">
                <a:lnSpc>
                  <a:spcPct val="125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5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Интересный факт:</a:t>
              </a:r>
              <a:r>
                <a:rPr b="0" i="0" lang="en-US" sz="2905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 В 1961 году, после полета Ю.А. Гагарина, Келдыш стал президентом Академии наук СССР.</a:t>
              </a:r>
              <a:endParaRPr/>
            </a:p>
            <a:p>
              <a:pPr indent="0" lvl="0" marL="0" marR="0" rtl="0" algn="l">
                <a:lnSpc>
                  <a:spcPct val="125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5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25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5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25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5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992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5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992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5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0" name="Google Shape;160;p5"/>
          <p:cNvSpPr/>
          <p:nvPr/>
        </p:nvSpPr>
        <p:spPr>
          <a:xfrm>
            <a:off x="272668" y="1028700"/>
            <a:ext cx="6648479" cy="6648451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 amt="90000"/>
            </a:blip>
            <a:stretch>
              <a:fillRect b="-12043" l="0" r="0" t="-12042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7189" y="7994620"/>
            <a:ext cx="587407" cy="58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8732" y="567472"/>
            <a:ext cx="400303" cy="40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668" y="319591"/>
            <a:ext cx="896063" cy="89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549" y="1028700"/>
            <a:ext cx="573819" cy="57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11742737" y="-980187"/>
            <a:ext cx="8229633" cy="8229599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 amt="90000"/>
            </a:blip>
            <a:stretch>
              <a:fillRect b="0" l="-5431" r="-5431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0237" y="441293"/>
            <a:ext cx="587407" cy="58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58997" y="9029700"/>
            <a:ext cx="400303" cy="4003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6"/>
          <p:cNvGrpSpPr/>
          <p:nvPr/>
        </p:nvGrpSpPr>
        <p:grpSpPr>
          <a:xfrm>
            <a:off x="431399" y="219735"/>
            <a:ext cx="12114094" cy="11622630"/>
            <a:chOff x="0" y="28575"/>
            <a:chExt cx="16152125" cy="15496840"/>
          </a:xfrm>
        </p:grpSpPr>
        <p:sp>
          <p:nvSpPr>
            <p:cNvPr id="174" name="Google Shape;174;p6"/>
            <p:cNvSpPr txBox="1"/>
            <p:nvPr/>
          </p:nvSpPr>
          <p:spPr>
            <a:xfrm>
              <a:off x="0" y="28575"/>
              <a:ext cx="16152125" cy="1944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000" u="none" cap="none" strike="noStrike">
                  <a:solidFill>
                    <a:srgbClr val="FBF1E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КОНСТАНТИН ЭДУАРДОВИЧ ЦИОЛКОВСКИЙ</a:t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0" y="2274526"/>
              <a:ext cx="14386086" cy="662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99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141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РУССКИЙ И СОВЕТСКИЙ УЧЁНЫЙ-САМОУЧКА </a:t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0" y="3466765"/>
              <a:ext cx="14386086" cy="12058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25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Почти полностью оглохнув в детстве в результате скарлатины, Циолковский не получил системного образования, три года занимался самообразованием.</a:t>
              </a:r>
              <a:endParaRPr/>
            </a:p>
            <a:p>
              <a:pPr indent="0" lvl="0" marL="0" marR="0" rtl="0" algn="l">
                <a:lnSpc>
                  <a:spcPct val="125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В 1879 году сдал экзамен на звание народного учителя и до 1921 года преподавал математику и физику в училищах Боровска и Калуги. Опубликовал за свой счёт множество трудов, в том числе посвящённых обоснованию идеи космического пантеизма. </a:t>
              </a:r>
              <a:r>
                <a:rPr b="0" i="0" lang="en-US" sz="2999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Достижения:</a:t>
              </a:r>
              <a:r>
                <a:rPr b="0" i="0" lang="en-US" sz="2999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 Основоположник теории межпланетных сообщений. Он первым изучил вопрос о ракете, высказал идею создания околоземных станций, рассмотрел вопросы о медико-биологических проблемах при полёте. </a:t>
              </a:r>
              <a:endParaRPr/>
            </a:p>
            <a:p>
              <a:pPr indent="0" lvl="0" marL="0" marR="0" rtl="0" algn="l">
                <a:lnSpc>
                  <a:spcPct val="125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25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25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25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25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77" name="Google Shape;17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45341" y="7446937"/>
            <a:ext cx="958034" cy="95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03223" y="8204819"/>
            <a:ext cx="400303" cy="40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5190" y="8629397"/>
            <a:ext cx="400303" cy="400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543" y="536543"/>
            <a:ext cx="492157" cy="49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071" y="9258300"/>
            <a:ext cx="435007" cy="43500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-261604" y="1028700"/>
            <a:ext cx="9132935" cy="6280070"/>
          </a:xfrm>
          <a:custGeom>
            <a:rect b="b" l="l" r="r" t="t"/>
            <a:pathLst>
              <a:path extrusionOk="0" h="4235450" w="6159500">
                <a:moveTo>
                  <a:pt x="6159500" y="4235450"/>
                </a:moveTo>
                <a:lnTo>
                  <a:pt x="0" y="3696970"/>
                </a:lnTo>
                <a:lnTo>
                  <a:pt x="0" y="0"/>
                </a:lnTo>
                <a:lnTo>
                  <a:pt x="6159500" y="53848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121" r="-11120" t="0"/>
            </a:stretch>
          </a:blipFill>
          <a:ln>
            <a:noFill/>
          </a:ln>
        </p:spPr>
      </p:sp>
      <p:grpSp>
        <p:nvGrpSpPr>
          <p:cNvPr id="188" name="Google Shape;188;p7"/>
          <p:cNvGrpSpPr/>
          <p:nvPr/>
        </p:nvGrpSpPr>
        <p:grpSpPr>
          <a:xfrm>
            <a:off x="9144000" y="287541"/>
            <a:ext cx="10064580" cy="10670824"/>
            <a:chOff x="0" y="28575"/>
            <a:chExt cx="13419440" cy="14227764"/>
          </a:xfrm>
        </p:grpSpPr>
        <p:sp>
          <p:nvSpPr>
            <p:cNvPr id="189" name="Google Shape;189;p7"/>
            <p:cNvSpPr txBox="1"/>
            <p:nvPr/>
          </p:nvSpPr>
          <p:spPr>
            <a:xfrm>
              <a:off x="0" y="28575"/>
              <a:ext cx="13419440" cy="979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10" u="none" cap="none" strike="noStrike">
                  <a:solidFill>
                    <a:srgbClr val="FBF1E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САТУРН</a:t>
              </a:r>
              <a:endParaRPr/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0" y="2313865"/>
              <a:ext cx="11952188" cy="11942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46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Что означает название Сатурна? Известно, что оно происходит от имени Бога Кроноса, который повелевал могучими титанами в греческой мифологии. Планета получила данное название, благодаря своим гигантским размерам и необычному виду.</a:t>
              </a:r>
              <a:endParaRPr/>
            </a:p>
            <a:p>
              <a:pPr indent="0" lvl="0" marL="0" marR="0" rtl="0" algn="l">
                <a:lnSpc>
                  <a:spcPct val="12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46" u="none" cap="none" strike="noStrike">
                  <a:solidFill>
                    <a:srgbClr val="B175FF"/>
                  </a:solidFill>
                  <a:latin typeface="Raleway"/>
                  <a:ea typeface="Raleway"/>
                  <a:cs typeface="Raleway"/>
                  <a:sym typeface="Raleway"/>
                </a:rPr>
                <a:t>Характеризуется </a:t>
              </a:r>
              <a:r>
                <a:rPr b="0" i="0" lang="en-US" sz="2846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наиболее чистой водородной атмосферой из всех планет Солнечной системы. Оборот вокруг Солнца составляет всего 29,4 земных лет. У Сатурна самые обширные кольца в Солнечной системе. Это совокупность концентрических образований, вращающихся в экваториальной плоскости. Подобное явление присуще всем газовым гигантам Солнечной системы, но Сатурн обладает самыми впечатляющими кольцами.</a:t>
              </a:r>
              <a:endParaRPr/>
            </a:p>
            <a:p>
              <a:pPr indent="0" lvl="0" marL="0" marR="0" rtl="0" algn="l">
                <a:lnSpc>
                  <a:spcPct val="12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46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2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46" u="none" cap="none" strike="noStrike">
                  <a:solidFill>
                    <a:srgbClr val="FBF1EF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2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46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2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46" u="none" cap="none" strike="noStrike">
                <a:solidFill>
                  <a:srgbClr val="FBF1E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1" name="Google Shape;191;p7"/>
          <p:cNvSpPr txBox="1"/>
          <p:nvPr/>
        </p:nvSpPr>
        <p:spPr>
          <a:xfrm>
            <a:off x="536543" y="7251620"/>
            <a:ext cx="7951386" cy="196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B175FF"/>
                </a:solidFill>
                <a:latin typeface="Arial"/>
                <a:ea typeface="Arial"/>
                <a:cs typeface="Arial"/>
                <a:sym typeface="Arial"/>
              </a:rPr>
              <a:t>Особенность: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Сатурн является наименее плотной планетой Солнечной системы. Его средняя плотность составляет 0,68 г/см3 — почти на треть меньше плотности воды.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